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85" r:id="rId2"/>
    <p:sldId id="436" r:id="rId3"/>
    <p:sldId id="433" r:id="rId4"/>
    <p:sldId id="264" r:id="rId5"/>
    <p:sldId id="265" r:id="rId6"/>
    <p:sldId id="268" r:id="rId7"/>
    <p:sldId id="440" r:id="rId8"/>
    <p:sldId id="441" r:id="rId9"/>
    <p:sldId id="399" r:id="rId10"/>
    <p:sldId id="442" r:id="rId11"/>
    <p:sldId id="443" r:id="rId12"/>
    <p:sldId id="279" r:id="rId13"/>
    <p:sldId id="444" r:id="rId14"/>
    <p:sldId id="445" r:id="rId15"/>
    <p:sldId id="439" r:id="rId16"/>
    <p:sldId id="434" r:id="rId17"/>
    <p:sldId id="259" r:id="rId18"/>
    <p:sldId id="260" r:id="rId19"/>
    <p:sldId id="435" r:id="rId20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239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D485-F8AB-5E43-A61D-2B422852751D}" type="datetimeFigureOut">
              <a:t>17/10/2021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6014-7DBF-0A47-B1D9-1048B48D0B9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2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C370-F7B3-5047-938B-29DDBEF32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8C8C3-DDD2-AA4A-BD46-FB3C24409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04077-6FFE-354B-AA06-C7F8091C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1FB8-B8C1-FB40-A50E-17E96992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F48D6-A386-C342-9CAA-06D301A4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59C4-ECFB-FC40-80EC-B53F6F10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701F7-26D1-8343-A42C-C3B812091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B17BA-F2D2-BB49-9D4C-47B6BAF9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300E-7736-0F40-A450-F20CBEBB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8EB7-14D1-A44A-B6CA-0EF533D5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3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D2CF9-4DDD-224C-A833-20D47C0C6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B2A87-2647-D64F-812D-7AC250BB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FFB8-8087-D241-B1EA-11F36302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97882-7C5F-034E-9F5A-B721B1EB7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1989-DC77-3E42-A6E6-7581015A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5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coura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916"/>
            <a:ext cx="12207508" cy="6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2FA1-C55E-FF41-9037-BC8652D6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2C2C-A821-D94B-98DC-A7979C93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E473E-DB3D-E34D-944A-180307C8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245D-6AAA-B64B-9C78-FDD8BEFF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662BA-7CF5-384C-9614-558CB97F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80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2787-D61D-DF40-8CF9-FAE68575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F3DF4-33A4-704D-8646-D30286A2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CCFC-7519-A84C-8244-64283B3E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EEA1-551A-3E42-B454-3C1822F6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5645-C3F4-8A4A-9181-6E999CE7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1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B0DD-768E-E847-ACC9-65ADF2FD9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65E18-7FE4-2644-B751-05C7EE0B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88C8D-A465-8F4A-B4F5-7C0B7ACDA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96AEF-0100-374F-BADF-4DC69056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AA82D-D902-514B-BA4C-D2E4B6BD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43B36-0C87-C540-9C0B-5CC3B81A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43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1252-4E80-264D-B6AB-C15FD432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6B316-C0FE-6E49-98B3-16221349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5DE85-A6F5-804C-B1C2-5B054E8F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13603-E272-A040-B8C1-04895EA56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090AE-3A82-EA4E-9917-6B6EAE7DE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878F6-D526-8D4A-8CF8-48ED45A5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018F3-2F9B-6942-A88E-91622F6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2729EF-54A7-D442-98D7-561E0ECA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53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CD1A-1427-994D-A54D-6F183F77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1E664-9CB8-5141-B620-E388965B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595B5-9FA9-0446-AB35-9F20BBB6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3FC5C-A076-E041-B54B-911E0D82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6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973A0-1EDB-F641-A94E-041C4D04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5BEC5-CC4C-D74A-8A76-2A19A809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1354A-287A-344E-9648-2BB81F1B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4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47EF-93C6-4342-A8A8-E64CD190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2786-8855-5444-8DF0-C7EF6F37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AA5DA-A6CF-2C4C-86F9-D63811EB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3F2DA-2E70-B54E-BECE-AA40CBCA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BD5DE-039F-7D4B-93F3-EFA71AAB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E683A-C282-6D44-9022-66228E2A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17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0E38-432A-9B4A-AB5A-13E1A03A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8F319-39EC-F04D-804A-E7E5A4311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2D09D-40D5-3C41-BEC4-D8326D52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5118-E71F-E24F-B6A1-82B9A082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FA25B-EA1E-424A-BA4C-D2A0A5B6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779D-C9A2-BC4C-ACC8-3D75E381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6BB4F-22A4-0A47-8463-811710AB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2B1A2-2BF6-2F44-A593-7C9EE015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96D94-A800-5746-B77E-9F5449D33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C039-BD2C-FB41-B7F1-168C681F6ABD}" type="datetimeFigureOut">
              <a:t>17/10/2021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47E72-0E66-2745-81BC-3911DC64F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9ECA-94D7-CD4E-BF27-0051CC2C9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08A7-74DD-D749-92C3-46012E6FF6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3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seg.univ-lyon2.f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1F7DEB-EC57-DF4F-BD7E-ACF9D7E4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44" y="555315"/>
            <a:ext cx="9007257" cy="506598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873406" y="3088309"/>
            <a:ext cx="7817132" cy="1474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4000" b="1">
                <a:solidFill>
                  <a:schemeClr val="bg1"/>
                </a:solidFill>
                <a:latin typeface="+mn-lt"/>
              </a:rPr>
              <a:t>Journée d'informations et de réflexion des professeurs de SES</a:t>
            </a:r>
          </a:p>
          <a:p>
            <a:pPr algn="r">
              <a:defRPr/>
            </a:pPr>
            <a:r>
              <a:rPr lang="fr-FR" sz="4000" dirty="0">
                <a:solidFill>
                  <a:schemeClr val="bg1"/>
                </a:solidFill>
                <a:latin typeface="+mn-lt"/>
              </a:rPr>
              <a:t>Le 12 octobre 2021</a:t>
            </a:r>
          </a:p>
        </p:txBody>
      </p:sp>
    </p:spTree>
    <p:extLst>
      <p:ext uri="{BB962C8B-B14F-4D97-AF65-F5344CB8AC3E}">
        <p14:creationId xmlns:p14="http://schemas.microsoft.com/office/powerpoint/2010/main" val="248666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942E02-D386-694A-B790-B73CC11CB3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D4E4A-F9C2-4A4F-B40E-FAEEB005EFC2}"/>
              </a:ext>
            </a:extLst>
          </p:cNvPr>
          <p:cNvSpPr txBox="1">
            <a:spLocks/>
          </p:cNvSpPr>
          <p:nvPr/>
        </p:nvSpPr>
        <p:spPr>
          <a:xfrm>
            <a:off x="838200" y="164407"/>
            <a:ext cx="10515600" cy="57003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Encore incertain pour 21/22</a:t>
            </a:r>
          </a:p>
          <a:p>
            <a:pPr lvl="1"/>
            <a:r>
              <a:rPr lang="fr-FR"/>
              <a:t>Susceptible de changer annuellement</a:t>
            </a:r>
          </a:p>
          <a:p>
            <a:r>
              <a:rPr lang="fr-FR"/>
              <a:t>Principe : le logiciel calcule une moyenne pondérée de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Fiche avenir </a:t>
            </a:r>
            <a:r>
              <a:rPr lang="fr-FR"/>
              <a:t>(poids 1) – notée en 5 et 16/20</a:t>
            </a:r>
          </a:p>
          <a:p>
            <a:pPr lvl="2"/>
            <a:r>
              <a:rPr lang="fr-FR"/>
              <a:t>La moyenne est à 18,77 dans les dossiers classés – peu discriminant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Projet de Formation Motivé</a:t>
            </a:r>
            <a:r>
              <a:rPr lang="fr-FR"/>
              <a:t> (poids 1) – noté 12/20 pour tous les élèves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Moyenne simple </a:t>
            </a:r>
            <a:r>
              <a:rPr lang="fr-FR"/>
              <a:t>de toutes les matières de 1º et de terminale (poids 1)</a:t>
            </a:r>
          </a:p>
          <a:p>
            <a:pPr lvl="1"/>
            <a:r>
              <a:rPr lang="fr-FR"/>
              <a:t>« </a:t>
            </a:r>
            <a:r>
              <a:rPr lang="fr-FR">
                <a:solidFill>
                  <a:srgbClr val="C00000"/>
                </a:solidFill>
              </a:rPr>
              <a:t>Moyenne matières </a:t>
            </a:r>
            <a:r>
              <a:rPr lang="fr-FR"/>
              <a:t>» </a:t>
            </a:r>
          </a:p>
          <a:p>
            <a:pPr lvl="2"/>
            <a:r>
              <a:rPr lang="fr-FR"/>
              <a:t>Moyenne pondérée de matières de 1º et de terminale que nous décidons (poids 2)</a:t>
            </a:r>
          </a:p>
          <a:p>
            <a:pPr lvl="2"/>
            <a:r>
              <a:rPr lang="fr-FR"/>
              <a:t>La composante décide des matières et des poids – donc 40% de la note finale</a:t>
            </a:r>
          </a:p>
          <a:p>
            <a:pPr lvl="3"/>
            <a:r>
              <a:rPr lang="fr-FR"/>
              <a:t>Mais comme le projet de formation ne sert pas, c'est 50%</a:t>
            </a:r>
          </a:p>
          <a:p>
            <a:pPr lvl="2"/>
            <a:r>
              <a:rPr lang="fr-FR"/>
              <a:t>math (1º et term), SES (1º) et français (1º) aux mêmes poids</a:t>
            </a:r>
          </a:p>
          <a:p>
            <a:pPr lvl="2"/>
            <a:r>
              <a:rPr lang="fr-FR"/>
              <a:t>L’établissement a décidé de ne pas utiliser les options</a:t>
            </a:r>
          </a:p>
          <a:p>
            <a:r>
              <a:rPr lang="fr-FR"/>
              <a:t>Ce calcul produit un classement de nos 6500+ candidatures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09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942E02-D386-694A-B790-B73CC11CB3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D4E4A-F9C2-4A4F-B40E-FAEEB005EFC2}"/>
              </a:ext>
            </a:extLst>
          </p:cNvPr>
          <p:cNvSpPr txBox="1">
            <a:spLocks/>
          </p:cNvSpPr>
          <p:nvPr/>
        </p:nvSpPr>
        <p:spPr>
          <a:xfrm>
            <a:off x="793596" y="420884"/>
            <a:ext cx="10515600" cy="57003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Difficulté</a:t>
            </a:r>
          </a:p>
          <a:p>
            <a:pPr lvl="1"/>
            <a:r>
              <a:rPr lang="fr-FR"/>
              <a:t>Si on pondère fortement math de spécialité en terminale, on fait reculer dans le classement tout ceux qui ont pris cette matière et n’y ont pas obtenu une note supérieure à leur moyenne générale</a:t>
            </a:r>
          </a:p>
          <a:p>
            <a:pPr lvl="2"/>
            <a:r>
              <a:rPr lang="fr-FR"/>
              <a:t>On pénalise des élèves qui ont fait des math par rapport à des élèves qui n’en ont pas fait !</a:t>
            </a:r>
          </a:p>
          <a:p>
            <a:r>
              <a:rPr lang="fr-FR"/>
              <a:t>Bonnification</a:t>
            </a:r>
          </a:p>
          <a:p>
            <a:pPr lvl="1"/>
            <a:r>
              <a:rPr lang="fr-FR"/>
              <a:t>Il est possible de donner un bonus à des groupes d’étudiants</a:t>
            </a:r>
          </a:p>
          <a:p>
            <a:pPr lvl="2"/>
            <a:r>
              <a:rPr lang="fr-FR"/>
              <a:t>Il n’est pas possible de procéder en 2 étapes</a:t>
            </a:r>
          </a:p>
          <a:p>
            <a:pPr lvl="1"/>
            <a:r>
              <a:rPr lang="fr-FR"/>
              <a:t>Actuellement : si l’élève à suivi (quel que soit sa note)</a:t>
            </a:r>
          </a:p>
          <a:p>
            <a:pPr lvl="2"/>
            <a:r>
              <a:rPr lang="fr-FR"/>
              <a:t>Math Spé en term + 2.3 à la moyenne matières</a:t>
            </a:r>
          </a:p>
          <a:p>
            <a:pPr lvl="2"/>
            <a:r>
              <a:rPr lang="fr-FR"/>
              <a:t>Math Spé en 1º + 1.7</a:t>
            </a:r>
          </a:p>
          <a:p>
            <a:pPr lvl="2"/>
            <a:r>
              <a:rPr lang="fr-FR"/>
              <a:t>SES en 1º + .9</a:t>
            </a:r>
          </a:p>
          <a:p>
            <a:pPr lvl="2"/>
            <a:r>
              <a:rPr lang="fr-FR"/>
              <a:t>Donc : Math en term + en 1º + SES = presque +5</a:t>
            </a:r>
          </a:p>
          <a:p>
            <a:pPr lvl="3"/>
            <a:r>
              <a:rPr lang="fr-FR"/>
              <a:t>Des élèves auront 20/20 ou plus à la moyenne matières </a:t>
            </a:r>
          </a:p>
          <a:p>
            <a:pPr lvl="3"/>
            <a:r>
              <a:rPr lang="fr-FR"/>
              <a:t>Ce qui les départagera sera la moyenne générale et la fiche avenir</a:t>
            </a:r>
          </a:p>
          <a:p>
            <a:pPr lvl="2"/>
            <a:r>
              <a:rPr lang="fr-FR"/>
              <a:t>Nous avons expérimenté différents poids</a:t>
            </a:r>
          </a:p>
          <a:p>
            <a:pPr lvl="2"/>
            <a:r>
              <a:rPr lang="fr-FR"/>
              <a:t>Un système similaire a été mis en place sur les anciennes séries par équité (23% de nos candidatures)</a:t>
            </a:r>
          </a:p>
          <a:p>
            <a:pPr lvl="3"/>
            <a:r>
              <a:rPr lang="fr-FR"/>
              <a:t>Comme ce sont des candidats en réorientation pour la plupart, ils vont réussir beaucoup moins bien</a:t>
            </a:r>
          </a:p>
        </p:txBody>
      </p:sp>
    </p:spTree>
    <p:extLst>
      <p:ext uri="{BB962C8B-B14F-4D97-AF65-F5344CB8AC3E}">
        <p14:creationId xmlns:p14="http://schemas.microsoft.com/office/powerpoint/2010/main" val="250615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E7CC-1CD1-2B44-967F-4CD91203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48" y="107241"/>
            <a:ext cx="11256580" cy="664889"/>
          </a:xfrm>
        </p:spPr>
        <p:txBody>
          <a:bodyPr>
            <a:normAutofit fontScale="90000"/>
          </a:bodyPr>
          <a:lstStyle/>
          <a:p>
            <a:r>
              <a:rPr lang="fr-FR"/>
              <a:t>Principales combinaisons de spécialités (4216 élèves)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932AF-6B22-A744-BE0D-E7AB6004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130"/>
            <a:ext cx="6007100" cy="248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7C655-B468-A643-8865-7DB587833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007100" cy="210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E9CF-9675-A24E-98B3-55E6DBA5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2" y="772130"/>
            <a:ext cx="6007100" cy="191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3C29E-EA6E-4141-A4DF-EE8B781D8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2" y="3429000"/>
            <a:ext cx="6007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55F9F-3994-DD48-9E7D-A7CB698D9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615"/>
            <a:ext cx="12208083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6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942E02-D386-694A-B790-B73CC11CB3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C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F3E7E4-4C6D-2646-84E2-9609A4FCB7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Notre classement est probablement peu satisfaisant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A727D3-D469-DC45-BE31-CF9B0F31B72C}"/>
              </a:ext>
            </a:extLst>
          </p:cNvPr>
          <p:cNvSpPr txBox="1">
            <a:spLocks/>
          </p:cNvSpPr>
          <p:nvPr/>
        </p:nvSpPr>
        <p:spPr>
          <a:xfrm>
            <a:off x="838200" y="198913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Il pourrait y avoir un effet "lycée"</a:t>
            </a:r>
          </a:p>
          <a:p>
            <a:pPr lvl="1"/>
            <a:r>
              <a:rPr lang="fr-FR"/>
              <a:t>Les meilleurs sont peut-être plus sévères ?</a:t>
            </a:r>
          </a:p>
          <a:p>
            <a:pPr lvl="2"/>
            <a:r>
              <a:rPr lang="fr-FR"/>
              <a:t>En calculant des moyennes de notes, on favorise les lycées "plus généreux"</a:t>
            </a:r>
          </a:p>
          <a:p>
            <a:pPr lvl="1"/>
            <a:r>
              <a:rPr lang="fr-FR"/>
              <a:t>On pourrait ne regarder que les notes relatives, en écart à la moyenne de la classe</a:t>
            </a:r>
          </a:p>
          <a:p>
            <a:pPr lvl="2"/>
            <a:r>
              <a:rPr lang="fr-FR"/>
              <a:t>Mais tous les lycées sont-ils fiables pour remonter des moyennes de classes ?</a:t>
            </a:r>
          </a:p>
          <a:p>
            <a:r>
              <a:rPr lang="fr-FR"/>
              <a:t>On ne sait pas, empiriquement, quel profil amène au meilleur taux de réussite</a:t>
            </a:r>
          </a:p>
          <a:p>
            <a:pPr lvl="1"/>
            <a:r>
              <a:rPr lang="fr-FR"/>
              <a:t>Il faudrait un suivi dans le temps</a:t>
            </a:r>
          </a:p>
        </p:txBody>
      </p:sp>
    </p:spTree>
    <p:extLst>
      <p:ext uri="{BB962C8B-B14F-4D97-AF65-F5344CB8AC3E}">
        <p14:creationId xmlns:p14="http://schemas.microsoft.com/office/powerpoint/2010/main" val="150582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1F7DEB-EC57-DF4F-BD7E-ACF9D7E4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44" y="555315"/>
            <a:ext cx="9007257" cy="506598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873029" y="3088309"/>
            <a:ext cx="5817508" cy="1474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MASTERS</a:t>
            </a:r>
          </a:p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ECONOMIE &amp; GESTION</a:t>
            </a:r>
          </a:p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Campagne 20/21 - 24/25</a:t>
            </a:r>
          </a:p>
        </p:txBody>
      </p:sp>
    </p:spTree>
    <p:extLst>
      <p:ext uri="{BB962C8B-B14F-4D97-AF65-F5344CB8AC3E}">
        <p14:creationId xmlns:p14="http://schemas.microsoft.com/office/powerpoint/2010/main" val="378873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D5375-5760-9D49-85A3-BB7FD254146B}"/>
              </a:ext>
            </a:extLst>
          </p:cNvPr>
          <p:cNvSpPr txBox="1">
            <a:spLocks/>
          </p:cNvSpPr>
          <p:nvPr/>
        </p:nvSpPr>
        <p:spPr>
          <a:xfrm>
            <a:off x="838200" y="768902"/>
            <a:ext cx="10515600" cy="4783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licence prépare à l'entrée en master</a:t>
            </a:r>
          </a:p>
          <a:p>
            <a:pPr lvl="1"/>
            <a:r>
              <a:rPr lang="fr-FR"/>
              <a:t>Elle est peu professionnalisante</a:t>
            </a:r>
          </a:p>
          <a:p>
            <a:pPr lvl="1"/>
            <a:r>
              <a:rPr lang="fr-FR"/>
              <a:t>Nos 4 (bientôt 5) LP sont des 3º années visent des bac+2</a:t>
            </a:r>
          </a:p>
          <a:p>
            <a:pPr lvl="1"/>
            <a:endParaRPr lang="fr-FR"/>
          </a:p>
          <a:p>
            <a:r>
              <a:rPr lang="fr-FR"/>
              <a:t>10 masters</a:t>
            </a:r>
          </a:p>
          <a:p>
            <a:pPr lvl="1"/>
            <a:r>
              <a:rPr lang="fr-FR"/>
              <a:t>Chacun compte 1 à 6 parcours en M2</a:t>
            </a:r>
          </a:p>
          <a:p>
            <a:pPr lvl="1"/>
            <a:r>
              <a:rPr lang="fr-FR"/>
              <a:t>Certains M2 sont accessibles en alternance ª</a:t>
            </a:r>
          </a:p>
          <a:p>
            <a:pPr lvl="1"/>
            <a:r>
              <a:rPr lang="fr-FR"/>
              <a:t>La plupart sont professionnalisants</a:t>
            </a:r>
          </a:p>
          <a:p>
            <a:pPr lvl="1"/>
            <a:r>
              <a:rPr lang="fr-FR"/>
              <a:t>Quelques-uns préparent aussi au doctorat</a:t>
            </a:r>
          </a:p>
          <a:p>
            <a:pPr lvl="1"/>
            <a:endParaRPr lang="fr-FR"/>
          </a:p>
          <a:p>
            <a:r>
              <a:rPr lang="fr-FR"/>
              <a:t>L'admission en master est sur dossier seulement</a:t>
            </a:r>
          </a:p>
          <a:p>
            <a:pPr lvl="1"/>
            <a:r>
              <a:rPr lang="fr-FR"/>
              <a:t>Les résultats &amp; orientations de la licence sont pris en compte</a:t>
            </a:r>
          </a:p>
          <a:p>
            <a:pPr lvl="1"/>
            <a:r>
              <a:rPr lang="fr-FR"/>
              <a:t>Ainsi que le projet professionnel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56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4409-42C9-514B-AA39-498956AD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799"/>
            <a:ext cx="10515600" cy="64878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ANALYSE ET POLITIQUE ÉCONOMIQUE</a:t>
            </a:r>
          </a:p>
          <a:p>
            <a:pPr lvl="1"/>
            <a:r>
              <a:rPr lang="fr-FR"/>
              <a:t>Étude et conseil en Politique publique, Statistiques économiques, Comportements économiques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>
                <a:solidFill>
                  <a:srgbClr val="C00000"/>
                </a:solidFill>
              </a:rPr>
              <a:t>ECONOMIE DU TRAVAIL ET DES RESSOURCES HUMAINES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Responsable RH, formation, développement des compétences, recrutement ª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RISQUES ET ENVIRONNEMENT</a:t>
            </a:r>
          </a:p>
          <a:p>
            <a:pPr lvl="1"/>
            <a:r>
              <a:rPr lang="fr-FR"/>
              <a:t>Conseiller en management environnemental, Éco-conseiller, HSE (Hygiène, sécurité et environnement)</a:t>
            </a:r>
          </a:p>
          <a:p>
            <a:pPr marL="514350" indent="-514350">
              <a:buFont typeface="+mj-lt"/>
              <a:buAutoNum type="arabicPeriod"/>
            </a:pPr>
            <a:r>
              <a:rPr lang="fr-FR">
                <a:solidFill>
                  <a:srgbClr val="C00000"/>
                </a:solidFill>
              </a:rPr>
              <a:t>ECONOMIE SOCIALE ET SOLIDAIRE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Chef de projet ESS, Chargé de mission ONG / fondations humanitaires ª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MANAGEMENT STRATÉGIQUE</a:t>
            </a:r>
          </a:p>
          <a:p>
            <a:pPr lvl="1"/>
            <a:r>
              <a:rPr lang="fr-FR"/>
              <a:t>Management et gestion des pme &amp; eti internationales ª</a:t>
            </a:r>
          </a:p>
          <a:p>
            <a:pPr lvl="1"/>
            <a:r>
              <a:rPr lang="fr-FR"/>
              <a:t>Études et conseil en stratégie et marketing</a:t>
            </a:r>
          </a:p>
          <a:p>
            <a:pPr lvl="1"/>
            <a:r>
              <a:rPr lang="en-GB"/>
              <a:t>Droit et gestion des affaires ª</a:t>
            </a:r>
          </a:p>
          <a:p>
            <a:pPr lvl="1"/>
            <a:r>
              <a:rPr lang="en-GB"/>
              <a:t>Marketing de la nutrition et de la gastronomie</a:t>
            </a:r>
            <a:endParaRPr lang="fr-FR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3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4409-42C9-514B-AA39-498956AD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544"/>
            <a:ext cx="10515600" cy="5943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fr-FR">
                <a:solidFill>
                  <a:srgbClr val="C00000"/>
                </a:solidFill>
              </a:rPr>
              <a:t>MANAGEMENT DE L'INNOVATION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Innovation &amp; propriété intellectuelle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Carrières d'artistes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fr-FR"/>
              <a:t>ECONOMIE DES TRANSPORTS</a:t>
            </a:r>
          </a:p>
          <a:p>
            <a:pPr lvl="1"/>
            <a:r>
              <a:rPr lang="fr-FR"/>
              <a:t>Transports et logistique industrielle et commerciale ª</a:t>
            </a:r>
          </a:p>
          <a:p>
            <a:pPr lvl="1"/>
            <a:r>
              <a:rPr lang="fr-FR"/>
              <a:t>Transports urbains et régionaux de personnes</a:t>
            </a:r>
          </a:p>
          <a:p>
            <a:pPr lvl="1"/>
            <a:r>
              <a:rPr lang="fr-FR"/>
              <a:t>Transports, réseaux, territoires</a:t>
            </a:r>
          </a:p>
          <a:p>
            <a:pPr lvl="1"/>
            <a:r>
              <a:rPr lang="fr-FR"/>
              <a:t>Marchandises en ville et logistique urbaine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fr-FR">
                <a:solidFill>
                  <a:srgbClr val="C00000"/>
                </a:solidFill>
              </a:rPr>
              <a:t>SCIENCES ÉCONOMIQUES ET SOCIALES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Chargé.e de mission information économique et sociale, histoire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</a:rPr>
              <a:t>MÉTIERS DE L’ENSEIGNEMENT, DE L’ÉDUCATION ET DE LA FORMATION</a:t>
            </a:r>
          </a:p>
          <a:p>
            <a:pPr lvl="1"/>
            <a:r>
              <a:rPr lang="fr-FR">
                <a:solidFill>
                  <a:schemeClr val="tx1">
                    <a:lumMod val="95000"/>
                    <a:lumOff val="5000"/>
                  </a:schemeClr>
                </a:solidFill>
              </a:rPr>
              <a:t>Carrières dans le 2º DEGRÉ (préparation au concours)</a:t>
            </a:r>
          </a:p>
        </p:txBody>
      </p:sp>
    </p:spTree>
    <p:extLst>
      <p:ext uri="{BB962C8B-B14F-4D97-AF65-F5344CB8AC3E}">
        <p14:creationId xmlns:p14="http://schemas.microsoft.com/office/powerpoint/2010/main" val="158600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0B47-9B0E-2D43-9ABA-CCB29D25AC4B}"/>
              </a:ext>
            </a:extLst>
          </p:cNvPr>
          <p:cNvSpPr txBox="1">
            <a:spLocks/>
          </p:cNvSpPr>
          <p:nvPr/>
        </p:nvSpPr>
        <p:spPr>
          <a:xfrm>
            <a:off x="838200" y="533399"/>
            <a:ext cx="10515600" cy="6101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10"/>
            </a:pPr>
            <a:r>
              <a:rPr lang="fr-FR"/>
              <a:t>MONNAIE, BANQUE, FINANCE, ASSURANCE</a:t>
            </a:r>
          </a:p>
          <a:p>
            <a:pPr lvl="1"/>
            <a:r>
              <a:rPr lang="fr-FR"/>
              <a:t>Banque et finance :  Grands comptes, Risk manager, Fusion/acquisition</a:t>
            </a:r>
          </a:p>
          <a:p>
            <a:pPr lvl="1"/>
            <a:r>
              <a:rPr lang="fr-FR"/>
              <a:t>Analyste financier</a:t>
            </a:r>
          </a:p>
          <a:p>
            <a:pPr lvl="1"/>
            <a:r>
              <a:rPr lang="fr-FR"/>
              <a:t>Évaluation &amp; audit d'entreprise</a:t>
            </a:r>
          </a:p>
          <a:p>
            <a:pPr lvl="1"/>
            <a:r>
              <a:rPr lang="fr-FR"/>
              <a:t>Contrôle de gestion, Audit comptable &amp; financier</a:t>
            </a:r>
          </a:p>
          <a:p>
            <a:pPr lvl="1"/>
            <a:r>
              <a:rPr lang="fr-FR"/>
              <a:t>Management des opérations de marchés ª</a:t>
            </a:r>
          </a:p>
          <a:p>
            <a:pPr lvl="1"/>
            <a:r>
              <a:rPr lang="fr-FR"/>
              <a:t>Clientèle pro &amp; gestion de patrimoine ª</a:t>
            </a:r>
          </a:p>
          <a:p>
            <a:pPr lvl="1"/>
            <a:endParaRPr lang="fr-FR"/>
          </a:p>
          <a:p>
            <a:r>
              <a:rPr lang="fr-FR">
                <a:solidFill>
                  <a:srgbClr val="C00000"/>
                </a:solidFill>
              </a:rPr>
              <a:t>Plus de détails &amp; des vidéos de présentation sur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>
                <a:hlinkClick r:id="rId2"/>
              </a:rPr>
              <a:t>seg.univ-lyon2.fr</a:t>
            </a:r>
            <a:r>
              <a:rPr lang="fr-FR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/>
              <a:t>Merci de votre attention.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/>
              <a:t>Avez-vous des questions ?</a:t>
            </a:r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3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1F7DEB-EC57-DF4F-BD7E-ACF9D7E4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44" y="555315"/>
            <a:ext cx="9007257" cy="506598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319454" y="3088309"/>
            <a:ext cx="7371083" cy="1474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LICENCE </a:t>
            </a:r>
          </a:p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ÉCONOMIE-GESTION</a:t>
            </a:r>
          </a:p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Campagne 20/21 - 24/25</a:t>
            </a:r>
          </a:p>
        </p:txBody>
      </p:sp>
    </p:spTree>
    <p:extLst>
      <p:ext uri="{BB962C8B-B14F-4D97-AF65-F5344CB8AC3E}">
        <p14:creationId xmlns:p14="http://schemas.microsoft.com/office/powerpoint/2010/main" val="393831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12810B-04E0-F048-B00E-B3006D11F10F}"/>
              </a:ext>
            </a:extLst>
          </p:cNvPr>
          <p:cNvSpPr txBox="1">
            <a:spLocks/>
          </p:cNvSpPr>
          <p:nvPr/>
        </p:nvSpPr>
        <p:spPr>
          <a:xfrm>
            <a:off x="737839" y="55758"/>
            <a:ext cx="10515600" cy="60216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 licence reste sur 6 semestres de 30 crédits du S1 au S6</a:t>
            </a:r>
          </a:p>
          <a:p>
            <a:pPr lvl="1"/>
            <a:r>
              <a:rPr lang="fr-FR"/>
              <a:t>20% "transversaux" : langues, informatique, préprofessionnalisation (+ loin)</a:t>
            </a:r>
          </a:p>
          <a:p>
            <a:pPr lvl="1"/>
            <a:r>
              <a:rPr lang="fr-FR"/>
              <a:t>4 parcours internationaux</a:t>
            </a:r>
          </a:p>
          <a:p>
            <a:pPr lvl="2"/>
            <a:r>
              <a:rPr lang="fr-FR"/>
              <a:t>"</a:t>
            </a:r>
            <a:r>
              <a:rPr lang="fr-FR">
                <a:solidFill>
                  <a:srgbClr val="C00000"/>
                </a:solidFill>
              </a:rPr>
              <a:t>Minerve</a:t>
            </a:r>
            <a:r>
              <a:rPr lang="fr-FR"/>
              <a:t>" : des cours d'économie en plus, en allemand, italien, espagnol, par des Pr. invités</a:t>
            </a:r>
          </a:p>
          <a:p>
            <a:pPr lvl="2"/>
            <a:r>
              <a:rPr lang="fr-FR">
                <a:solidFill>
                  <a:srgbClr val="C00000"/>
                </a:solidFill>
              </a:rPr>
              <a:t>Chinois</a:t>
            </a:r>
            <a:r>
              <a:rPr lang="fr-FR"/>
              <a:t> : des cours de chinois puis L3 en Chine, possibilité année propédeutique</a:t>
            </a:r>
          </a:p>
          <a:p>
            <a:r>
              <a:rPr lang="fr-FR"/>
              <a:t>Au S1, tout le monde est dans 2 licences, 12 crédits chacune : SEG +</a:t>
            </a:r>
          </a:p>
          <a:p>
            <a:pPr lvl="1"/>
            <a:r>
              <a:rPr lang="fr-FR"/>
              <a:t>Droit ou AES ou Informatique ou Sociologie</a:t>
            </a:r>
          </a:p>
          <a:p>
            <a:r>
              <a:rPr lang="fr-FR"/>
              <a:t>À partir du S2, 3 parcours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Éco-gestion équilibré </a:t>
            </a:r>
            <a:r>
              <a:rPr lang="fr-FR"/>
              <a:t>: économie, gestion, quantitatif (math-stat)</a:t>
            </a:r>
          </a:p>
          <a:p>
            <a:pPr lvl="2"/>
            <a:r>
              <a:rPr lang="fr-FR"/>
              <a:t>Avec options de personnalisation : + de gestion ou + d'économie ou + de quanti</a:t>
            </a:r>
          </a:p>
          <a:p>
            <a:pPr lvl="2"/>
            <a:r>
              <a:rPr lang="fr-FR"/>
              <a:t>Possibilité de </a:t>
            </a:r>
            <a:r>
              <a:rPr lang="fr-FR">
                <a:solidFill>
                  <a:srgbClr val="C00000"/>
                </a:solidFill>
              </a:rPr>
              <a:t>double licence </a:t>
            </a:r>
            <a:r>
              <a:rPr lang="fr-FR"/>
              <a:t>avec la lic. en Droit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Quanti</a:t>
            </a:r>
            <a:r>
              <a:rPr lang="fr-FR"/>
              <a:t> : double de quanti, moins d'éco-gestion, 20% d'informatique avec lic. d'info.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SES</a:t>
            </a:r>
            <a:r>
              <a:rPr lang="fr-FR"/>
              <a:t> : double d'économie, moins de gestion, 20% de sociologie avec lic. de socio.</a:t>
            </a:r>
          </a:p>
          <a:p>
            <a:pPr lvl="1"/>
            <a:r>
              <a:rPr lang="fr-FR"/>
              <a:t>+ </a:t>
            </a:r>
            <a:r>
              <a:rPr lang="fr-FR">
                <a:solidFill>
                  <a:srgbClr val="C00000"/>
                </a:solidFill>
              </a:rPr>
              <a:t>double licence </a:t>
            </a:r>
            <a:r>
              <a:rPr lang="fr-FR"/>
              <a:t>avec lic en Droit dès le S2</a:t>
            </a:r>
          </a:p>
          <a:p>
            <a:r>
              <a:rPr lang="fr-FR"/>
              <a:t>Deux L3 spécialisées (aussi accessibles à des formations bac+2)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Diagnostic et gestion opérationnelle des entreprises</a:t>
            </a:r>
          </a:p>
          <a:p>
            <a:pPr lvl="1"/>
            <a:r>
              <a:rPr lang="fr-FR">
                <a:solidFill>
                  <a:srgbClr val="C00000"/>
                </a:solidFill>
              </a:rPr>
              <a:t>Banque &amp; finance</a:t>
            </a:r>
          </a:p>
          <a:p>
            <a:r>
              <a:rPr lang="fr-FR"/>
              <a:t>International en L2/L3 : séjours </a:t>
            </a:r>
            <a:r>
              <a:rPr lang="fr-FR">
                <a:solidFill>
                  <a:srgbClr val="C00000"/>
                </a:solidFill>
              </a:rPr>
              <a:t>Érasmus</a:t>
            </a:r>
          </a:p>
        </p:txBody>
      </p:sp>
    </p:spTree>
    <p:extLst>
      <p:ext uri="{BB962C8B-B14F-4D97-AF65-F5344CB8AC3E}">
        <p14:creationId xmlns:p14="http://schemas.microsoft.com/office/powerpoint/2010/main" val="111062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DEC1-E6EE-164C-9567-5311E78D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5813"/>
          </a:xfrm>
        </p:spPr>
        <p:txBody>
          <a:bodyPr/>
          <a:lstStyle/>
          <a:p>
            <a:r>
              <a:rPr lang="fr-FR"/>
              <a:t>Parcours "maître" SEG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1ADA8-88B4-2841-A97F-386FA36D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862"/>
            <a:ext cx="7035800" cy="363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5B003-2C57-4440-9CC9-E643D434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4495800"/>
            <a:ext cx="8064500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32D63-74FD-D345-98C0-5E589E40A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37" y="41274"/>
            <a:ext cx="5880100" cy="66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008A70-77FD-3146-B3B8-D80C63824C6A}"/>
              </a:ext>
            </a:extLst>
          </p:cNvPr>
          <p:cNvSpPr txBox="1"/>
          <p:nvPr/>
        </p:nvSpPr>
        <p:spPr>
          <a:xfrm>
            <a:off x="7638585" y="1304693"/>
            <a:ext cx="276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Programme non définitif pour discussion !!</a:t>
            </a:r>
          </a:p>
        </p:txBody>
      </p:sp>
    </p:spTree>
    <p:extLst>
      <p:ext uri="{BB962C8B-B14F-4D97-AF65-F5344CB8AC3E}">
        <p14:creationId xmlns:p14="http://schemas.microsoft.com/office/powerpoint/2010/main" val="32759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DEC1-E6EE-164C-9567-5311E78D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5813"/>
          </a:xfrm>
        </p:spPr>
        <p:txBody>
          <a:bodyPr/>
          <a:lstStyle/>
          <a:p>
            <a:r>
              <a:rPr lang="fr-FR"/>
              <a:t>Parcours SES (70)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32D63-74FD-D345-98C0-5E589E40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37" y="41274"/>
            <a:ext cx="58801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97177-4F61-7E4A-9CAF-67640D08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479"/>
            <a:ext cx="8166100" cy="280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4F616-BDF1-9742-A641-ED36CF992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936" y="1470479"/>
            <a:ext cx="1231900" cy="280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CC6A7-66F5-B346-9D2B-00CC954D8C5D}"/>
              </a:ext>
            </a:extLst>
          </p:cNvPr>
          <p:cNvSpPr txBox="1"/>
          <p:nvPr/>
        </p:nvSpPr>
        <p:spPr>
          <a:xfrm>
            <a:off x="7560526" y="4741190"/>
            <a:ext cx="276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Programme non définitif pour discussion !!</a:t>
            </a:r>
          </a:p>
        </p:txBody>
      </p:sp>
    </p:spTree>
    <p:extLst>
      <p:ext uri="{BB962C8B-B14F-4D97-AF65-F5344CB8AC3E}">
        <p14:creationId xmlns:p14="http://schemas.microsoft.com/office/powerpoint/2010/main" val="327020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DEC1-E6EE-164C-9567-5311E78D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5813"/>
          </a:xfrm>
        </p:spPr>
        <p:txBody>
          <a:bodyPr/>
          <a:lstStyle/>
          <a:p>
            <a:r>
              <a:rPr lang="fr-FR"/>
              <a:t>Parcours Quanti (70)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32D63-74FD-D345-98C0-5E589E40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37" y="41274"/>
            <a:ext cx="5880100" cy="66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A94C6-2CCF-BC40-ADC8-12E45C8B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9042"/>
            <a:ext cx="12192000" cy="293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6A381-E648-EA4C-89A5-8CE04538B638}"/>
              </a:ext>
            </a:extLst>
          </p:cNvPr>
          <p:cNvSpPr txBox="1"/>
          <p:nvPr/>
        </p:nvSpPr>
        <p:spPr>
          <a:xfrm>
            <a:off x="7750097" y="5073805"/>
            <a:ext cx="276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Programme non définitif pour discussion !!</a:t>
            </a:r>
          </a:p>
        </p:txBody>
      </p:sp>
    </p:spTree>
    <p:extLst>
      <p:ext uri="{BB962C8B-B14F-4D97-AF65-F5344CB8AC3E}">
        <p14:creationId xmlns:p14="http://schemas.microsoft.com/office/powerpoint/2010/main" val="8705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743B-F347-0D4E-8B8C-BC54D924E71D}"/>
              </a:ext>
            </a:extLst>
          </p:cNvPr>
          <p:cNvSpPr txBox="1">
            <a:spLocks/>
          </p:cNvSpPr>
          <p:nvPr/>
        </p:nvSpPr>
        <p:spPr>
          <a:xfrm>
            <a:off x="838200" y="1290369"/>
            <a:ext cx="1051560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Langue : 3 crédits tous les semestres</a:t>
            </a:r>
          </a:p>
          <a:p>
            <a:pPr lvl="1"/>
            <a:r>
              <a:rPr lang="fr-FR"/>
              <a:t>Libre choix , anglais de spécialité en S6</a:t>
            </a:r>
          </a:p>
          <a:p>
            <a:r>
              <a:rPr lang="fr-FR"/>
              <a:t>TIC 3 crédits / S aux S2 et S3 </a:t>
            </a:r>
          </a:p>
          <a:p>
            <a:pPr lvl="1"/>
            <a:r>
              <a:rPr lang="fr-FR"/>
              <a:t>Objectif certification PIX, possiblement de spécialité</a:t>
            </a:r>
          </a:p>
          <a:p>
            <a:pPr lvl="1"/>
            <a:r>
              <a:rPr lang="fr-FR"/>
              <a:t>5 séances de travail autonome pourront prendre des teintes disciplinaires si les autres composantes accompagnent l’ICOM</a:t>
            </a:r>
          </a:p>
          <a:p>
            <a:r>
              <a:rPr lang="fr-FR"/>
              <a:t>Accompagnement S1 : 25h en groupes de TD</a:t>
            </a:r>
          </a:p>
          <a:p>
            <a:pPr lvl="1"/>
            <a:r>
              <a:rPr lang="fr-FR"/>
              <a:t>Apprentissage du travail universitaire</a:t>
            </a:r>
          </a:p>
          <a:p>
            <a:pPr lvl="1"/>
            <a:r>
              <a:rPr lang="fr-FR"/>
              <a:t>Auto-formation accompagnée en math</a:t>
            </a:r>
          </a:p>
          <a:p>
            <a:pPr lvl="1"/>
            <a:r>
              <a:rPr lang="fr-FR"/>
              <a:t>Conférences de méthode en économie-gestion ("épistémo")</a:t>
            </a:r>
          </a:p>
          <a:p>
            <a:r>
              <a:rPr lang="fr-FR"/>
              <a:t>Préprofessionalisation S4, S5, S6 – 21h TD</a:t>
            </a:r>
          </a:p>
          <a:p>
            <a:pPr lvl="1"/>
            <a:r>
              <a:rPr lang="fr-FR"/>
              <a:t>S4 &amp; S5 : 9h / S </a:t>
            </a:r>
            <a:r>
              <a:rPr lang="en-GB"/>
              <a:t>d’accompagnement à l’élaboration du Projet Personnel et Professionnel </a:t>
            </a:r>
            <a:endParaRPr lang="fr-FR"/>
          </a:p>
          <a:p>
            <a:pPr lvl="1"/>
            <a:r>
              <a:rPr lang="fr-FR"/>
              <a:t>Le reste : sans doute entreprenariat ou stage ou enquête au choix</a:t>
            </a:r>
          </a:p>
          <a:p>
            <a:endParaRPr lang="fr-F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942E02-D386-694A-B790-B73CC11CB3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C00000"/>
                </a:solidFill>
              </a:rPr>
              <a:t>Transversales</a:t>
            </a:r>
          </a:p>
        </p:txBody>
      </p:sp>
    </p:spTree>
    <p:extLst>
      <p:ext uri="{BB962C8B-B14F-4D97-AF65-F5344CB8AC3E}">
        <p14:creationId xmlns:p14="http://schemas.microsoft.com/office/powerpoint/2010/main" val="71183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942E02-D386-694A-B790-B73CC11CB3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rgbClr val="C00000"/>
                </a:solidFill>
              </a:rPr>
              <a:t>Accompagnement aux S2 et S3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D4E4A-F9C2-4A4F-B40E-FAEEB005EF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S2 : étudiant.es qui </a:t>
            </a:r>
          </a:p>
          <a:p>
            <a:pPr lvl="1"/>
            <a:r>
              <a:rPr lang="fr-FR"/>
              <a:t>se sentiraient en difficulté au cours du S1 </a:t>
            </a:r>
          </a:p>
          <a:p>
            <a:pPr lvl="1"/>
            <a:r>
              <a:rPr lang="fr-FR"/>
              <a:t>seraient identifié.es comme fragiles par les équipes pédagogiques ou les coordinateur.rices des études ;</a:t>
            </a:r>
          </a:p>
          <a:p>
            <a:pPr lvl="2"/>
            <a:r>
              <a:rPr lang="fr-FR"/>
              <a:t>coordinateur.rices des études : poste spécifique en L1</a:t>
            </a:r>
          </a:p>
          <a:p>
            <a:r>
              <a:rPr lang="fr-FR"/>
              <a:t>S3 : étudiant.es qui n’auraient pas suivi la L1 dans la mention ou dans l’établissement</a:t>
            </a:r>
          </a:p>
          <a:p>
            <a:r>
              <a:rPr lang="fr-FR"/>
              <a:t>sous quelle forme ?</a:t>
            </a:r>
          </a:p>
        </p:txBody>
      </p:sp>
    </p:spTree>
    <p:extLst>
      <p:ext uri="{BB962C8B-B14F-4D97-AF65-F5344CB8AC3E}">
        <p14:creationId xmlns:p14="http://schemas.microsoft.com/office/powerpoint/2010/main" val="350758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61F7DEB-EC57-DF4F-BD7E-ACF9D7E4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44" y="555315"/>
            <a:ext cx="9007257" cy="506598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873029" y="3088309"/>
            <a:ext cx="5817508" cy="14744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Admission Parcoursup</a:t>
            </a:r>
          </a:p>
          <a:p>
            <a:pPr algn="r">
              <a:defRPr/>
            </a:pPr>
            <a:r>
              <a:rPr lang="fr-FR" sz="4000" b="1" dirty="0">
                <a:solidFill>
                  <a:schemeClr val="bg1"/>
                </a:solidFill>
                <a:latin typeface="Aleo" panose="020F0502020204030203" pitchFamily="34" charset="77"/>
              </a:rPr>
              <a:t>Campagne 20/21 - 24/25</a:t>
            </a:r>
          </a:p>
        </p:txBody>
      </p:sp>
    </p:spTree>
    <p:extLst>
      <p:ext uri="{BB962C8B-B14F-4D97-AF65-F5344CB8AC3E}">
        <p14:creationId xmlns:p14="http://schemas.microsoft.com/office/powerpoint/2010/main" val="123939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1214</Words>
  <Application>Microsoft Macintosh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Aleo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Parcours "maître" SEG</vt:lpstr>
      <vt:lpstr>Parcours SES (70)</vt:lpstr>
      <vt:lpstr>Parcours Quanti (70)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Principales combinaisons de spécialités (4216 élèves)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cordées de la réussite</dc:title>
  <dc:creator>Philippe Polome</dc:creator>
  <cp:lastModifiedBy>Philippe Polome</cp:lastModifiedBy>
  <cp:revision>51</cp:revision>
  <dcterms:created xsi:type="dcterms:W3CDTF">2021-10-11T13:42:05Z</dcterms:created>
  <dcterms:modified xsi:type="dcterms:W3CDTF">2021-10-17T21:22:40Z</dcterms:modified>
</cp:coreProperties>
</file>