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e"/>
          <p:cNvGrpSpPr/>
          <p:nvPr/>
        </p:nvGrpSpPr>
        <p:grpSpPr>
          <a:xfrm>
            <a:off x="6492910" y="4794090"/>
            <a:ext cx="2542419" cy="3783494"/>
            <a:chOff x="0" y="0"/>
            <a:chExt cx="2542417" cy="3783493"/>
          </a:xfrm>
        </p:grpSpPr>
        <p:sp>
          <p:nvSpPr>
            <p:cNvPr id="119" name="Ligne"/>
            <p:cNvSpPr/>
            <p:nvPr/>
          </p:nvSpPr>
          <p:spPr>
            <a:xfrm flipH="1" flipV="1">
              <a:off x="-1" y="-1"/>
              <a:ext cx="1691996" cy="2828627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grpSp>
          <p:nvGrpSpPr>
            <p:cNvPr id="124" name="Groupe"/>
            <p:cNvGrpSpPr/>
            <p:nvPr/>
          </p:nvGrpSpPr>
          <p:grpSpPr>
            <a:xfrm>
              <a:off x="840787" y="2081863"/>
              <a:ext cx="1701631" cy="1701631"/>
              <a:chOff x="0" y="0"/>
              <a:chExt cx="1701630" cy="1701630"/>
            </a:xfrm>
          </p:grpSpPr>
          <p:sp>
            <p:nvSpPr>
              <p:cNvPr id="12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</a:p>
            </p:txBody>
          </p:sp>
          <p:sp>
            <p:nvSpPr>
              <p:cNvPr id="121" name="LLCE"/>
              <p:cNvSpPr txBox="1"/>
              <p:nvPr/>
            </p:nvSpPr>
            <p:spPr>
              <a:xfrm>
                <a:off x="698414" y="319066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+</a:t>
                </a:r>
              </a:p>
            </p:txBody>
          </p:sp>
          <p:sp>
            <p:nvSpPr>
              <p:cNvPr id="122" name="Maths"/>
              <p:cNvSpPr txBox="1"/>
              <p:nvPr/>
            </p:nvSpPr>
            <p:spPr>
              <a:xfrm>
                <a:off x="352498" y="76359"/>
                <a:ext cx="996633" cy="4737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Maths</a:t>
                </a:r>
              </a:p>
            </p:txBody>
          </p:sp>
          <p:sp>
            <p:nvSpPr>
              <p:cNvPr id="123" name="HG…"/>
              <p:cNvSpPr txBox="1"/>
              <p:nvPr/>
            </p:nvSpPr>
            <p:spPr>
              <a:xfrm>
                <a:off x="71936" y="641811"/>
                <a:ext cx="1557757" cy="8570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b="0" sz="1900">
                    <a:solidFill>
                      <a:srgbClr val="FFFFFF"/>
                    </a:solidFill>
                  </a:defRPr>
                </a:pPr>
                <a:r>
                  <a:t>HG</a:t>
                </a:r>
              </a:p>
              <a:p>
                <a:pPr defTabSz="457200">
                  <a:lnSpc>
                    <a:spcPct val="80000"/>
                  </a:lnSpc>
                  <a:defRPr b="0" sz="1900">
                    <a:solidFill>
                      <a:srgbClr val="FFFFFF"/>
                    </a:solidFill>
                  </a:defRPr>
                </a:pPr>
                <a:r>
                  <a:t>Géopolitique</a:t>
                </a:r>
              </a:p>
              <a:p>
                <a:pPr defTabSz="457200">
                  <a:lnSpc>
                    <a:spcPct val="80000"/>
                  </a:lnSpc>
                  <a:defRPr b="0" sz="1900">
                    <a:solidFill>
                      <a:srgbClr val="FFFFFF"/>
                    </a:solidFill>
                  </a:defRPr>
                </a:pPr>
                <a:r>
                  <a:t>Sciences Po</a:t>
                </a:r>
              </a:p>
            </p:txBody>
          </p:sp>
        </p:grpSp>
      </p:grpSp>
      <p:grpSp>
        <p:nvGrpSpPr>
          <p:cNvPr id="134" name="Groupe"/>
          <p:cNvGrpSpPr/>
          <p:nvPr/>
        </p:nvGrpSpPr>
        <p:grpSpPr>
          <a:xfrm>
            <a:off x="111197" y="3560491"/>
            <a:ext cx="5697936" cy="6225058"/>
            <a:chOff x="0" y="0"/>
            <a:chExt cx="5697934" cy="6225056"/>
          </a:xfrm>
        </p:grpSpPr>
        <p:sp>
          <p:nvSpPr>
            <p:cNvPr id="126" name="Ligne"/>
            <p:cNvSpPr/>
            <p:nvPr/>
          </p:nvSpPr>
          <p:spPr>
            <a:xfrm>
              <a:off x="1395620" y="713276"/>
              <a:ext cx="2364762" cy="18941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7" name="Ligne"/>
            <p:cNvSpPr/>
            <p:nvPr/>
          </p:nvSpPr>
          <p:spPr>
            <a:xfrm flipH="1">
              <a:off x="3718679" y="2594257"/>
              <a:ext cx="1" cy="219418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28" name="Ligne"/>
            <p:cNvSpPr/>
            <p:nvPr/>
          </p:nvSpPr>
          <p:spPr>
            <a:xfrm flipH="1">
              <a:off x="1694143" y="2591489"/>
              <a:ext cx="1965438" cy="1042079"/>
            </a:xfrm>
            <a:prstGeom prst="line">
              <a:avLst/>
            </a:prstGeom>
            <a:noFill/>
            <a:ln w="25400" cap="flat">
              <a:solidFill>
                <a:srgbClr val="DE6A1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grpSp>
          <p:nvGrpSpPr>
            <p:cNvPr id="133" name="Groupe"/>
            <p:cNvGrpSpPr/>
            <p:nvPr/>
          </p:nvGrpSpPr>
          <p:grpSpPr>
            <a:xfrm>
              <a:off x="0" y="0"/>
              <a:ext cx="5697935" cy="6225057"/>
              <a:chOff x="0" y="0"/>
              <a:chExt cx="5697934" cy="6225056"/>
            </a:xfrm>
          </p:grpSpPr>
          <p:sp>
            <p:nvSpPr>
              <p:cNvPr id="129" name="LICENCES…"/>
              <p:cNvSpPr txBox="1"/>
              <p:nvPr/>
            </p:nvSpPr>
            <p:spPr>
              <a:xfrm>
                <a:off x="84564" y="2286028"/>
                <a:ext cx="2187472" cy="3648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LICENCES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Droit Sciences Po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Sociologie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de l’Homme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Histoire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Géographie – aménagement du territoire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Sciences de l’éducation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Communication</a:t>
                </a:r>
              </a:p>
            </p:txBody>
          </p:sp>
          <p:sp>
            <p:nvSpPr>
              <p:cNvPr id="130" name="ECOLES…"/>
              <p:cNvSpPr txBox="1"/>
              <p:nvPr/>
            </p:nvSpPr>
            <p:spPr>
              <a:xfrm>
                <a:off x="0" y="-1"/>
                <a:ext cx="1701631" cy="17018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ECOLES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IEP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Ecoles de journalisme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Formations du social</a:t>
                </a:r>
              </a:p>
            </p:txBody>
          </p:sp>
          <p:sp>
            <p:nvSpPr>
              <p:cNvPr id="131" name="CPGE…"/>
              <p:cNvSpPr txBox="1"/>
              <p:nvPr/>
            </p:nvSpPr>
            <p:spPr>
              <a:xfrm>
                <a:off x="2803539" y="4649272"/>
                <a:ext cx="2894396" cy="6655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CPGE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D1</a:t>
                </a:r>
              </a:p>
            </p:txBody>
          </p:sp>
          <p:sp>
            <p:nvSpPr>
              <p:cNvPr id="132" name="DUT…"/>
              <p:cNvSpPr txBox="1"/>
              <p:nvPr/>
            </p:nvSpPr>
            <p:spPr>
              <a:xfrm>
                <a:off x="2803539" y="5255994"/>
                <a:ext cx="2894396" cy="9690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 u="sng">
                    <a:solidFill>
                      <a:srgbClr val="EA8F34"/>
                    </a:solidFill>
                  </a:defRPr>
                </a:pPr>
                <a:r>
                  <a:t>DUT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Carrières sociales</a:t>
                </a:r>
              </a:p>
              <a:p>
                <a:pPr algn="l" defTabSz="457200">
                  <a:lnSpc>
                    <a:spcPct val="80000"/>
                  </a:lnSpc>
                  <a:spcBef>
                    <a:spcPts val="700"/>
                  </a:spcBef>
                  <a:defRPr sz="1700">
                    <a:solidFill>
                      <a:srgbClr val="EA8F34"/>
                    </a:solidFill>
                  </a:defRPr>
                </a:pPr>
                <a:r>
                  <a:t>- Info-com -journalisme</a:t>
                </a:r>
              </a:p>
            </p:txBody>
          </p:sp>
        </p:grpSp>
      </p:grpSp>
      <p:sp>
        <p:nvSpPr>
          <p:cNvPr id="135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599553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36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rgbClr val="DE6A10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37" name="Groupe"/>
          <p:cNvSpPr/>
          <p:nvPr/>
        </p:nvSpPr>
        <p:spPr>
          <a:xfrm>
            <a:off x="5170024" y="3544424"/>
            <a:ext cx="2664752" cy="2664752"/>
          </a:xfrm>
          <a:prstGeom prst="ellipse">
            <a:avLst/>
          </a:prstGeom>
          <a:solidFill>
            <a:srgbClr val="2E578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b="0" cap="all" sz="2100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Maths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Histoire Géo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38" name="Cercle"/>
          <p:cNvSpPr/>
          <p:nvPr/>
        </p:nvSpPr>
        <p:spPr>
          <a:xfrm>
            <a:off x="8544828" y="2389586"/>
            <a:ext cx="1701631" cy="1701631"/>
          </a:xfrm>
          <a:prstGeom prst="ellipse">
            <a:avLst/>
          </a:prstGeom>
          <a:solidFill>
            <a:srgbClr val="59955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39" name="Maths"/>
          <p:cNvSpPr txBox="1"/>
          <p:nvPr/>
        </p:nvSpPr>
        <p:spPr>
          <a:xfrm>
            <a:off x="8897328" y="3327180"/>
            <a:ext cx="996633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Maths</a:t>
            </a:r>
          </a:p>
        </p:txBody>
      </p:sp>
      <p:sp>
        <p:nvSpPr>
          <p:cNvPr id="140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SVT</a:t>
            </a:r>
          </a:p>
        </p:txBody>
      </p:sp>
      <p:sp>
        <p:nvSpPr>
          <p:cNvPr id="141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Humanités LP</a:t>
            </a:r>
          </a:p>
        </p:txBody>
      </p:sp>
      <p:sp>
        <p:nvSpPr>
          <p:cNvPr id="142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grpSp>
        <p:nvGrpSpPr>
          <p:cNvPr id="149" name="Groupe"/>
          <p:cNvGrpSpPr/>
          <p:nvPr/>
        </p:nvGrpSpPr>
        <p:grpSpPr>
          <a:xfrm>
            <a:off x="9459714" y="-11961"/>
            <a:ext cx="4335826" cy="5410129"/>
            <a:chOff x="41684" y="164364"/>
            <a:chExt cx="4335824" cy="5410128"/>
          </a:xfrm>
        </p:grpSpPr>
        <p:sp>
          <p:nvSpPr>
            <p:cNvPr id="143" name="Ligne"/>
            <p:cNvSpPr/>
            <p:nvPr/>
          </p:nvSpPr>
          <p:spPr>
            <a:xfrm>
              <a:off x="744472" y="3707909"/>
              <a:ext cx="686447" cy="192374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41684" y="1701351"/>
              <a:ext cx="208671" cy="83692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5" name="Ligne"/>
            <p:cNvSpPr/>
            <p:nvPr/>
          </p:nvSpPr>
          <p:spPr>
            <a:xfrm flipH="1">
              <a:off x="672134" y="2424647"/>
              <a:ext cx="971740" cy="530773"/>
            </a:xfrm>
            <a:prstGeom prst="line">
              <a:avLst/>
            </a:prstGeom>
            <a:noFill/>
            <a:ln w="25400" cap="flat">
              <a:solidFill>
                <a:srgbClr val="5995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6" name="LICENCES…"/>
            <p:cNvSpPr txBox="1"/>
            <p:nvPr/>
          </p:nvSpPr>
          <p:spPr>
            <a:xfrm>
              <a:off x="1686318" y="166783"/>
              <a:ext cx="2015712" cy="35228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Economie – gestion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MSH / AES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TQM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599553"/>
                  </a:solidFill>
                </a:defRPr>
              </a:pPr>
              <a:r>
                <a:t> Psychologie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MIASH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Administration publique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Droit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LEA</a:t>
              </a:r>
            </a:p>
          </p:txBody>
        </p:sp>
        <p:sp>
          <p:nvSpPr>
            <p:cNvPr id="147" name="CPGE…"/>
            <p:cNvSpPr txBox="1"/>
            <p:nvPr/>
          </p:nvSpPr>
          <p:spPr>
            <a:xfrm>
              <a:off x="247944" y="164364"/>
              <a:ext cx="1091456" cy="2094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B/L (LSS)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ECE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D2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DCG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483114" y="3783792"/>
              <a:ext cx="2894396" cy="179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599553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GEA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GACO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Techniques de commercialisation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599553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9011364" y="2679913"/>
            <a:ext cx="743992" cy="49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6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17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4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70024" y="3061285"/>
            <a:ext cx="271889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 spécialités de 1ère </a:t>
            </a:r>
          </a:p>
        </p:txBody>
      </p:sp>
      <p:sp>
        <p:nvSpPr>
          <p:cNvPr id="157" name="Cercle"/>
          <p:cNvSpPr/>
          <p:nvPr/>
        </p:nvSpPr>
        <p:spPr>
          <a:xfrm>
            <a:off x="2917718" y="5291907"/>
            <a:ext cx="1718055" cy="1718057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pPr>
          </a:p>
        </p:txBody>
      </p:sp>
      <p:sp>
        <p:nvSpPr>
          <p:cNvPr id="158" name="HG…"/>
          <p:cNvSpPr txBox="1"/>
          <p:nvPr/>
        </p:nvSpPr>
        <p:spPr>
          <a:xfrm>
            <a:off x="2951244" y="5820064"/>
            <a:ext cx="1633729" cy="889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b="0" sz="2000">
                <a:solidFill>
                  <a:srgbClr val="FFFFFF"/>
                </a:solidFill>
              </a:defRPr>
            </a:pPr>
            <a:r>
              <a:t>HG</a:t>
            </a:r>
          </a:p>
          <a:p>
            <a:pPr defTabSz="457200">
              <a:lnSpc>
                <a:spcPct val="80000"/>
              </a:lnSpc>
              <a:defRPr b="0" sz="2000">
                <a:solidFill>
                  <a:srgbClr val="FFFFFF"/>
                </a:solidFill>
              </a:defRPr>
            </a:pPr>
            <a:r>
              <a:t>Géopolitique</a:t>
            </a:r>
          </a:p>
          <a:p>
            <a:pPr defTabSz="457200">
              <a:lnSpc>
                <a:spcPct val="80000"/>
              </a:lnSpc>
              <a:defRPr b="0" sz="2000">
                <a:solidFill>
                  <a:srgbClr val="FFFFFF"/>
                </a:solidFill>
              </a:defRPr>
            </a:pPr>
            <a:r>
              <a:t>Sciences Po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55361" y="5307707"/>
            <a:ext cx="598679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0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3602300" y="5481464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61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4"/>
      <p:bldP build="whole" bldLvl="1" animBg="1" rev="0" advAuto="0" spid="149" grpId="12"/>
      <p:bldP build="whole" bldLvl="1" animBg="1" rev="0" advAuto="0" spid="161" grpId="14"/>
      <p:bldP build="whole" bldLvl="1" animBg="1" rev="0" advAuto="0" spid="157" grpId="9"/>
      <p:bldP build="whole" bldLvl="1" animBg="1" rev="0" advAuto="0" spid="136" grpId="8"/>
      <p:bldP build="whole" bldLvl="1" animBg="1" rev="0" advAuto="0" spid="125" grpId="10"/>
      <p:bldP build="whole" bldLvl="1" animBg="1" rev="0" advAuto="0" spid="154" grpId="2"/>
      <p:bldP build="whole" bldLvl="1" animBg="1" rev="0" advAuto="0" spid="137" grpId="3"/>
      <p:bldP build="whole" bldLvl="1" animBg="1" rev="0" advAuto="0" spid="134" grpId="13"/>
      <p:bldP build="whole" bldLvl="1" animBg="1" rev="0" advAuto="0" spid="138" grpId="7"/>
      <p:bldP build="whole" bldLvl="1" animBg="1" rev="0" advAuto="0" spid="152" grpId="11"/>
      <p:bldP build="whole" bldLvl="1" animBg="1" rev="0" advAuto="0" spid="156" grpId="1"/>
      <p:bldP build="whole" bldLvl="1" animBg="1" rev="0" advAuto="0" spid="135" grpId="6"/>
      <p:bldP build="whole" bldLvl="1" animBg="1" rev="0" advAuto="0" spid="153" grpId="5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