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e du titre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Texte du titre</a:t>
            </a:r>
          </a:p>
        </p:txBody>
      </p:sp>
      <p:sp>
        <p:nvSpPr>
          <p:cNvPr id="12" name="Texte niveau 1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-Gilles Allain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-Gilles Allain</a:t>
            </a:r>
          </a:p>
        </p:txBody>
      </p:sp>
      <p:sp>
        <p:nvSpPr>
          <p:cNvPr id="94" name="« Saisissez une citation ici. »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« Saisissez une citation ici. » </a:t>
            </a:r>
          </a:p>
        </p:txBody>
      </p:sp>
      <p:sp>
        <p:nvSpPr>
          <p:cNvPr id="95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exte du titre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Texte du titre</a:t>
            </a:r>
          </a:p>
        </p:txBody>
      </p:sp>
      <p:sp>
        <p:nvSpPr>
          <p:cNvPr id="22" name="Texte niveau 1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- Centr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e du titre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3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exte du titre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Texte du titre</a:t>
            </a:r>
          </a:p>
        </p:txBody>
      </p:sp>
      <p:sp>
        <p:nvSpPr>
          <p:cNvPr id="40" name="Texte niveau 1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- Ha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49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57" name="Texte niveau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8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67" name="Texte niveau 1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68" name="Numéro de diapositive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e niveau 1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76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3 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du titre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Texte du titre</a:t>
            </a:r>
          </a:p>
        </p:txBody>
      </p:sp>
      <p:sp>
        <p:nvSpPr>
          <p:cNvPr id="3" name="Texte niveau 1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Numéro de diapositive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" name="Groupe"/>
          <p:cNvGrpSpPr/>
          <p:nvPr/>
        </p:nvGrpSpPr>
        <p:grpSpPr>
          <a:xfrm>
            <a:off x="9221179" y="1175106"/>
            <a:ext cx="3827234" cy="4259733"/>
            <a:chOff x="0" y="0"/>
            <a:chExt cx="3827232" cy="4259732"/>
          </a:xfrm>
        </p:grpSpPr>
        <p:sp>
          <p:nvSpPr>
            <p:cNvPr id="119" name="Ligne"/>
            <p:cNvSpPr/>
            <p:nvPr/>
          </p:nvSpPr>
          <p:spPr>
            <a:xfrm flipV="1">
              <a:off x="338045" y="614253"/>
              <a:ext cx="1380328" cy="1380329"/>
            </a:xfrm>
            <a:prstGeom prst="line">
              <a:avLst/>
            </a:prstGeom>
            <a:noFill/>
            <a:ln w="25400" cap="flat">
              <a:solidFill>
                <a:schemeClr val="accent6">
                  <a:satOff val="-15808"/>
                  <a:lumOff val="-17557"/>
                </a:schemeClr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120" name="Ligne"/>
            <p:cNvSpPr/>
            <p:nvPr/>
          </p:nvSpPr>
          <p:spPr>
            <a:xfrm>
              <a:off x="126999" y="2087716"/>
              <a:ext cx="1802419" cy="1378332"/>
            </a:xfrm>
            <a:prstGeom prst="line">
              <a:avLst/>
            </a:prstGeom>
            <a:noFill/>
            <a:ln w="25400" cap="flat">
              <a:solidFill>
                <a:schemeClr val="accent6">
                  <a:satOff val="-15808"/>
                  <a:lumOff val="-17557"/>
                </a:schemeClr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121" name="Ligne"/>
            <p:cNvSpPr/>
            <p:nvPr/>
          </p:nvSpPr>
          <p:spPr>
            <a:xfrm>
              <a:off x="0" y="2084616"/>
              <a:ext cx="1701631" cy="1"/>
            </a:xfrm>
            <a:prstGeom prst="line">
              <a:avLst/>
            </a:prstGeom>
            <a:noFill/>
            <a:ln w="25400" cap="flat">
              <a:solidFill>
                <a:schemeClr val="accent6">
                  <a:satOff val="-15808"/>
                  <a:lumOff val="-17557"/>
                </a:schemeClr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122" name="ECOLES…"/>
            <p:cNvSpPr txBox="1"/>
            <p:nvPr/>
          </p:nvSpPr>
          <p:spPr>
            <a:xfrm>
              <a:off x="1968461" y="3379569"/>
              <a:ext cx="1570938" cy="8801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 u="sng">
                  <a:solidFill>
                    <a:schemeClr val="accent6">
                      <a:satOff val="-15808"/>
                      <a:lumOff val="-17557"/>
                    </a:schemeClr>
                  </a:solidFill>
                </a:defRPr>
              </a:pPr>
              <a:r>
                <a:t>ECOLES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>
                  <a:solidFill>
                    <a:schemeClr val="accent6">
                      <a:satOff val="-15808"/>
                      <a:lumOff val="-17557"/>
                    </a:schemeClr>
                  </a:solidFill>
                </a:defRPr>
              </a:pPr>
              <a:r>
                <a:t>- Ecole d’art et de design</a:t>
              </a:r>
            </a:p>
          </p:txBody>
        </p:sp>
        <p:sp>
          <p:nvSpPr>
            <p:cNvPr id="123" name="DUT…"/>
            <p:cNvSpPr txBox="1"/>
            <p:nvPr/>
          </p:nvSpPr>
          <p:spPr>
            <a:xfrm>
              <a:off x="1894738" y="1797091"/>
              <a:ext cx="1932495" cy="11836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 u="sng">
                  <a:solidFill>
                    <a:schemeClr val="accent6">
                      <a:satOff val="-15808"/>
                      <a:lumOff val="-17557"/>
                    </a:schemeClr>
                  </a:solidFill>
                </a:defRPr>
              </a:pPr>
              <a:r>
                <a:t>DUT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buSzPct val="100000"/>
                <a:buChar char="-"/>
                <a:defRPr sz="1700">
                  <a:solidFill>
                    <a:schemeClr val="accent6">
                      <a:satOff val="-15808"/>
                      <a:lumOff val="-17557"/>
                    </a:schemeClr>
                  </a:solidFill>
                </a:defRPr>
              </a:pPr>
              <a:r>
                <a:t> GACO - Arts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buSzPct val="100000"/>
                <a:buChar char="-"/>
                <a:defRPr sz="1700">
                  <a:solidFill>
                    <a:schemeClr val="accent6">
                      <a:satOff val="-15808"/>
                      <a:lumOff val="-17557"/>
                    </a:schemeClr>
                  </a:solidFill>
                </a:defRPr>
              </a:pPr>
              <a:r>
                <a:t> Information communication</a:t>
              </a:r>
            </a:p>
          </p:txBody>
        </p:sp>
        <p:sp>
          <p:nvSpPr>
            <p:cNvPr id="124" name="LICENCES…"/>
            <p:cNvSpPr txBox="1"/>
            <p:nvPr/>
          </p:nvSpPr>
          <p:spPr>
            <a:xfrm>
              <a:off x="1844864" y="0"/>
              <a:ext cx="1818132" cy="139828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 u="sng">
                  <a:solidFill>
                    <a:schemeClr val="accent6">
                      <a:satOff val="-15808"/>
                      <a:lumOff val="-17557"/>
                    </a:schemeClr>
                  </a:solidFill>
                </a:defRPr>
              </a:pPr>
              <a:r>
                <a:t>LICENCES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buSzPct val="100000"/>
                <a:buChar char="-"/>
                <a:defRPr sz="1700">
                  <a:solidFill>
                    <a:schemeClr val="accent6">
                      <a:satOff val="-15808"/>
                      <a:lumOff val="-17557"/>
                    </a:schemeClr>
                  </a:solidFill>
                </a:defRPr>
              </a:pPr>
              <a:r>
                <a:t> Information Communication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buSzPct val="100000"/>
                <a:buChar char="-"/>
                <a:defRPr sz="1700">
                  <a:solidFill>
                    <a:schemeClr val="accent6">
                      <a:satOff val="-15808"/>
                      <a:lumOff val="-17557"/>
                    </a:schemeClr>
                  </a:solidFill>
                </a:defRPr>
              </a:pPr>
              <a:r>
                <a:t>Double licence droit et arts</a:t>
              </a:r>
            </a:p>
          </p:txBody>
        </p:sp>
      </p:grpSp>
      <p:grpSp>
        <p:nvGrpSpPr>
          <p:cNvPr id="128" name="Groupe"/>
          <p:cNvGrpSpPr/>
          <p:nvPr/>
        </p:nvGrpSpPr>
        <p:grpSpPr>
          <a:xfrm>
            <a:off x="5758067" y="2389586"/>
            <a:ext cx="4488392" cy="2926686"/>
            <a:chOff x="0" y="0"/>
            <a:chExt cx="4488391" cy="2926685"/>
          </a:xfrm>
        </p:grpSpPr>
        <p:sp>
          <p:nvSpPr>
            <p:cNvPr id="126" name="Ligne"/>
            <p:cNvSpPr/>
            <p:nvPr/>
          </p:nvSpPr>
          <p:spPr>
            <a:xfrm flipH="1">
              <a:off x="0" y="1116925"/>
              <a:ext cx="3161682" cy="1809761"/>
            </a:xfrm>
            <a:prstGeom prst="line">
              <a:avLst/>
            </a:prstGeom>
            <a:noFill/>
            <a:ln w="25400" cap="flat">
              <a:solidFill>
                <a:schemeClr val="accent6">
                  <a:satOff val="-15808"/>
                  <a:lumOff val="-17557"/>
                </a:schemeClr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457200">
                <a:lnSpc>
                  <a:spcPct val="80000"/>
                </a:lnSpc>
                <a:spcBef>
                  <a:spcPts val="5500"/>
                </a:spcBef>
                <a:defRPr b="0" sz="500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</a:p>
          </p:txBody>
        </p:sp>
        <p:sp>
          <p:nvSpPr>
            <p:cNvPr id="127" name="Cercle"/>
            <p:cNvSpPr/>
            <p:nvPr/>
          </p:nvSpPr>
          <p:spPr>
            <a:xfrm>
              <a:off x="2786761" y="0"/>
              <a:ext cx="1701631" cy="1701631"/>
            </a:xfrm>
            <a:prstGeom prst="ellipse">
              <a:avLst/>
            </a:prstGeom>
            <a:gradFill flip="none" rotWithShape="1">
              <a:gsLst>
                <a:gs pos="0">
                  <a:schemeClr val="accent6"/>
                </a:gs>
                <a:gs pos="100000">
                  <a:schemeClr val="accent6">
                    <a:hueOff val="-146070"/>
                    <a:satOff val="-10048"/>
                    <a:lumOff val="-30626"/>
                  </a:schemeClr>
                </a:gs>
              </a:gsLst>
              <a:lin ang="16547878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b="0" cap="all">
                  <a:solidFill>
                    <a:srgbClr val="FFFFFF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</a:p>
          </p:txBody>
        </p:sp>
      </p:grpSp>
      <p:grpSp>
        <p:nvGrpSpPr>
          <p:cNvPr id="135" name="Groupe"/>
          <p:cNvGrpSpPr/>
          <p:nvPr/>
        </p:nvGrpSpPr>
        <p:grpSpPr>
          <a:xfrm>
            <a:off x="6521035" y="4907225"/>
            <a:ext cx="2535423" cy="3535751"/>
            <a:chOff x="0" y="0"/>
            <a:chExt cx="2535421" cy="3535749"/>
          </a:xfrm>
        </p:grpSpPr>
        <p:sp>
          <p:nvSpPr>
            <p:cNvPr id="129" name="Ligne"/>
            <p:cNvSpPr/>
            <p:nvPr/>
          </p:nvSpPr>
          <p:spPr>
            <a:xfrm flipH="1" flipV="1">
              <a:off x="0" y="0"/>
              <a:ext cx="1635746" cy="2635984"/>
            </a:xfrm>
            <a:prstGeom prst="line">
              <a:avLst/>
            </a:prstGeom>
            <a:noFill/>
            <a:ln w="63500" cap="flat">
              <a:solidFill>
                <a:srgbClr val="E5E5E5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457200">
                <a:lnSpc>
                  <a:spcPct val="80000"/>
                </a:lnSpc>
                <a:spcBef>
                  <a:spcPts val="5500"/>
                </a:spcBef>
                <a:defRPr b="0" sz="500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</a:p>
          </p:txBody>
        </p:sp>
        <p:grpSp>
          <p:nvGrpSpPr>
            <p:cNvPr id="134" name="Groupe"/>
            <p:cNvGrpSpPr/>
            <p:nvPr/>
          </p:nvGrpSpPr>
          <p:grpSpPr>
            <a:xfrm>
              <a:off x="833791" y="1834119"/>
              <a:ext cx="1701631" cy="1701631"/>
              <a:chOff x="0" y="0"/>
              <a:chExt cx="1701630" cy="1701630"/>
            </a:xfrm>
          </p:grpSpPr>
          <p:sp>
            <p:nvSpPr>
              <p:cNvPr id="130" name="Cercle"/>
              <p:cNvSpPr/>
              <p:nvPr/>
            </p:nvSpPr>
            <p:spPr>
              <a:xfrm>
                <a:off x="0" y="0"/>
                <a:ext cx="1701631" cy="1701631"/>
              </a:xfrm>
              <a:prstGeom prst="ellipse">
                <a:avLst/>
              </a:prstGeom>
              <a:solidFill>
                <a:srgbClr val="DDDDD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b="0" cap="all">
                    <a:solidFill>
                      <a:srgbClr val="FFFFFF"/>
                    </a:solidFill>
                    <a:latin typeface="Helvetica Neue Thin"/>
                    <a:ea typeface="Helvetica Neue Thin"/>
                    <a:cs typeface="Helvetica Neue Thin"/>
                    <a:sym typeface="Helvetica Neue Thin"/>
                  </a:defRPr>
                </a:pPr>
              </a:p>
            </p:txBody>
          </p:sp>
          <p:sp>
            <p:nvSpPr>
              <p:cNvPr id="131" name="LLCE"/>
              <p:cNvSpPr txBox="1"/>
              <p:nvPr/>
            </p:nvSpPr>
            <p:spPr>
              <a:xfrm>
                <a:off x="698414" y="613959"/>
                <a:ext cx="304801" cy="47371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defTabSz="457200">
                  <a:lnSpc>
                    <a:spcPct val="80000"/>
                  </a:lnSpc>
                  <a:defRPr b="0" sz="2500">
                    <a:solidFill>
                      <a:srgbClr val="FFFFFF"/>
                    </a:solidFill>
                  </a:defRPr>
                </a:lvl1pPr>
              </a:lstStyle>
              <a:p>
                <a:pPr/>
                <a:r>
                  <a:t>+</a:t>
                </a:r>
              </a:p>
            </p:txBody>
          </p:sp>
          <p:sp>
            <p:nvSpPr>
              <p:cNvPr id="132" name="Maths"/>
              <p:cNvSpPr txBox="1"/>
              <p:nvPr/>
            </p:nvSpPr>
            <p:spPr>
              <a:xfrm>
                <a:off x="508549" y="324199"/>
                <a:ext cx="684531" cy="47371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defTabSz="457200">
                  <a:lnSpc>
                    <a:spcPct val="80000"/>
                  </a:lnSpc>
                  <a:defRPr b="0" sz="2500">
                    <a:solidFill>
                      <a:srgbClr val="FFFFFF"/>
                    </a:solidFill>
                  </a:defRPr>
                </a:lvl1pPr>
              </a:lstStyle>
              <a:p>
                <a:pPr/>
                <a:r>
                  <a:t>Arts</a:t>
                </a:r>
              </a:p>
            </p:txBody>
          </p:sp>
          <p:sp>
            <p:nvSpPr>
              <p:cNvPr id="133" name="LLCE"/>
              <p:cNvSpPr txBox="1"/>
              <p:nvPr/>
            </p:nvSpPr>
            <p:spPr>
              <a:xfrm>
                <a:off x="349640" y="907934"/>
                <a:ext cx="1002349" cy="47371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defTabSz="457200">
                  <a:lnSpc>
                    <a:spcPct val="80000"/>
                  </a:lnSpc>
                  <a:defRPr b="0" sz="2500">
                    <a:solidFill>
                      <a:srgbClr val="FFFFFF"/>
                    </a:solidFill>
                  </a:defRPr>
                </a:lvl1pPr>
              </a:lstStyle>
              <a:p>
                <a:pPr/>
                <a:r>
                  <a:t>LLCE*</a:t>
                </a:r>
              </a:p>
            </p:txBody>
          </p:sp>
        </p:grpSp>
      </p:grpSp>
      <p:sp>
        <p:nvSpPr>
          <p:cNvPr id="136" name="Ligne"/>
          <p:cNvSpPr/>
          <p:nvPr/>
        </p:nvSpPr>
        <p:spPr>
          <a:xfrm flipH="1">
            <a:off x="3986062" y="4896986"/>
            <a:ext cx="2416612" cy="1301965"/>
          </a:xfrm>
          <a:prstGeom prst="line">
            <a:avLst/>
          </a:prstGeom>
          <a:ln w="25400">
            <a:solidFill>
              <a:srgbClr val="773F9B"/>
            </a:solidFill>
          </a:ln>
        </p:spPr>
        <p:txBody>
          <a:bodyPr lIns="45718" tIns="45718" rIns="45718" bIns="45718"/>
          <a:lstStyle/>
          <a:p>
            <a:pPr defTabSz="457200">
              <a:lnSpc>
                <a:spcPct val="80000"/>
              </a:lnSpc>
              <a:spcBef>
                <a:spcPts val="5500"/>
              </a:spcBef>
              <a:defRPr b="0" sz="5000">
                <a:solidFill>
                  <a:srgbClr val="333333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</a:p>
        </p:txBody>
      </p:sp>
      <p:sp>
        <p:nvSpPr>
          <p:cNvPr id="137" name="SES…"/>
          <p:cNvSpPr/>
          <p:nvPr/>
        </p:nvSpPr>
        <p:spPr>
          <a:xfrm>
            <a:off x="5166823" y="3541223"/>
            <a:ext cx="2671155" cy="2671155"/>
          </a:xfrm>
          <a:prstGeom prst="ellipse">
            <a:avLst/>
          </a:prstGeom>
          <a:gradFill>
            <a:gsLst>
              <a:gs pos="0">
                <a:schemeClr val="accent3"/>
              </a:gs>
              <a:gs pos="100000">
                <a:schemeClr val="accent3">
                  <a:hueOff val="914337"/>
                  <a:satOff val="31515"/>
                  <a:lumOff val="-30790"/>
                </a:schemeClr>
              </a:gs>
            </a:gsLst>
            <a:lin ang="16638920"/>
          </a:gra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>
              <a:defRPr b="0" cap="all" sz="3100">
                <a:solidFill>
                  <a:srgbClr val="FFFFFF"/>
                </a:solidFill>
              </a:defRPr>
            </a:pPr>
            <a:r>
              <a:t>SES</a:t>
            </a:r>
          </a:p>
          <a:p>
            <a:pPr>
              <a:defRPr b="0" cap="all" sz="3100">
                <a:solidFill>
                  <a:srgbClr val="FFFFFF"/>
                </a:solidFill>
              </a:defRPr>
            </a:pPr>
            <a:r>
              <a:t>+</a:t>
            </a:r>
          </a:p>
          <a:p>
            <a:pPr>
              <a:defRPr b="0" cap="all" sz="3100">
                <a:solidFill>
                  <a:srgbClr val="FFFFFF"/>
                </a:solidFill>
              </a:defRPr>
            </a:pPr>
            <a:r>
              <a:t>Arts</a:t>
            </a:r>
          </a:p>
          <a:p>
            <a:pPr>
              <a:defRPr b="0" cap="all" sz="3100">
                <a:solidFill>
                  <a:srgbClr val="FFFFFF"/>
                </a:solidFill>
              </a:defRPr>
            </a:pPr>
            <a:r>
              <a:t>+</a:t>
            </a:r>
          </a:p>
          <a:p>
            <a:pPr>
              <a:defRPr b="0" cap="all" sz="3100">
                <a:solidFill>
                  <a:srgbClr val="FFFFFF"/>
                </a:solidFill>
              </a:defRPr>
            </a:pPr>
            <a:r>
              <a:t>LLCE*</a:t>
            </a:r>
          </a:p>
        </p:txBody>
      </p:sp>
      <p:sp>
        <p:nvSpPr>
          <p:cNvPr id="138" name="Maths"/>
          <p:cNvSpPr txBox="1"/>
          <p:nvPr/>
        </p:nvSpPr>
        <p:spPr>
          <a:xfrm>
            <a:off x="9053379" y="3327180"/>
            <a:ext cx="684531" cy="4737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defRPr b="0" sz="2500">
                <a:solidFill>
                  <a:srgbClr val="FFFFFF"/>
                </a:solidFill>
              </a:defRPr>
            </a:lvl1pPr>
          </a:lstStyle>
          <a:p>
            <a:pPr/>
            <a:r>
              <a:t>Arts</a:t>
            </a:r>
          </a:p>
        </p:txBody>
      </p:sp>
      <p:sp>
        <p:nvSpPr>
          <p:cNvPr id="139" name="SVT"/>
          <p:cNvSpPr txBox="1"/>
          <p:nvPr/>
        </p:nvSpPr>
        <p:spPr>
          <a:xfrm>
            <a:off x="6221234" y="2310720"/>
            <a:ext cx="556604" cy="3869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defRPr b="0" sz="1900">
                <a:solidFill>
                  <a:srgbClr val="FFFFFF"/>
                </a:solidFill>
              </a:defRPr>
            </a:lvl1pPr>
          </a:lstStyle>
          <a:p>
            <a:pPr/>
            <a:r>
              <a:t>SVT</a:t>
            </a:r>
          </a:p>
        </p:txBody>
      </p:sp>
      <p:sp>
        <p:nvSpPr>
          <p:cNvPr id="140" name="Humanités LP"/>
          <p:cNvSpPr txBox="1"/>
          <p:nvPr/>
        </p:nvSpPr>
        <p:spPr>
          <a:xfrm>
            <a:off x="5684704" y="7058370"/>
            <a:ext cx="1629665" cy="3869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defRPr b="0" sz="1900">
                <a:solidFill>
                  <a:srgbClr val="FFFFFF"/>
                </a:solidFill>
              </a:defRPr>
            </a:lvl1pPr>
          </a:lstStyle>
          <a:p>
            <a:pPr/>
            <a:r>
              <a:t>Humanités LP</a:t>
            </a:r>
          </a:p>
        </p:txBody>
      </p:sp>
      <p:sp>
        <p:nvSpPr>
          <p:cNvPr id="141" name="Arts"/>
          <p:cNvSpPr txBox="1"/>
          <p:nvPr/>
        </p:nvSpPr>
        <p:spPr>
          <a:xfrm>
            <a:off x="4088096" y="3325630"/>
            <a:ext cx="547676" cy="3869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defRPr b="0" sz="1900">
                <a:solidFill>
                  <a:srgbClr val="FFFFFF"/>
                </a:solidFill>
              </a:defRPr>
            </a:lvl1pPr>
          </a:lstStyle>
          <a:p>
            <a:pPr/>
            <a:r>
              <a:t>Arts</a:t>
            </a:r>
          </a:p>
        </p:txBody>
      </p:sp>
      <p:grpSp>
        <p:nvGrpSpPr>
          <p:cNvPr id="148" name="Groupe"/>
          <p:cNvGrpSpPr/>
          <p:nvPr/>
        </p:nvGrpSpPr>
        <p:grpSpPr>
          <a:xfrm>
            <a:off x="212" y="2691090"/>
            <a:ext cx="4160776" cy="5863974"/>
            <a:chOff x="0" y="0"/>
            <a:chExt cx="4160775" cy="5863973"/>
          </a:xfrm>
        </p:grpSpPr>
        <p:sp>
          <p:nvSpPr>
            <p:cNvPr id="142" name="Ligne"/>
            <p:cNvSpPr/>
            <p:nvPr/>
          </p:nvSpPr>
          <p:spPr>
            <a:xfrm flipH="1" flipV="1">
              <a:off x="1871127" y="2131366"/>
              <a:ext cx="1684901" cy="1451024"/>
            </a:xfrm>
            <a:prstGeom prst="line">
              <a:avLst/>
            </a:prstGeom>
            <a:noFill/>
            <a:ln w="25400" cap="flat">
              <a:solidFill>
                <a:srgbClr val="773F9B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457200">
                <a:lnSpc>
                  <a:spcPct val="80000"/>
                </a:lnSpc>
                <a:spcBef>
                  <a:spcPts val="5500"/>
                </a:spcBef>
                <a:defRPr b="0" sz="500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</a:p>
          </p:txBody>
        </p:sp>
        <p:sp>
          <p:nvSpPr>
            <p:cNvPr id="143" name="Ligne"/>
            <p:cNvSpPr/>
            <p:nvPr/>
          </p:nvSpPr>
          <p:spPr>
            <a:xfrm flipH="1">
              <a:off x="3053551" y="3746849"/>
              <a:ext cx="523356" cy="1667307"/>
            </a:xfrm>
            <a:prstGeom prst="line">
              <a:avLst/>
            </a:prstGeom>
            <a:noFill/>
            <a:ln w="25400" cap="flat">
              <a:solidFill>
                <a:srgbClr val="773F9B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457200">
                <a:lnSpc>
                  <a:spcPct val="80000"/>
                </a:lnSpc>
                <a:spcBef>
                  <a:spcPts val="5500"/>
                </a:spcBef>
                <a:defRPr b="0" sz="500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</a:p>
          </p:txBody>
        </p:sp>
        <p:sp>
          <p:nvSpPr>
            <p:cNvPr id="144" name="Ligne"/>
            <p:cNvSpPr/>
            <p:nvPr/>
          </p:nvSpPr>
          <p:spPr>
            <a:xfrm>
              <a:off x="1529206" y="3649270"/>
              <a:ext cx="1629666" cy="1"/>
            </a:xfrm>
            <a:prstGeom prst="line">
              <a:avLst/>
            </a:prstGeom>
            <a:noFill/>
            <a:ln w="25400" cap="flat">
              <a:solidFill>
                <a:srgbClr val="773F9B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457200">
                <a:lnSpc>
                  <a:spcPct val="80000"/>
                </a:lnSpc>
                <a:spcBef>
                  <a:spcPts val="5500"/>
                </a:spcBef>
                <a:defRPr b="0" sz="500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</a:p>
          </p:txBody>
        </p:sp>
        <p:sp>
          <p:nvSpPr>
            <p:cNvPr id="145" name="LICENCES…"/>
            <p:cNvSpPr txBox="1"/>
            <p:nvPr/>
          </p:nvSpPr>
          <p:spPr>
            <a:xfrm>
              <a:off x="23941" y="0"/>
              <a:ext cx="2428339" cy="282695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 u="sng">
                  <a:solidFill>
                    <a:srgbClr val="773F9B"/>
                  </a:solidFill>
                </a:defRPr>
              </a:pPr>
              <a:r>
                <a:t>LICENCES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>
                  <a:solidFill>
                    <a:srgbClr val="773F9B"/>
                  </a:solidFill>
                </a:defRPr>
              </a:pPr>
              <a:r>
                <a:t>- LEA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>
                  <a:solidFill>
                    <a:srgbClr val="773F9B"/>
                  </a:solidFill>
                </a:defRPr>
              </a:pPr>
              <a:r>
                <a:t>- Communication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>
                  <a:solidFill>
                    <a:srgbClr val="773F9B"/>
                  </a:solidFill>
                </a:defRPr>
              </a:pPr>
              <a:r>
                <a:t>- LLCR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>
                  <a:solidFill>
                    <a:srgbClr val="773F9B"/>
                  </a:solidFill>
                </a:defRPr>
              </a:pPr>
              <a:r>
                <a:t>- Sciences sociales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>
                  <a:solidFill>
                    <a:srgbClr val="773F9B"/>
                  </a:solidFill>
                </a:defRPr>
              </a:pPr>
              <a:r>
                <a:t>- Sciences de l’Homme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>
                  <a:solidFill>
                    <a:srgbClr val="773F9B"/>
                  </a:solidFill>
                </a:defRPr>
              </a:pPr>
              <a:r>
                <a:t>- Géographie – Aménagement du territoire</a:t>
              </a:r>
            </a:p>
          </p:txBody>
        </p:sp>
        <p:sp>
          <p:nvSpPr>
            <p:cNvPr id="146" name="ECOLES…"/>
            <p:cNvSpPr txBox="1"/>
            <p:nvPr/>
          </p:nvSpPr>
          <p:spPr>
            <a:xfrm>
              <a:off x="0" y="3420849"/>
              <a:ext cx="2894394" cy="66555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 u="sng">
                  <a:solidFill>
                    <a:srgbClr val="773F9B"/>
                  </a:solidFill>
                </a:defRPr>
              </a:pPr>
              <a:r>
                <a:t>ECOLES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>
                  <a:solidFill>
                    <a:srgbClr val="773F9B"/>
                  </a:solidFill>
                </a:defRPr>
              </a:pPr>
              <a:r>
                <a:t>- Formations du social</a:t>
              </a:r>
            </a:p>
          </p:txBody>
        </p:sp>
        <p:sp>
          <p:nvSpPr>
            <p:cNvPr id="147" name="DUT…"/>
            <p:cNvSpPr txBox="1"/>
            <p:nvPr/>
          </p:nvSpPr>
          <p:spPr>
            <a:xfrm>
              <a:off x="1266380" y="4680298"/>
              <a:ext cx="2894396" cy="11836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 u="sng">
                  <a:solidFill>
                    <a:srgbClr val="773F9B"/>
                  </a:solidFill>
                </a:defRPr>
              </a:pPr>
              <a:r>
                <a:t>DUT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>
                  <a:solidFill>
                    <a:srgbClr val="773F9B"/>
                  </a:solidFill>
                </a:defRPr>
              </a:pPr>
              <a:r>
                <a:t>- Information communication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>
                  <a:solidFill>
                    <a:srgbClr val="773F9B"/>
                  </a:solidFill>
                </a:defRPr>
              </a:pPr>
              <a:r>
                <a:t>- Carrières sociales</a:t>
              </a:r>
            </a:p>
          </p:txBody>
        </p:sp>
      </p:grpSp>
      <p:grpSp>
        <p:nvGrpSpPr>
          <p:cNvPr id="153" name="Groupe"/>
          <p:cNvGrpSpPr/>
          <p:nvPr/>
        </p:nvGrpSpPr>
        <p:grpSpPr>
          <a:xfrm>
            <a:off x="2757598" y="5488373"/>
            <a:ext cx="1703977" cy="1703977"/>
            <a:chOff x="0" y="0"/>
            <a:chExt cx="1703976" cy="1703976"/>
          </a:xfrm>
        </p:grpSpPr>
        <p:sp>
          <p:nvSpPr>
            <p:cNvPr id="149" name="Cercle"/>
            <p:cNvSpPr/>
            <p:nvPr/>
          </p:nvSpPr>
          <p:spPr>
            <a:xfrm>
              <a:off x="0" y="0"/>
              <a:ext cx="1703977" cy="1703977"/>
            </a:xfrm>
            <a:prstGeom prst="ellipse">
              <a:avLst/>
            </a:prstGeom>
            <a:gradFill flip="none" rotWithShape="1">
              <a:gsLst>
                <a:gs pos="0">
                  <a:srgbClr val="885CB1"/>
                </a:gs>
                <a:gs pos="100000">
                  <a:srgbClr val="773F9B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b="0" cap="all">
                  <a:solidFill>
                    <a:srgbClr val="FFFFFF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</a:p>
          </p:txBody>
        </p:sp>
        <p:sp>
          <p:nvSpPr>
            <p:cNvPr id="150" name="LLCE"/>
            <p:cNvSpPr txBox="1"/>
            <p:nvPr/>
          </p:nvSpPr>
          <p:spPr>
            <a:xfrm>
              <a:off x="350814" y="957976"/>
              <a:ext cx="1002348" cy="4737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defTabSz="457200">
                <a:lnSpc>
                  <a:spcPct val="80000"/>
                </a:lnSpc>
                <a:defRPr b="0" sz="2500">
                  <a:solidFill>
                    <a:srgbClr val="FFFFFF"/>
                  </a:solidFill>
                </a:defRPr>
              </a:lvl1pPr>
            </a:lstStyle>
            <a:p>
              <a:pPr/>
              <a:r>
                <a:t>LLCE*</a:t>
              </a:r>
            </a:p>
          </p:txBody>
        </p:sp>
        <p:sp>
          <p:nvSpPr>
            <p:cNvPr id="151" name="LLCE"/>
            <p:cNvSpPr txBox="1"/>
            <p:nvPr/>
          </p:nvSpPr>
          <p:spPr>
            <a:xfrm>
              <a:off x="479992" y="299611"/>
              <a:ext cx="743993" cy="49875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defTabSz="457200">
                <a:lnSpc>
                  <a:spcPct val="80000"/>
                </a:lnSpc>
                <a:defRPr b="0" sz="2600">
                  <a:solidFill>
                    <a:srgbClr val="FFFFFF"/>
                  </a:solidFill>
                </a:defRPr>
              </a:lvl1pPr>
            </a:lstStyle>
            <a:p>
              <a:pPr/>
              <a:r>
                <a:t>SES</a:t>
              </a:r>
            </a:p>
          </p:txBody>
        </p:sp>
        <p:sp>
          <p:nvSpPr>
            <p:cNvPr id="152" name="LLCE"/>
            <p:cNvSpPr txBox="1"/>
            <p:nvPr/>
          </p:nvSpPr>
          <p:spPr>
            <a:xfrm>
              <a:off x="699587" y="628915"/>
              <a:ext cx="304801" cy="4737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defTabSz="457200">
                <a:lnSpc>
                  <a:spcPct val="80000"/>
                </a:lnSpc>
                <a:defRPr b="0" sz="2500">
                  <a:solidFill>
                    <a:srgbClr val="FFFFFF"/>
                  </a:solidFill>
                </a:defRPr>
              </a:lvl1pPr>
            </a:lstStyle>
            <a:p>
              <a:pPr/>
              <a:r>
                <a:t>+</a:t>
              </a:r>
            </a:p>
          </p:txBody>
        </p:sp>
      </p:grpSp>
      <p:sp>
        <p:nvSpPr>
          <p:cNvPr id="154" name="LLCE"/>
          <p:cNvSpPr txBox="1"/>
          <p:nvPr/>
        </p:nvSpPr>
        <p:spPr>
          <a:xfrm>
            <a:off x="9011364" y="2679913"/>
            <a:ext cx="743992" cy="4987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defRPr b="0" sz="2600">
                <a:solidFill>
                  <a:srgbClr val="FFFFFF"/>
                </a:solidFill>
              </a:defRPr>
            </a:lvl1pPr>
          </a:lstStyle>
          <a:p>
            <a:pPr/>
            <a:r>
              <a:t>SES</a:t>
            </a:r>
          </a:p>
        </p:txBody>
      </p:sp>
      <p:sp>
        <p:nvSpPr>
          <p:cNvPr id="155" name="LLCE"/>
          <p:cNvSpPr txBox="1"/>
          <p:nvPr/>
        </p:nvSpPr>
        <p:spPr>
          <a:xfrm>
            <a:off x="9230959" y="2971136"/>
            <a:ext cx="304801" cy="4737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defRPr b="0" sz="2500">
                <a:solidFill>
                  <a:srgbClr val="FFFFFF"/>
                </a:solidFill>
              </a:defRPr>
            </a:lvl1pPr>
          </a:lstStyle>
          <a:p>
            <a:pPr/>
            <a:r>
              <a:t>+</a:t>
            </a:r>
          </a:p>
        </p:txBody>
      </p:sp>
      <p:sp>
        <p:nvSpPr>
          <p:cNvPr id="156" name="Etudes supérieures envisagées"/>
          <p:cNvSpPr txBox="1"/>
          <p:nvPr/>
        </p:nvSpPr>
        <p:spPr>
          <a:xfrm>
            <a:off x="4530343" y="14585"/>
            <a:ext cx="3944113" cy="4240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spcBef>
                <a:spcPts val="5500"/>
              </a:spcBef>
              <a:defRPr b="0" sz="210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Etudes supérieures envisagées</a:t>
            </a:r>
          </a:p>
        </p:txBody>
      </p:sp>
      <p:sp>
        <p:nvSpPr>
          <p:cNvPr id="157" name="Cercle"/>
          <p:cNvSpPr/>
          <p:nvPr/>
        </p:nvSpPr>
        <p:spPr>
          <a:xfrm>
            <a:off x="2094689" y="467094"/>
            <a:ext cx="8815422" cy="8819412"/>
          </a:xfrm>
          <a:prstGeom prst="ellipse">
            <a:avLst/>
          </a:prstGeom>
          <a:ln w="25400">
            <a:solidFill>
              <a:srgbClr val="A7A7A7"/>
            </a:solidFill>
            <a:custDash>
              <a:ds d="600000" sp="600000"/>
            </a:custDash>
            <a:miter lim="400000"/>
          </a:ln>
        </p:spPr>
        <p:txBody>
          <a:bodyPr lIns="0" tIns="0" rIns="0" bIns="0"/>
          <a:lstStyle/>
          <a:p>
            <a:pPr defTabSz="457200">
              <a:lnSpc>
                <a:spcPct val="80000"/>
              </a:lnSpc>
              <a:spcBef>
                <a:spcPts val="5500"/>
              </a:spcBef>
              <a:defRPr b="0" sz="5000">
                <a:solidFill>
                  <a:srgbClr val="333333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</a:p>
        </p:txBody>
      </p:sp>
      <p:sp>
        <p:nvSpPr>
          <p:cNvPr id="158" name="Cercle"/>
          <p:cNvSpPr/>
          <p:nvPr/>
        </p:nvSpPr>
        <p:spPr>
          <a:xfrm>
            <a:off x="4362155" y="2735586"/>
            <a:ext cx="4280490" cy="4282428"/>
          </a:xfrm>
          <a:prstGeom prst="ellipse">
            <a:avLst/>
          </a:prstGeom>
          <a:ln w="25400">
            <a:solidFill>
              <a:srgbClr val="A7A7A7"/>
            </a:solidFill>
            <a:custDash>
              <a:ds d="600000" sp="600000"/>
            </a:custDash>
            <a:miter lim="400000"/>
          </a:ln>
        </p:spPr>
        <p:txBody>
          <a:bodyPr lIns="0" tIns="0" rIns="0" bIns="0"/>
          <a:lstStyle/>
          <a:p>
            <a:pPr defTabSz="457200">
              <a:lnSpc>
                <a:spcPct val="80000"/>
              </a:lnSpc>
              <a:spcBef>
                <a:spcPts val="5500"/>
              </a:spcBef>
              <a:defRPr b="0" sz="5000">
                <a:solidFill>
                  <a:srgbClr val="333333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</a:p>
        </p:txBody>
      </p:sp>
      <p:sp>
        <p:nvSpPr>
          <p:cNvPr id="159" name="2 spécialités de Terminale"/>
          <p:cNvSpPr txBox="1"/>
          <p:nvPr/>
        </p:nvSpPr>
        <p:spPr>
          <a:xfrm>
            <a:off x="4819446" y="1660827"/>
            <a:ext cx="3365908" cy="424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spcBef>
                <a:spcPts val="5500"/>
              </a:spcBef>
              <a:defRPr b="0" sz="210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2 spécialités de Terminale </a:t>
            </a:r>
          </a:p>
        </p:txBody>
      </p:sp>
      <p:sp>
        <p:nvSpPr>
          <p:cNvPr id="160" name="3 spécialités de 1ère"/>
          <p:cNvSpPr txBox="1"/>
          <p:nvPr/>
        </p:nvSpPr>
        <p:spPr>
          <a:xfrm>
            <a:off x="5142953" y="3047690"/>
            <a:ext cx="2718894" cy="424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spcBef>
                <a:spcPts val="5500"/>
              </a:spcBef>
              <a:defRPr b="0" sz="210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3 spécialités de 1ère </a:t>
            </a:r>
          </a:p>
        </p:txBody>
      </p:sp>
      <p:sp>
        <p:nvSpPr>
          <p:cNvPr id="161" name="Réalisé par le…"/>
          <p:cNvSpPr txBox="1"/>
          <p:nvPr/>
        </p:nvSpPr>
        <p:spPr>
          <a:xfrm>
            <a:off x="8369998" y="8830115"/>
            <a:ext cx="4634599" cy="895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457200">
              <a:defRPr b="0" sz="170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Réalisé par le </a:t>
            </a:r>
          </a:p>
          <a:p>
            <a:pPr defTabSz="457200">
              <a:defRPr b="0" sz="170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Groupe de Ressources Disciplinaires de SES</a:t>
            </a:r>
          </a:p>
          <a:p>
            <a:pPr defTabSz="457200">
              <a:defRPr b="0" sz="170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de l’Académie de Lyon</a:t>
            </a:r>
          </a:p>
        </p:txBody>
      </p:sp>
      <p:sp>
        <p:nvSpPr>
          <p:cNvPr id="162" name="*LLCE = Langues Littératures et Cultures Etrangères"/>
          <p:cNvSpPr txBox="1"/>
          <p:nvPr/>
        </p:nvSpPr>
        <p:spPr>
          <a:xfrm>
            <a:off x="25413" y="9314951"/>
            <a:ext cx="5146714" cy="3495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914400">
              <a:defRPr b="0" sz="1700"/>
            </a:lvl1pPr>
          </a:lstStyle>
          <a:p>
            <a:pPr/>
            <a:r>
              <a:t>*LLCE = Langues Littératures et Cultures Etrangères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ntr" nodeType="after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after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5" grpId="10"/>
      <p:bldP build="whole" bldLvl="1" animBg="1" rev="0" advAuto="0" spid="161" grpId="14"/>
      <p:bldP build="whole" bldLvl="1" animBg="1" rev="0" advAuto="0" spid="159" grpId="5"/>
      <p:bldP build="whole" bldLvl="1" animBg="1" rev="0" advAuto="0" spid="148" grpId="13"/>
      <p:bldP build="whole" bldLvl="1" animBg="1" rev="0" advAuto="0" spid="128" grpId="7"/>
      <p:bldP build="whole" bldLvl="1" animBg="1" rev="0" advAuto="0" spid="162" grpId="4"/>
      <p:bldP build="whole" bldLvl="1" animBg="1" rev="0" advAuto="0" spid="158" grpId="1"/>
      <p:bldP build="whole" bldLvl="1" animBg="1" rev="0" advAuto="0" spid="160" grpId="2"/>
      <p:bldP build="whole" bldLvl="1" animBg="1" rev="0" advAuto="0" spid="156" grpId="11"/>
      <p:bldP build="whole" bldLvl="1" animBg="1" rev="0" advAuto="0" spid="136" grpId="8"/>
      <p:bldP build="whole" bldLvl="1" animBg="1" rev="0" advAuto="0" spid="137" grpId="3"/>
      <p:bldP build="whole" bldLvl="1" animBg="1" rev="0" advAuto="0" spid="153" grpId="9"/>
      <p:bldP build="whole" bldLvl="1" animBg="1" rev="0" advAuto="0" spid="125" grpId="12"/>
      <p:bldP build="whole" bldLvl="1" animBg="1" rev="0" advAuto="0" spid="157" grpId="6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