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71" r:id="rId4"/>
    <p:sldId id="262" r:id="rId5"/>
    <p:sldId id="263" r:id="rId6"/>
    <p:sldId id="272" r:id="rId7"/>
    <p:sldId id="273" r:id="rId8"/>
    <p:sldId id="276" r:id="rId9"/>
    <p:sldId id="274" r:id="rId10"/>
    <p:sldId id="277" r:id="rId11"/>
    <p:sldId id="275" r:id="rId12"/>
    <p:sldId id="278" r:id="rId13"/>
    <p:sldId id="279" r:id="rId14"/>
    <p:sldId id="280" r:id="rId15"/>
    <p:sldId id="281" r:id="rId16"/>
    <p:sldId id="282" r:id="rId17"/>
    <p:sldId id="283" r:id="rId18"/>
    <p:sldId id="265" r:id="rId19"/>
    <p:sldId id="284" r:id="rId20"/>
    <p:sldId id="264" r:id="rId21"/>
    <p:sldId id="266" r:id="rId22"/>
    <p:sldId id="267" r:id="rId23"/>
    <p:sldId id="268" r:id="rId24"/>
    <p:sldId id="269" r:id="rId25"/>
    <p:sldId id="270" r:id="rId26"/>
    <p:sldId id="258" r:id="rId27"/>
    <p:sldId id="259" r:id="rId28"/>
    <p:sldId id="260" r:id="rId29"/>
    <p:sldId id="26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id.world/document/european-inequality-wil-report-2019-en-pdf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B3F1C8-4FD8-496B-ACB7-D46F46AF0B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400" dirty="0">
                <a:latin typeface="+mn-lt"/>
              </a:rPr>
              <a:t>Epreuves écrites : EC2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9706B1-AAE6-4800-BE42-D831C4E08D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8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624610"/>
          </a:xfrm>
        </p:spPr>
        <p:txBody>
          <a:bodyPr>
            <a:normAutofit fontScale="90000"/>
          </a:bodyPr>
          <a:lstStyle/>
          <a:p>
            <a:r>
              <a:rPr lang="fr-FR" dirty="0"/>
              <a:t>Question 2: explicative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6656" y="1270135"/>
            <a:ext cx="10753725" cy="4507731"/>
          </a:xfrm>
        </p:spPr>
        <p:txBody>
          <a:bodyPr>
            <a:normAutofit/>
          </a:bodyPr>
          <a:lstStyle/>
          <a:p>
            <a:endParaRPr lang="fr-FR" sz="1600" dirty="0"/>
          </a:p>
          <a:p>
            <a:r>
              <a:rPr lang="fr-FR" sz="1600" dirty="0"/>
              <a:t>Q2: À l’aide du document et de vos connaissances,</a:t>
            </a:r>
          </a:p>
          <a:p>
            <a:r>
              <a:rPr lang="fr-FR" sz="1600" dirty="0"/>
              <a:t>Expliquez les effets induits par le commerce international sur les inégalités de revenu au sein de chaque pays ou zone.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829" y="2439639"/>
            <a:ext cx="5165333" cy="38345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Différences avec l’ancienne épreuve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Pas de présentation de document. </a:t>
            </a:r>
          </a:p>
          <a:p>
            <a:endParaRPr lang="fr-FR" dirty="0"/>
          </a:p>
          <a:p>
            <a:r>
              <a:rPr lang="fr-FR" dirty="0"/>
              <a:t>L’EC2 est évaluée sur 6 points et non 4.</a:t>
            </a:r>
          </a:p>
          <a:p>
            <a:endParaRPr lang="fr-FR" dirty="0"/>
          </a:p>
          <a:p>
            <a:r>
              <a:rPr lang="fr-FR" dirty="0"/>
              <a:t>La deuxième question est explicative, il ne s’agit pas seulement de comparer des données ce qui relève plutôt de la question 1.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491" y="2087693"/>
            <a:ext cx="1504786" cy="197503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 flipH="1">
            <a:off x="10146722" y="6379874"/>
            <a:ext cx="2045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Hug0’Flandry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64782"/>
          </a:xfrm>
        </p:spPr>
        <p:txBody>
          <a:bodyPr/>
          <a:lstStyle/>
          <a:p>
            <a:r>
              <a:rPr lang="fr-FR" dirty="0"/>
              <a:t>Attentes de l’épreuve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6656" y="1693514"/>
            <a:ext cx="10753725" cy="4084351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60" y="1582282"/>
            <a:ext cx="9728200" cy="4394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8836" y="514133"/>
            <a:ext cx="10772775" cy="318025"/>
          </a:xfrm>
        </p:spPr>
        <p:txBody>
          <a:bodyPr>
            <a:noAutofit/>
          </a:bodyPr>
          <a:lstStyle/>
          <a:p>
            <a:r>
              <a:rPr lang="fr-FR" sz="2000" dirty="0"/>
              <a:t>Sujets zéro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6656" y="875956"/>
            <a:ext cx="10753725" cy="4901910"/>
          </a:xfrm>
        </p:spPr>
        <p:txBody>
          <a:bodyPr>
            <a:normAutofit fontScale="62500" lnSpcReduction="20000"/>
          </a:bodyPr>
          <a:lstStyle/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endParaRPr lang="fr-FR" sz="2182" dirty="0"/>
          </a:p>
          <a:p>
            <a:endParaRPr lang="fr-FR" sz="2182" dirty="0"/>
          </a:p>
          <a:p>
            <a:r>
              <a:rPr lang="fr-FR" sz="1714" dirty="0"/>
              <a:t>Source : INSEE, « </a:t>
            </a:r>
            <a:r>
              <a:rPr lang="fr-FR" sz="1714" i="1" dirty="0"/>
              <a:t>La mobilité sociale des femmes et des hommes : évolutions entre 1977 et 2015</a:t>
            </a:r>
            <a:r>
              <a:rPr lang="fr-FR" sz="1714" dirty="0"/>
              <a:t> », </a:t>
            </a:r>
            <a:r>
              <a:rPr lang="fr-FR" sz="1714" i="1" dirty="0"/>
              <a:t>France,</a:t>
            </a:r>
            <a:r>
              <a:rPr lang="fr-FR" sz="1714" dirty="0"/>
              <a:t> p</a:t>
            </a:r>
            <a:r>
              <a:rPr lang="fr-FR" sz="1714" i="1" dirty="0"/>
              <a:t>ortrait social</a:t>
            </a:r>
            <a:r>
              <a:rPr lang="fr-FR" sz="1714" dirty="0"/>
              <a:t>, édition 2019.</a:t>
            </a:r>
          </a:p>
          <a:p>
            <a:pPr lvl="0"/>
            <a:endParaRPr lang="fr-FR" sz="1548" baseline="30000" dirty="0"/>
          </a:p>
          <a:p>
            <a:pPr lvl="0"/>
            <a:r>
              <a:rPr lang="fr-FR" sz="1548" baseline="30000" dirty="0"/>
              <a:t>1</a:t>
            </a:r>
            <a:r>
              <a:rPr lang="fr-FR" sz="1548" dirty="0"/>
              <a:t>La mobilité non verticale correspond soit à une mobilité entre une catégorie de salariés et une catégorie de non-salariés, soit à une mobilité entre des catégories de non-salariés.</a:t>
            </a:r>
          </a:p>
          <a:p>
            <a:pPr lvl="0"/>
            <a:endParaRPr lang="fr-FR" sz="1548" baseline="30000" dirty="0"/>
          </a:p>
          <a:p>
            <a:pPr lvl="0"/>
            <a:r>
              <a:rPr lang="fr-FR" sz="1548" baseline="30000" dirty="0"/>
              <a:t>2</a:t>
            </a:r>
            <a:r>
              <a:rPr lang="fr-FR" sz="1548" dirty="0"/>
              <a:t> La mobilité verticale correspond aux trajectoires, ascendantes ou descendantes, entre catégories salariées.</a:t>
            </a:r>
          </a:p>
          <a:p>
            <a:r>
              <a:rPr lang="fr-FR" sz="1548" dirty="0"/>
              <a:t> </a:t>
            </a:r>
          </a:p>
          <a:p>
            <a:r>
              <a:rPr lang="fr-FR" sz="1600" dirty="0"/>
              <a:t> </a:t>
            </a:r>
          </a:p>
          <a:p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 l="-474" t="13313"/>
          <a:stretch>
            <a:fillRect/>
          </a:stretch>
        </p:blipFill>
        <p:spPr>
          <a:xfrm>
            <a:off x="2160330" y="814670"/>
            <a:ext cx="6276636" cy="31128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347224"/>
          </a:xfrm>
        </p:spPr>
        <p:txBody>
          <a:bodyPr>
            <a:noAutofit/>
          </a:bodyPr>
          <a:lstStyle/>
          <a:p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Questions :</a:t>
            </a:r>
            <a:endParaRPr lang="fr-FR" dirty="0"/>
          </a:p>
          <a:p>
            <a:pPr lvl="0"/>
            <a:r>
              <a:rPr lang="fr-FR" dirty="0">
                <a:solidFill>
                  <a:srgbClr val="0000FF"/>
                </a:solidFill>
              </a:rPr>
              <a:t>Q1 descriptive</a:t>
            </a:r>
            <a:r>
              <a:rPr lang="fr-FR" dirty="0"/>
              <a:t>: </a:t>
            </a:r>
          </a:p>
          <a:p>
            <a:r>
              <a:rPr lang="fr-FR" dirty="0"/>
              <a:t>Comparez la mobilité observée des femmes et des hommes par rapport à leur père pour l'année 2015. </a:t>
            </a:r>
            <a:r>
              <a:rPr lang="fr-FR" i="1" dirty="0"/>
              <a:t>(2 points)</a:t>
            </a:r>
            <a:endParaRPr lang="fr-FR" dirty="0"/>
          </a:p>
          <a:p>
            <a:pPr lvl="0"/>
            <a:r>
              <a:rPr lang="fr-FR" dirty="0">
                <a:solidFill>
                  <a:srgbClr val="0000FF"/>
                </a:solidFill>
              </a:rPr>
              <a:t>Q2 explicative</a:t>
            </a:r>
            <a:r>
              <a:rPr lang="fr-FR" dirty="0"/>
              <a:t>:</a:t>
            </a:r>
          </a:p>
          <a:p>
            <a:pPr lvl="0"/>
            <a:r>
              <a:rPr lang="fr-FR" dirty="0"/>
              <a:t>À l'aide du document et de vos connaissances, présentez deux facteurs permettant d’expliquer l’évolution des situations de déclassement. </a:t>
            </a:r>
            <a:r>
              <a:rPr lang="fr-FR" i="1" dirty="0"/>
              <a:t>(4 points)</a:t>
            </a:r>
            <a:endParaRPr lang="fr-FR" dirty="0"/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434819"/>
          </a:xfrm>
        </p:spPr>
        <p:txBody>
          <a:bodyPr>
            <a:normAutofit/>
          </a:bodyPr>
          <a:lstStyle/>
          <a:p>
            <a:r>
              <a:rPr lang="fr-FR" sz="1600" dirty="0"/>
              <a:t>Sujet zéro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6656" y="875956"/>
            <a:ext cx="10753725" cy="490191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0" y="1016000"/>
            <a:ext cx="5537200" cy="4826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624610"/>
          </a:xfrm>
        </p:spPr>
        <p:txBody>
          <a:bodyPr>
            <a:normAutofit fontScale="90000"/>
          </a:bodyPr>
          <a:lstStyle/>
          <a:p>
            <a:r>
              <a:rPr lang="fr-FR" dirty="0"/>
              <a:t>Sujet zéro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6656" y="1313934"/>
            <a:ext cx="10753725" cy="4463932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Q1 descriptive</a:t>
            </a:r>
            <a:r>
              <a:rPr lang="fr-FR" dirty="0"/>
              <a:t>: </a:t>
            </a:r>
          </a:p>
          <a:p>
            <a:endParaRPr lang="fr-FR" dirty="0"/>
          </a:p>
          <a:p>
            <a:pPr lvl="0"/>
            <a:r>
              <a:rPr lang="fr-FR" dirty="0"/>
              <a:t>À l’aide des données du document, caractérisez l'évolution des émissions de CO2 dans le monde entre 1990 et 2017. </a:t>
            </a:r>
            <a:r>
              <a:rPr lang="fr-FR" i="1" dirty="0"/>
              <a:t>(2 points)</a:t>
            </a:r>
            <a:endParaRPr lang="fr-FR" dirty="0"/>
          </a:p>
          <a:p>
            <a:endParaRPr lang="fr-FR" dirty="0"/>
          </a:p>
          <a:p>
            <a:pPr lvl="0"/>
            <a:r>
              <a:rPr lang="fr-FR" dirty="0">
                <a:solidFill>
                  <a:srgbClr val="0000FF"/>
                </a:solidFill>
              </a:rPr>
              <a:t>Q2 explicative</a:t>
            </a:r>
            <a:r>
              <a:rPr lang="fr-FR" dirty="0"/>
              <a:t>: </a:t>
            </a:r>
          </a:p>
          <a:p>
            <a:pPr lvl="0"/>
            <a:r>
              <a:rPr lang="fr-FR" dirty="0"/>
              <a:t>À l’aide des données du document et de vos connaissances, présentez un instrument mis en œuvre par les pouvoirs publics permettant d'expliquer l'évolution des émissions de CO2 dans l'UE à 28 sur la période. </a:t>
            </a:r>
            <a:r>
              <a:rPr lang="fr-FR" i="1" dirty="0"/>
              <a:t>(4 points)</a:t>
            </a:r>
            <a:endParaRPr lang="fr-FR" dirty="0"/>
          </a:p>
          <a:p>
            <a:r>
              <a:rPr lang="fr-FR" dirty="0"/>
              <a:t>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Répartition du temps EC2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sz="3200" dirty="0"/>
              <a:t>EC2:  à peu près 1H15 si l’on compte au prorata des points.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7EAFDEA-0191-4E4A-9C36-0B4FC787D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2199236"/>
          </a:xfrm>
        </p:spPr>
        <p:txBody>
          <a:bodyPr/>
          <a:lstStyle/>
          <a:p>
            <a:r>
              <a:rPr lang="fr-FR" sz="6000" dirty="0"/>
              <a:t>Des sujets qui ne répondent pas aux attentes de l’épreuve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9DB6C6AD-824C-4254-A074-417814850F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5455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43598"/>
          </a:xfrm>
        </p:spPr>
        <p:txBody>
          <a:bodyPr/>
          <a:lstStyle/>
          <a:p>
            <a:r>
              <a:rPr lang="fr-FR" dirty="0"/>
              <a:t>Sujet Nathan p 81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6657" y="1588302"/>
            <a:ext cx="10227174" cy="4908366"/>
          </a:xfrm>
        </p:spPr>
        <p:txBody>
          <a:bodyPr>
            <a:normAutofit lnSpcReduction="10000"/>
          </a:bodyPr>
          <a:lstStyle/>
          <a:p>
            <a:endParaRPr lang="fr-FR" sz="1600" dirty="0">
              <a:solidFill>
                <a:srgbClr val="FF0000"/>
              </a:solidFill>
            </a:endParaRPr>
          </a:p>
          <a:p>
            <a:endParaRPr lang="fr-FR" sz="1600" dirty="0">
              <a:solidFill>
                <a:srgbClr val="FF0000"/>
              </a:solidFill>
            </a:endParaRPr>
          </a:p>
          <a:p>
            <a:endParaRPr lang="fr-FR" sz="1600" dirty="0">
              <a:solidFill>
                <a:srgbClr val="FF0000"/>
              </a:solidFill>
            </a:endParaRPr>
          </a:p>
          <a:p>
            <a:endParaRPr lang="fr-FR" sz="1600" dirty="0">
              <a:solidFill>
                <a:srgbClr val="FF0000"/>
              </a:solidFill>
            </a:endParaRPr>
          </a:p>
          <a:p>
            <a:endParaRPr lang="fr-FR" sz="1600" dirty="0">
              <a:solidFill>
                <a:srgbClr val="FF0000"/>
              </a:solidFill>
            </a:endParaRPr>
          </a:p>
          <a:p>
            <a:endParaRPr lang="fr-FR" sz="1600" dirty="0">
              <a:solidFill>
                <a:srgbClr val="FF0000"/>
              </a:solidFill>
            </a:endParaRPr>
          </a:p>
          <a:p>
            <a:endParaRPr lang="fr-FR" sz="1600" dirty="0">
              <a:solidFill>
                <a:srgbClr val="FF0000"/>
              </a:solidFill>
            </a:endParaRPr>
          </a:p>
          <a:p>
            <a:endParaRPr lang="fr-FR" sz="1600" dirty="0">
              <a:solidFill>
                <a:srgbClr val="FF0000"/>
              </a:solidFill>
            </a:endParaRPr>
          </a:p>
          <a:p>
            <a:endParaRPr lang="fr-FR" sz="1600" dirty="0">
              <a:solidFill>
                <a:srgbClr val="FF0000"/>
              </a:solidFill>
            </a:endParaRPr>
          </a:p>
          <a:p>
            <a:endParaRPr lang="fr-FR" sz="1600" dirty="0">
              <a:solidFill>
                <a:srgbClr val="FF0000"/>
              </a:solidFill>
            </a:endParaRPr>
          </a:p>
          <a:p>
            <a:endParaRPr lang="fr-FR" sz="1600" dirty="0">
              <a:solidFill>
                <a:srgbClr val="FF0000"/>
              </a:solidFill>
            </a:endParaRPr>
          </a:p>
          <a:p>
            <a:r>
              <a:rPr lang="fr-FR" sz="1600" dirty="0">
                <a:solidFill>
                  <a:srgbClr val="FF0000"/>
                </a:solidFill>
              </a:rPr>
              <a:t>Question 1: Question mal formulée et trop calculatoire ( pas de calculatrice).</a:t>
            </a:r>
          </a:p>
          <a:p>
            <a:r>
              <a:rPr lang="fr-FR" sz="1600" dirty="0">
                <a:solidFill>
                  <a:srgbClr val="FF0000"/>
                </a:solidFill>
              </a:rPr>
              <a:t>Question 2: Question ne nécessitant pas d’explication, caractérisez signifiant montrez les caractéristiques. D’autre part ne portant principalement que sur le document et pas directement sur un OA du programme.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59" y="1693514"/>
            <a:ext cx="9914556" cy="30804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EC57981-5942-4CF3-9200-904D7A46D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1880657"/>
          </a:xfrm>
        </p:spPr>
        <p:txBody>
          <a:bodyPr/>
          <a:lstStyle/>
          <a:p>
            <a:r>
              <a:rPr lang="fr-FR" sz="6000" dirty="0"/>
              <a:t>Nature de l’épreuve et attentes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D91CC3DE-AF93-4932-838A-468BBBDD4C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604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9E7AD2-79BC-494A-B6AE-1907FA54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725260"/>
          </a:xfrm>
        </p:spPr>
        <p:txBody>
          <a:bodyPr>
            <a:noAutofit/>
          </a:bodyPr>
          <a:lstStyle/>
          <a:p>
            <a:r>
              <a:rPr lang="fr-FR" sz="3600" dirty="0"/>
              <a:t>Sujet Hachette p 68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BCFB3D5-0B55-4875-A5D8-6CEAFE452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21" y="1038181"/>
            <a:ext cx="10868025" cy="4220592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463C083-C2F7-45D4-84A1-F8E301ED578A}"/>
              </a:ext>
            </a:extLst>
          </p:cNvPr>
          <p:cNvSpPr txBox="1"/>
          <p:nvPr/>
        </p:nvSpPr>
        <p:spPr>
          <a:xfrm>
            <a:off x="433289" y="5258773"/>
            <a:ext cx="10194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Question 1 ne porte pas directement sur le document</a:t>
            </a:r>
          </a:p>
          <a:p>
            <a:r>
              <a:rPr lang="fr-FR" dirty="0">
                <a:solidFill>
                  <a:srgbClr val="FF0000"/>
                </a:solidFill>
              </a:rPr>
              <a:t>Question 2 ne correspond pas à un OA du programme</a:t>
            </a:r>
          </a:p>
        </p:txBody>
      </p:sp>
    </p:spTree>
    <p:extLst>
      <p:ext uri="{BB962C8B-B14F-4D97-AF65-F5344CB8AC3E}">
        <p14:creationId xmlns:p14="http://schemas.microsoft.com/office/powerpoint/2010/main" val="153831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0B1DC-8F5A-49E5-9979-B8D942F11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579181"/>
          </a:xfrm>
        </p:spPr>
        <p:txBody>
          <a:bodyPr>
            <a:normAutofit/>
          </a:bodyPr>
          <a:lstStyle/>
          <a:p>
            <a:r>
              <a:rPr lang="fr-FR" sz="3200" dirty="0"/>
              <a:t>Sujet Magnard p 67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681C504-5945-49AA-B08C-F4AC3FC6E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224" y="1078714"/>
            <a:ext cx="8734337" cy="5206181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303EC1B-DF05-479D-939F-D26539693128}"/>
              </a:ext>
            </a:extLst>
          </p:cNvPr>
          <p:cNvSpPr txBox="1"/>
          <p:nvPr/>
        </p:nvSpPr>
        <p:spPr>
          <a:xfrm>
            <a:off x="9918441" y="2665865"/>
            <a:ext cx="1735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Question 2 ne correspond pas à un OA du programme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F0D2E91-4539-412E-9414-CFE8EAA723D3}"/>
              </a:ext>
            </a:extLst>
          </p:cNvPr>
          <p:cNvCxnSpPr>
            <a:stCxn id="6" idx="1"/>
          </p:cNvCxnSpPr>
          <p:nvPr/>
        </p:nvCxnSpPr>
        <p:spPr>
          <a:xfrm flipH="1">
            <a:off x="7128588" y="3266030"/>
            <a:ext cx="2789853" cy="276154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90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2192DD-B2E1-49CC-AA3F-B2BF2797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526834"/>
          </a:xfrm>
        </p:spPr>
        <p:txBody>
          <a:bodyPr>
            <a:noAutofit/>
          </a:bodyPr>
          <a:lstStyle/>
          <a:p>
            <a:r>
              <a:rPr lang="fr-FR" sz="2400" dirty="0"/>
              <a:t>Sujet Magnard p 68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D9D3824-FF76-49E3-9909-E0047D2E9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156" y="1026367"/>
            <a:ext cx="9774211" cy="5004332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DA471EC-04E1-4824-8303-3B6E4F55E340}"/>
              </a:ext>
            </a:extLst>
          </p:cNvPr>
          <p:cNvSpPr txBox="1"/>
          <p:nvPr/>
        </p:nvSpPr>
        <p:spPr>
          <a:xfrm>
            <a:off x="8343517" y="2705876"/>
            <a:ext cx="3452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Questions 1 et 2 ne correspondent pas aux questions posées/attentes</a:t>
            </a:r>
          </a:p>
        </p:txBody>
      </p:sp>
    </p:spTree>
    <p:extLst>
      <p:ext uri="{BB962C8B-B14F-4D97-AF65-F5344CB8AC3E}">
        <p14:creationId xmlns:p14="http://schemas.microsoft.com/office/powerpoint/2010/main" val="36298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8FD175-67D7-4A3C-81EB-B3B6591AD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900059"/>
          </a:xfrm>
        </p:spPr>
        <p:txBody>
          <a:bodyPr>
            <a:normAutofit/>
          </a:bodyPr>
          <a:lstStyle/>
          <a:p>
            <a:r>
              <a:rPr lang="fr-FR" sz="3200" dirty="0"/>
              <a:t>Sujet Belin p 86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34EB09C-C9B8-4B66-B38B-D47769D0B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273" y="1222311"/>
            <a:ext cx="9370134" cy="4096138"/>
          </a:xfr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6ED3307-B07B-4881-A4CF-3016A1599FAD}"/>
              </a:ext>
            </a:extLst>
          </p:cNvPr>
          <p:cNvCxnSpPr>
            <a:cxnSpLocks/>
          </p:cNvCxnSpPr>
          <p:nvPr/>
        </p:nvCxnSpPr>
        <p:spPr>
          <a:xfrm flipH="1" flipV="1">
            <a:off x="1856794" y="3083422"/>
            <a:ext cx="1511557" cy="2440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64FF0669-5C3A-44E4-A707-00A518B1AC32}"/>
              </a:ext>
            </a:extLst>
          </p:cNvPr>
          <p:cNvSpPr txBox="1"/>
          <p:nvPr/>
        </p:nvSpPr>
        <p:spPr>
          <a:xfrm>
            <a:off x="1660848" y="5523722"/>
            <a:ext cx="5701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Questions ne correspondent pas aux OA</a:t>
            </a:r>
          </a:p>
        </p:txBody>
      </p:sp>
    </p:spTree>
    <p:extLst>
      <p:ext uri="{BB962C8B-B14F-4D97-AF65-F5344CB8AC3E}">
        <p14:creationId xmlns:p14="http://schemas.microsoft.com/office/powerpoint/2010/main" val="36339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7443F3-594D-4CA1-8BEF-8EBC6B1C2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470851"/>
          </a:xfrm>
        </p:spPr>
        <p:txBody>
          <a:bodyPr>
            <a:normAutofit/>
          </a:bodyPr>
          <a:lstStyle/>
          <a:p>
            <a:r>
              <a:rPr lang="fr-FR" sz="2800" dirty="0"/>
              <a:t>Sujet Belin p 90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1D55E20-DBC4-4416-9C04-3AA15BAB7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461" y="970384"/>
            <a:ext cx="9023828" cy="4165502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70915BF-AB79-4990-B54B-9492A5D44561}"/>
              </a:ext>
            </a:extLst>
          </p:cNvPr>
          <p:cNvSpPr txBox="1"/>
          <p:nvPr/>
        </p:nvSpPr>
        <p:spPr>
          <a:xfrm>
            <a:off x="9347289" y="1268963"/>
            <a:ext cx="25212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Question ne correspond pas à l’intitulé du graphique (Etats-Unis et non France)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Deux graphiques : pas envisageable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7832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B44259-3F3C-49EC-B664-9721E2382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666794"/>
          </a:xfrm>
        </p:spPr>
        <p:txBody>
          <a:bodyPr>
            <a:normAutofit/>
          </a:bodyPr>
          <a:lstStyle/>
          <a:p>
            <a:r>
              <a:rPr lang="fr-FR" sz="3200" dirty="0"/>
              <a:t>Bordas p 32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3641749-57AA-48CB-9728-ED42B6BF8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5945" y="991684"/>
            <a:ext cx="9568831" cy="4492075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1C09EAD-EB48-419D-ACB2-1850265F425B}"/>
              </a:ext>
            </a:extLst>
          </p:cNvPr>
          <p:cNvSpPr txBox="1"/>
          <p:nvPr/>
        </p:nvSpPr>
        <p:spPr>
          <a:xfrm>
            <a:off x="438539" y="3620278"/>
            <a:ext cx="3153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>
                <a:solidFill>
                  <a:srgbClr val="FF0000"/>
                </a:solidFill>
              </a:rPr>
              <a:t> question convient,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question ne correspond pas à un OA</a:t>
            </a:r>
          </a:p>
        </p:txBody>
      </p:sp>
    </p:spTree>
    <p:extLst>
      <p:ext uri="{BB962C8B-B14F-4D97-AF65-F5344CB8AC3E}">
        <p14:creationId xmlns:p14="http://schemas.microsoft.com/office/powerpoint/2010/main" val="26515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7800C21-D70F-4AA4-A2AA-A40F36B69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1502950"/>
          </a:xfrm>
        </p:spPr>
        <p:txBody>
          <a:bodyPr/>
          <a:lstStyle/>
          <a:p>
            <a:r>
              <a:rPr lang="fr-FR" sz="6000" dirty="0"/>
              <a:t>Quelques propositions de sujets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3229150F-9B4E-47D2-A18F-CC5F5F482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0582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10B667-4CA3-4043-A2C1-D3B6D6E99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338321"/>
            <a:ext cx="10772775" cy="658148"/>
          </a:xfrm>
        </p:spPr>
        <p:txBody>
          <a:bodyPr>
            <a:normAutofit/>
          </a:bodyPr>
          <a:lstStyle/>
          <a:p>
            <a:r>
              <a:rPr lang="fr-FR" sz="3200" dirty="0"/>
              <a:t>Sujet A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41EFE918-9120-4A39-B48B-ABBF3A37D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780109"/>
              </p:ext>
            </p:extLst>
          </p:nvPr>
        </p:nvGraphicFramePr>
        <p:xfrm>
          <a:off x="584475" y="1458927"/>
          <a:ext cx="10245711" cy="26787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16829">
                  <a:extLst>
                    <a:ext uri="{9D8B030D-6E8A-4147-A177-3AD203B41FA5}">
                      <a16:colId xmlns:a16="http://schemas.microsoft.com/office/drawing/2014/main" val="4040217699"/>
                    </a:ext>
                  </a:extLst>
                </a:gridCol>
                <a:gridCol w="1806028">
                  <a:extLst>
                    <a:ext uri="{9D8B030D-6E8A-4147-A177-3AD203B41FA5}">
                      <a16:colId xmlns:a16="http://schemas.microsoft.com/office/drawing/2014/main" val="3867675424"/>
                    </a:ext>
                  </a:extLst>
                </a:gridCol>
                <a:gridCol w="2561427">
                  <a:extLst>
                    <a:ext uri="{9D8B030D-6E8A-4147-A177-3AD203B41FA5}">
                      <a16:colId xmlns:a16="http://schemas.microsoft.com/office/drawing/2014/main" val="351025147"/>
                    </a:ext>
                  </a:extLst>
                </a:gridCol>
                <a:gridCol w="2561427">
                  <a:extLst>
                    <a:ext uri="{9D8B030D-6E8A-4147-A177-3AD203B41FA5}">
                      <a16:colId xmlns:a16="http://schemas.microsoft.com/office/drawing/2014/main" val="1185237269"/>
                    </a:ext>
                  </a:extLst>
                </a:gridCol>
              </a:tblGrid>
              <a:tr h="626033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Toutes firmes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Grandes entreprises</a:t>
                      </a:r>
                      <a:endParaRPr lang="fr-FR" sz="1400" dirty="0">
                        <a:effectLst/>
                      </a:endParaRPr>
                    </a:p>
                    <a:p>
                      <a:pPr algn="ctr"/>
                      <a:r>
                        <a:rPr lang="fr-FR" sz="1600" dirty="0">
                          <a:effectLst/>
                        </a:rPr>
                        <a:t>(plus de 50 salariés)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Petites entreprises</a:t>
                      </a:r>
                      <a:endParaRPr lang="fr-FR" sz="1400" dirty="0">
                        <a:effectLst/>
                      </a:endParaRPr>
                    </a:p>
                    <a:p>
                      <a:pPr algn="ctr"/>
                      <a:r>
                        <a:rPr lang="fr-FR" sz="1600" dirty="0">
                          <a:effectLst/>
                        </a:rPr>
                        <a:t>(moins de 50 salariés)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9672619"/>
                  </a:ext>
                </a:extLst>
              </a:tr>
              <a:tr h="313017"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Nombre (proportion)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effectLst/>
                        </a:rPr>
                        <a:t>789 020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91 315 (11,5 %)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697 705 (88,5%)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3601030"/>
                  </a:ext>
                </a:extLst>
              </a:tr>
              <a:tr h="313017"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Nombre moyen d’employés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effectLst/>
                        </a:rPr>
                        <a:t>41,8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effectLst/>
                        </a:rPr>
                        <a:t>265,9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12,5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2670507"/>
                  </a:ext>
                </a:extLst>
              </a:tr>
              <a:tr h="313017"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Productivité moyenne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effectLst/>
                        </a:rPr>
                        <a:t>4,6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effectLst/>
                        </a:rPr>
                        <a:t>7,5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4,4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6950948"/>
                  </a:ext>
                </a:extLst>
              </a:tr>
              <a:tr h="313017"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Proportion d’exportateurs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effectLst/>
                        </a:rPr>
                        <a:t>34,3%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effectLst/>
                        </a:rPr>
                        <a:t>84,0 %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27,8 %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5199478"/>
                  </a:ext>
                </a:extLst>
              </a:tr>
              <a:tr h="313017"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% d’exportateurs hors UE-25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effectLst/>
                        </a:rPr>
                        <a:t>80,6 %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effectLst/>
                        </a:rPr>
                        <a:t>88,5 %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77,5 %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0298598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Nombre moyen de destinations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effectLst/>
                        </a:rPr>
                        <a:t>3,2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effectLst/>
                        </a:rPr>
                        <a:t>15,6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1,6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0217939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59894E48-00C2-421C-A3FD-3D79ED956E9E}"/>
              </a:ext>
            </a:extLst>
          </p:cNvPr>
          <p:cNvSpPr txBox="1"/>
          <p:nvPr/>
        </p:nvSpPr>
        <p:spPr>
          <a:xfrm>
            <a:off x="657224" y="1043032"/>
            <a:ext cx="9964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ea typeface="DengXian" panose="02010600030101010101" pitchFamily="2" charset="-122"/>
                <a:cs typeface="HelveticaNeue-Roman"/>
              </a:rPr>
              <a:t>DOCUMENT- Des firmes exportatrices plus grandes, plus productives et plus profitables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7899DAE-F159-40DA-BB8B-AE4A9258A3F2}"/>
              </a:ext>
            </a:extLst>
          </p:cNvPr>
          <p:cNvSpPr txBox="1"/>
          <p:nvPr/>
        </p:nvSpPr>
        <p:spPr>
          <a:xfrm>
            <a:off x="584475" y="4208588"/>
            <a:ext cx="11239151" cy="515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fr-FR" sz="1200" dirty="0">
                <a:effectLst/>
                <a:ea typeface="Times New Roman" panose="02020603050405020304" pitchFamily="18" charset="0"/>
              </a:rPr>
              <a:t>Source : Crozet Matthieu, Isabelle Méjean, et Soledad </a:t>
            </a:r>
            <a:r>
              <a:rPr lang="fr-FR" sz="1200" dirty="0" err="1">
                <a:effectLst/>
                <a:ea typeface="Times New Roman" panose="02020603050405020304" pitchFamily="18" charset="0"/>
              </a:rPr>
              <a:t>Zignago</a:t>
            </a:r>
            <a:r>
              <a:rPr lang="fr-FR" sz="1200" dirty="0">
                <a:effectLst/>
                <a:ea typeface="Times New Roman" panose="02020603050405020304" pitchFamily="18" charset="0"/>
              </a:rPr>
              <a:t>. « Plus grandes, plus fortes, plus loin... Les performances des firmes exportatrices françaises », </a:t>
            </a:r>
            <a:r>
              <a:rPr lang="fr-FR" sz="1200" i="1" dirty="0">
                <a:effectLst/>
                <a:ea typeface="Times New Roman" panose="02020603050405020304" pitchFamily="18" charset="0"/>
              </a:rPr>
              <a:t>Revue économique</a:t>
            </a:r>
            <a:r>
              <a:rPr lang="fr-FR" sz="1200" dirty="0">
                <a:effectLst/>
                <a:ea typeface="Times New Roman" panose="02020603050405020304" pitchFamily="18" charset="0"/>
              </a:rPr>
              <a:t>, vol. vol. 62, no. 4, 2011.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65347F0-18A0-4257-9583-0BFCEA20DC60}"/>
              </a:ext>
            </a:extLst>
          </p:cNvPr>
          <p:cNvSpPr txBox="1"/>
          <p:nvPr/>
        </p:nvSpPr>
        <p:spPr>
          <a:xfrm>
            <a:off x="511728" y="4794850"/>
            <a:ext cx="11384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1° Comparez la productivité moyenne et la proportion d’exportateurs. (2 points)</a:t>
            </a:r>
          </a:p>
          <a:p>
            <a:r>
              <a:rPr lang="fr-FR" dirty="0"/>
              <a:t>2° A l’aide du document et de vos connaissances, expliquez comment la productivité des firmes sous-tend leur aptitude à exporter. (4 points) </a:t>
            </a:r>
          </a:p>
        </p:txBody>
      </p:sp>
    </p:spTree>
    <p:extLst>
      <p:ext uri="{BB962C8B-B14F-4D97-AF65-F5344CB8AC3E}">
        <p14:creationId xmlns:p14="http://schemas.microsoft.com/office/powerpoint/2010/main" val="2798893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852073-FA71-4051-83A2-C8AC1F2D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6" y="141627"/>
            <a:ext cx="10772775" cy="851095"/>
          </a:xfrm>
        </p:spPr>
        <p:txBody>
          <a:bodyPr>
            <a:normAutofit/>
          </a:bodyPr>
          <a:lstStyle/>
          <a:p>
            <a:r>
              <a:rPr lang="fr-FR" sz="2800" dirty="0"/>
              <a:t>Sujet B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31076388-A9CA-47AD-B151-791AA12671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305180"/>
              </p:ext>
            </p:extLst>
          </p:nvPr>
        </p:nvGraphicFramePr>
        <p:xfrm>
          <a:off x="432951" y="1653493"/>
          <a:ext cx="11039910" cy="16459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85082">
                  <a:extLst>
                    <a:ext uri="{9D8B030D-6E8A-4147-A177-3AD203B41FA5}">
                      <a16:colId xmlns:a16="http://schemas.microsoft.com/office/drawing/2014/main" val="942807235"/>
                    </a:ext>
                  </a:extLst>
                </a:gridCol>
                <a:gridCol w="2130882">
                  <a:extLst>
                    <a:ext uri="{9D8B030D-6E8A-4147-A177-3AD203B41FA5}">
                      <a16:colId xmlns:a16="http://schemas.microsoft.com/office/drawing/2014/main" val="1502481879"/>
                    </a:ext>
                  </a:extLst>
                </a:gridCol>
                <a:gridCol w="2207982">
                  <a:extLst>
                    <a:ext uri="{9D8B030D-6E8A-4147-A177-3AD203B41FA5}">
                      <a16:colId xmlns:a16="http://schemas.microsoft.com/office/drawing/2014/main" val="4141190566"/>
                    </a:ext>
                  </a:extLst>
                </a:gridCol>
                <a:gridCol w="2207982">
                  <a:extLst>
                    <a:ext uri="{9D8B030D-6E8A-4147-A177-3AD203B41FA5}">
                      <a16:colId xmlns:a16="http://schemas.microsoft.com/office/drawing/2014/main" val="1161276382"/>
                    </a:ext>
                  </a:extLst>
                </a:gridCol>
                <a:gridCol w="2207982">
                  <a:extLst>
                    <a:ext uri="{9D8B030D-6E8A-4147-A177-3AD203B41FA5}">
                      <a16:colId xmlns:a16="http://schemas.microsoft.com/office/drawing/2014/main" val="3247436449"/>
                    </a:ext>
                  </a:extLst>
                </a:gridCol>
              </a:tblGrid>
              <a:tr h="270801"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Europe de l’Ouest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Europe du Sud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Europe du Nord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Europe de l’Est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6840250"/>
                  </a:ext>
                </a:extLst>
              </a:tr>
              <a:tr h="541601"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50% les plus pauvres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0,6 %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0,9 %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1,4 %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0,6 %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7756859"/>
                  </a:ext>
                </a:extLst>
              </a:tr>
              <a:tr h="270801"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Top 10%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1,4 %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1,3 %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2,2 %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2,5 %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9505011"/>
                  </a:ext>
                </a:extLst>
              </a:tr>
              <a:tr h="270801"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Inclus Top 1%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2,0 %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1,7 %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3,1 %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3,8 %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444030"/>
                  </a:ext>
                </a:extLst>
              </a:tr>
              <a:tr h="270801"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Population totale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1,0 %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1,1 %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1,6 %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1,3 %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4453392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5285FEDC-C84B-4360-B39A-D1194CE18FA8}"/>
              </a:ext>
            </a:extLst>
          </p:cNvPr>
          <p:cNvSpPr txBox="1"/>
          <p:nvPr/>
        </p:nvSpPr>
        <p:spPr>
          <a:xfrm>
            <a:off x="525710" y="788033"/>
            <a:ext cx="110399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DOCUMENT -</a:t>
            </a:r>
            <a:r>
              <a:rPr lang="fr-FR" sz="18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Croissance du revenu et inégalités dans les régions européennes, 1980-2017</a:t>
            </a:r>
            <a:endParaRPr lang="fr-FR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fr-FR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fr-FR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247900" marR="304800" indent="449580" algn="just">
              <a:spcAft>
                <a:spcPts val="0"/>
              </a:spcAft>
            </a:pPr>
            <a:r>
              <a:rPr lang="fr-FR" sz="1800" i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					Taux de croissance annuel moyen, 1980-2017 (en %)</a:t>
            </a:r>
            <a:endParaRPr lang="fr-FR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3B2DC6F-2E9E-429B-945E-E4F8F7DF7201}"/>
              </a:ext>
            </a:extLst>
          </p:cNvPr>
          <p:cNvSpPr txBox="1"/>
          <p:nvPr/>
        </p:nvSpPr>
        <p:spPr>
          <a:xfrm>
            <a:off x="268448" y="3593863"/>
            <a:ext cx="11585196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Source : Thomas Blanchet Lucas Chancel Amory Gethin “How Unequal Is Europe? Evidence from Distributional National Accounts, 1980-2017”, </a:t>
            </a:r>
            <a:r>
              <a:rPr lang="en-US" sz="14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avril</a:t>
            </a:r>
            <a:r>
              <a:rPr lang="en-US" sz="1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2019, World Inequality Lab, p 32 </a:t>
            </a:r>
            <a:endParaRPr lang="fr-FR" sz="1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en-US" sz="1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2"/>
              </a:rPr>
              <a:t>“How Unequal is Europe? Evidence from Distributional National Accounts, 1980-2017”</a:t>
            </a:r>
            <a:endParaRPr lang="fr-FR" sz="1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fr-FR" sz="2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1° A l’aide de données significatives, comparez l’évolution des revenus entre 1980 et 2017 pour l’Europe du Nord. (2 points)</a:t>
            </a:r>
            <a:endParaRPr lang="fr-FR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fr-FR" sz="2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2° </a:t>
            </a:r>
            <a:r>
              <a:rPr lang="fr-FR" sz="2000" dirty="0"/>
              <a:t>A l’aide du document et de vos connaissances, montrez que le </a:t>
            </a:r>
            <a:r>
              <a:rPr lang="fr-FR" sz="2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commerce international peut permettre d’expliquer l’évolution des inégalités au sein des pays. (4 points)</a:t>
            </a:r>
            <a:endParaRPr lang="fr-FR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262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C3CFDE-5A87-458E-A442-5FE955B75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369332"/>
          </a:xfrm>
        </p:spPr>
        <p:txBody>
          <a:bodyPr>
            <a:normAutofit fontScale="90000"/>
          </a:bodyPr>
          <a:lstStyle/>
          <a:p>
            <a:r>
              <a:rPr lang="fr-FR" sz="2800" dirty="0"/>
              <a:t>Sujet C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BA795C6-6788-4E16-AB1E-7EA31ACAF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453" y="1154721"/>
            <a:ext cx="6280759" cy="4140343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A1F5F64-D2EE-4FA9-B920-3891C4F886A8}"/>
              </a:ext>
            </a:extLst>
          </p:cNvPr>
          <p:cNvSpPr txBox="1"/>
          <p:nvPr/>
        </p:nvSpPr>
        <p:spPr>
          <a:xfrm>
            <a:off x="195044" y="826925"/>
            <a:ext cx="8598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effectLst/>
                <a:latin typeface="Arial" panose="020B0604020202020204" pitchFamily="34" charset="0"/>
              </a:rPr>
              <a:t>DOCUMENT - Part des importations dans la consommation en France(en %)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EB05DAF-5214-4C80-B0AE-8D637EA4EA67}"/>
              </a:ext>
            </a:extLst>
          </p:cNvPr>
          <p:cNvSpPr txBox="1"/>
          <p:nvPr/>
        </p:nvSpPr>
        <p:spPr>
          <a:xfrm>
            <a:off x="195044" y="5295064"/>
            <a:ext cx="1021569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effectLst/>
                <a:latin typeface="Arial" panose="020B0604020202020204" pitchFamily="34" charset="0"/>
              </a:rPr>
              <a:t>Source: </a:t>
            </a:r>
            <a:r>
              <a:rPr lang="fr-FR" sz="1100" dirty="0" err="1">
                <a:effectLst/>
                <a:latin typeface="Arial" panose="020B0604020202020204" pitchFamily="34" charset="0"/>
              </a:rPr>
              <a:t>Carluccio</a:t>
            </a:r>
            <a:r>
              <a:rPr lang="fr-FR" sz="1100" dirty="0">
                <a:effectLst/>
                <a:latin typeface="Arial" panose="020B0604020202020204" pitchFamily="34" charset="0"/>
              </a:rPr>
              <a:t> et al. (2018) à partir des données des Douanes et de l’Insee</a:t>
            </a:r>
          </a:p>
          <a:p>
            <a:r>
              <a:rPr lang="fr-FR" sz="1100" dirty="0">
                <a:effectLst/>
                <a:latin typeface="Arial" panose="020B0604020202020204" pitchFamily="34" charset="0"/>
              </a:rPr>
              <a:t>Note: Seules les importations de biens finaux entrant directement dans la consommation des ménages sont comptabilisées.</a:t>
            </a:r>
            <a:endParaRPr lang="fr-FR" sz="11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E5D2589-1F1E-47C6-A31B-3542AF401668}"/>
              </a:ext>
            </a:extLst>
          </p:cNvPr>
          <p:cNvSpPr txBox="1"/>
          <p:nvPr/>
        </p:nvSpPr>
        <p:spPr>
          <a:xfrm>
            <a:off x="7801761" y="1501629"/>
            <a:ext cx="42028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1° Comparez la provenance des importations dans la consommation en France en 1994 et en 2014. (2 points)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2° </a:t>
            </a:r>
            <a:r>
              <a:rPr lang="fr-FR" sz="1800" dirty="0"/>
              <a:t>A l’aide du document et de vos connaissances, expliquez les effets induits par le commerce international sur les consommateurs. (4 points)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69D5844-BA5C-49CA-A254-88A3FD2DD106}"/>
              </a:ext>
            </a:extLst>
          </p:cNvPr>
          <p:cNvSpPr txBox="1"/>
          <p:nvPr/>
        </p:nvSpPr>
        <p:spPr>
          <a:xfrm>
            <a:off x="86772" y="5703279"/>
            <a:ext cx="8469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effectLst/>
                <a:latin typeface="Arial" panose="020B0604020202020204" pitchFamily="34" charset="0"/>
              </a:rPr>
              <a:t>Juan </a:t>
            </a:r>
            <a:r>
              <a:rPr lang="fr-FR" sz="1400" dirty="0" err="1">
                <a:effectLst/>
                <a:latin typeface="Arial" panose="020B0604020202020204" pitchFamily="34" charset="0"/>
              </a:rPr>
              <a:t>Carluccio</a:t>
            </a:r>
            <a:r>
              <a:rPr lang="fr-FR" sz="1400" dirty="0">
                <a:effectLst/>
                <a:latin typeface="Arial" panose="020B0604020202020204" pitchFamily="34" charset="0"/>
              </a:rPr>
              <a:t>, Erwan Gautier et Sophie </a:t>
            </a:r>
            <a:r>
              <a:rPr lang="fr-FR" sz="1400" dirty="0">
                <a:latin typeface="Arial" panose="020B0604020202020204" pitchFamily="34" charset="0"/>
              </a:rPr>
              <a:t>Guilloux-</a:t>
            </a:r>
            <a:r>
              <a:rPr lang="fr-FR" sz="1400" dirty="0" err="1">
                <a:latin typeface="Arial" panose="020B0604020202020204" pitchFamily="34" charset="0"/>
              </a:rPr>
              <a:t>Nefussi</a:t>
            </a:r>
            <a:r>
              <a:rPr lang="fr-FR" sz="1400" dirty="0">
                <a:latin typeface="Arial" panose="020B0604020202020204" pitchFamily="34" charset="0"/>
              </a:rPr>
              <a:t>, « Importations des pays à bas salaire : quels gains pour les ménages ? »  </a:t>
            </a:r>
            <a:r>
              <a:rPr lang="fr-FR" sz="1400" i="1" dirty="0" err="1">
                <a:latin typeface="Arial" panose="020B0604020202020204" pitchFamily="34" charset="0"/>
              </a:rPr>
              <a:t>Bloc-note</a:t>
            </a:r>
            <a:r>
              <a:rPr lang="fr-FR" sz="1400" i="1" dirty="0">
                <a:latin typeface="Arial" panose="020B0604020202020204" pitchFamily="34" charset="0"/>
              </a:rPr>
              <a:t> Éco –billet n° 611 Banque de France</a:t>
            </a:r>
            <a:r>
              <a:rPr lang="fr-FR" sz="1400" dirty="0">
                <a:latin typeface="Arial" panose="020B0604020202020204" pitchFamily="34" charset="0"/>
              </a:rPr>
              <a:t>, 2018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86773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889" dirty="0"/>
              <a:t>Nature de l’épreuve. Étude d'un document 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il est demandé aux candidats: </a:t>
            </a:r>
          </a:p>
          <a:p>
            <a:pPr algn="just"/>
            <a:r>
              <a:rPr lang="fr-FR" dirty="0"/>
              <a:t>* de répondre aux questions en mobilisant ses connaissances acquises dans le cadre du programme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*d’adopter une démarche méthodologique rigoureuse, de collecte et de traitement de l'information.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531AC0-1609-43E9-9E2C-58ECA9205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43" y="484933"/>
            <a:ext cx="10772775" cy="901995"/>
          </a:xfrm>
        </p:spPr>
        <p:txBody>
          <a:bodyPr/>
          <a:lstStyle/>
          <a:p>
            <a:r>
              <a:rPr lang="fr-FR" dirty="0"/>
              <a:t>EC2: Nature du document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7F4F91-68BC-4187-8B56-AC2DE5582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 *Une carte 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296" y="1603346"/>
            <a:ext cx="5599697" cy="47296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95410" y="3503821"/>
            <a:ext cx="237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Hachette p.57</a:t>
            </a:r>
          </a:p>
        </p:txBody>
      </p:sp>
    </p:spTree>
    <p:extLst>
      <p:ext uri="{BB962C8B-B14F-4D97-AF65-F5344CB8AC3E}">
        <p14:creationId xmlns:p14="http://schemas.microsoft.com/office/powerpoint/2010/main" val="4139207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1032BF-BC7D-44E0-9360-135DB7A1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931194"/>
          </a:xfrm>
        </p:spPr>
        <p:txBody>
          <a:bodyPr/>
          <a:lstStyle/>
          <a:p>
            <a:r>
              <a:rPr lang="fr-FR" dirty="0"/>
              <a:t>Nature du document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ED4761-BE0C-419C-BE35-F59593CD7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430728"/>
            <a:ext cx="10753725" cy="4347138"/>
          </a:xfrm>
        </p:spPr>
        <p:txBody>
          <a:bodyPr/>
          <a:lstStyle/>
          <a:p>
            <a:r>
              <a:rPr lang="fr-FR" dirty="0"/>
              <a:t>Un graphique radar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470" y="1490536"/>
            <a:ext cx="6218249" cy="434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9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653808"/>
          </a:xfrm>
        </p:spPr>
        <p:txBody>
          <a:bodyPr>
            <a:normAutofit fontScale="90000"/>
          </a:bodyPr>
          <a:lstStyle/>
          <a:p>
            <a:r>
              <a:rPr lang="fr-FR" dirty="0"/>
              <a:t>EC2: Nature du document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6656" y="1416128"/>
            <a:ext cx="10753725" cy="4361737"/>
          </a:xfrm>
        </p:spPr>
        <p:txBody>
          <a:bodyPr/>
          <a:lstStyle/>
          <a:p>
            <a:r>
              <a:rPr lang="fr-FR" dirty="0"/>
              <a:t>Un tableau ou un graphique</a:t>
            </a:r>
          </a:p>
          <a:p>
            <a:pPr>
              <a:buNone/>
            </a:pPr>
            <a:r>
              <a:rPr lang="fr-FR" sz="1200" dirty="0"/>
              <a:t>Classement des 10 premiers pays exportateurs</a:t>
            </a:r>
          </a:p>
          <a:p>
            <a:r>
              <a:rPr lang="fr-FR" sz="1200" dirty="0"/>
              <a:t> de biens de consommation selon la qualité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457" y="1541641"/>
            <a:ext cx="5783993" cy="42896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90" y="2481874"/>
            <a:ext cx="5330759" cy="332863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042617" y="5956496"/>
            <a:ext cx="162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Hachette p.55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372102" y="5854301"/>
            <a:ext cx="235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Magnard p.45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96175"/>
          </a:xfrm>
        </p:spPr>
        <p:txBody>
          <a:bodyPr>
            <a:normAutofit fontScale="90000"/>
          </a:bodyPr>
          <a:lstStyle/>
          <a:p>
            <a:r>
              <a:rPr lang="fr-FR" dirty="0"/>
              <a:t>Découpage entre les deux questions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 La première question est </a:t>
            </a:r>
            <a:r>
              <a:rPr lang="fr-FR" dirty="0">
                <a:solidFill>
                  <a:srgbClr val="0000FF"/>
                </a:solidFill>
              </a:rPr>
              <a:t>descriptive</a:t>
            </a:r>
            <a:r>
              <a:rPr lang="fr-FR" dirty="0"/>
              <a:t>. </a:t>
            </a:r>
          </a:p>
          <a:p>
            <a:endParaRPr lang="fr-FR" dirty="0"/>
          </a:p>
          <a:p>
            <a:r>
              <a:rPr lang="fr-FR" dirty="0"/>
              <a:t>* Elle teste </a:t>
            </a:r>
            <a:r>
              <a:rPr lang="fr-FR" dirty="0">
                <a:solidFill>
                  <a:srgbClr val="0000FF"/>
                </a:solidFill>
              </a:rPr>
              <a:t>la compréhension </a:t>
            </a:r>
            <a:r>
              <a:rPr lang="fr-FR" dirty="0"/>
              <a:t>du document</a:t>
            </a:r>
          </a:p>
          <a:p>
            <a:endParaRPr lang="fr-FR" dirty="0"/>
          </a:p>
          <a:p>
            <a:r>
              <a:rPr lang="fr-FR" dirty="0"/>
              <a:t>* Elle porte sur </a:t>
            </a:r>
            <a:r>
              <a:rPr lang="fr-FR" dirty="0">
                <a:solidFill>
                  <a:srgbClr val="0000FF"/>
                </a:solidFill>
              </a:rPr>
              <a:t>une partie ou sur la totalité </a:t>
            </a:r>
            <a:r>
              <a:rPr lang="fr-FR" dirty="0"/>
              <a:t>du document. </a:t>
            </a:r>
            <a:r>
              <a:rPr lang="fr-FR" dirty="0">
                <a:solidFill>
                  <a:srgbClr val="0000FF"/>
                </a:solidFill>
              </a:rPr>
              <a:t>(2 ou 3 points)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411" y="2029296"/>
            <a:ext cx="1959199" cy="231579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188585" y="6423672"/>
            <a:ext cx="1099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Hug0’Flandry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Magnard p.47</a:t>
            </a:r>
          </a:p>
          <a:p>
            <a:r>
              <a:rPr lang="fr-FR" dirty="0"/>
              <a:t>Q1: Caractérisez l’évolution des parts de marché de la France par rapport à celle des autres pays présentés.</a:t>
            </a:r>
          </a:p>
          <a:p>
            <a:endParaRPr lang="fr-FR" dirty="0"/>
          </a:p>
          <a:p>
            <a:r>
              <a:rPr lang="fr-FR" dirty="0"/>
              <a:t>Q1: Comparez l’évolution de la productivité horaire du travail en France et en Allemagne depuis 1985.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72797"/>
          </a:xfrm>
        </p:spPr>
        <p:txBody>
          <a:bodyPr>
            <a:normAutofit fontScale="90000"/>
          </a:bodyPr>
          <a:lstStyle/>
          <a:p>
            <a:r>
              <a:rPr lang="fr-FR" dirty="0"/>
              <a:t>Découpage entre les deux questions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seconde question est </a:t>
            </a:r>
            <a:r>
              <a:rPr lang="fr-FR" dirty="0">
                <a:solidFill>
                  <a:srgbClr val="0000FF"/>
                </a:solidFill>
              </a:rPr>
              <a:t>explicative</a:t>
            </a:r>
            <a:r>
              <a:rPr lang="fr-FR" dirty="0"/>
              <a:t>. </a:t>
            </a:r>
          </a:p>
          <a:p>
            <a:endParaRPr lang="fr-FR" dirty="0"/>
          </a:p>
          <a:p>
            <a:r>
              <a:rPr lang="fr-FR" dirty="0"/>
              <a:t>* Elle porte sur </a:t>
            </a:r>
            <a:r>
              <a:rPr lang="fr-FR" dirty="0">
                <a:solidFill>
                  <a:srgbClr val="0000FF"/>
                </a:solidFill>
              </a:rPr>
              <a:t>un ou des éléments </a:t>
            </a:r>
            <a:r>
              <a:rPr lang="fr-FR" dirty="0"/>
              <a:t>contenus </a:t>
            </a:r>
            <a:r>
              <a:rPr lang="fr-FR" dirty="0">
                <a:solidFill>
                  <a:srgbClr val="0000FF"/>
                </a:solidFill>
              </a:rPr>
              <a:t>dans un des objectifs d’apprentissage</a:t>
            </a:r>
            <a:r>
              <a:rPr lang="fr-FR" dirty="0"/>
              <a:t> du programme de terminale</a:t>
            </a:r>
          </a:p>
          <a:p>
            <a:endParaRPr lang="fr-FR" dirty="0"/>
          </a:p>
          <a:p>
            <a:r>
              <a:rPr lang="fr-FR" dirty="0"/>
              <a:t>* tout </a:t>
            </a:r>
            <a:r>
              <a:rPr lang="fr-FR" dirty="0">
                <a:solidFill>
                  <a:srgbClr val="0000FF"/>
                </a:solidFill>
              </a:rPr>
              <a:t>en étant en lien avec les informations données par le document</a:t>
            </a:r>
            <a:r>
              <a:rPr lang="fr-FR" dirty="0"/>
              <a:t>. </a:t>
            </a:r>
          </a:p>
          <a:p>
            <a:r>
              <a:rPr lang="fr-FR" dirty="0">
                <a:solidFill>
                  <a:srgbClr val="0000FF"/>
                </a:solidFill>
              </a:rPr>
              <a:t>(3 ou 4 points) 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568" y="1226339"/>
            <a:ext cx="1662178" cy="227383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18661" y="5445522"/>
            <a:ext cx="2306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Hug</a:t>
            </a:r>
            <a:r>
              <a:rPr lang="fr-FR" sz="1200" dirty="0"/>
              <a:t> </a:t>
            </a:r>
            <a:r>
              <a:rPr lang="fr-FR" sz="1200" dirty="0" err="1"/>
              <a:t>O’Flandry</a:t>
            </a:r>
            <a:endParaRPr lang="fr-FR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étropolitain">
  <a:themeElements>
    <a:clrScheme name="Personnalisé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160</TotalTime>
  <Words>1215</Words>
  <Application>Microsoft Office PowerPoint</Application>
  <PresentationFormat>Grand écran</PresentationFormat>
  <Paragraphs>203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2" baseType="lpstr">
      <vt:lpstr>Arial</vt:lpstr>
      <vt:lpstr>Calibri</vt:lpstr>
      <vt:lpstr>Métropolitain</vt:lpstr>
      <vt:lpstr>Epreuves écrites : EC2</vt:lpstr>
      <vt:lpstr>Nature de l’épreuve et attentes</vt:lpstr>
      <vt:lpstr>Nature de l’épreuve. Étude d'un document : </vt:lpstr>
      <vt:lpstr>EC2: Nature du document</vt:lpstr>
      <vt:lpstr>Nature du document </vt:lpstr>
      <vt:lpstr>EC2: Nature du document</vt:lpstr>
      <vt:lpstr>Découpage entre les deux questions</vt:lpstr>
      <vt:lpstr>Question 1</vt:lpstr>
      <vt:lpstr>Découpage entre les deux questions</vt:lpstr>
      <vt:lpstr>Question 2: explicative</vt:lpstr>
      <vt:lpstr>Différences avec l’ancienne épreuve</vt:lpstr>
      <vt:lpstr>Attentes de l’épreuve</vt:lpstr>
      <vt:lpstr>Sujets zéro</vt:lpstr>
      <vt:lpstr>Présentation PowerPoint</vt:lpstr>
      <vt:lpstr>Sujet zéro</vt:lpstr>
      <vt:lpstr>Sujet zéro</vt:lpstr>
      <vt:lpstr>Répartition du temps EC2</vt:lpstr>
      <vt:lpstr>Des sujets qui ne répondent pas aux attentes de l’épreuve</vt:lpstr>
      <vt:lpstr>Sujet Nathan p 81</vt:lpstr>
      <vt:lpstr>Sujet Hachette p 68</vt:lpstr>
      <vt:lpstr>Sujet Magnard p 67 </vt:lpstr>
      <vt:lpstr>Sujet Magnard p 68</vt:lpstr>
      <vt:lpstr>Sujet Belin p 86</vt:lpstr>
      <vt:lpstr>Sujet Belin p 90</vt:lpstr>
      <vt:lpstr>Bordas p 32</vt:lpstr>
      <vt:lpstr>Quelques propositions de sujets</vt:lpstr>
      <vt:lpstr>Sujet A</vt:lpstr>
      <vt:lpstr>Sujet B</vt:lpstr>
      <vt:lpstr>Sujet 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isabelle.salvert@orange.fr</dc:creator>
  <cp:lastModifiedBy>CHEYNET Pascal</cp:lastModifiedBy>
  <cp:revision>17</cp:revision>
  <dcterms:created xsi:type="dcterms:W3CDTF">2020-10-27T13:18:12Z</dcterms:created>
  <dcterms:modified xsi:type="dcterms:W3CDTF">2020-11-25T14:48:32Z</dcterms:modified>
</cp:coreProperties>
</file>