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0" r:id="rId2"/>
  </p:sldMasterIdLst>
  <p:notesMasterIdLst>
    <p:notesMasterId r:id="rId25"/>
  </p:notesMasterIdLst>
  <p:handoutMasterIdLst>
    <p:handoutMasterId r:id="rId26"/>
  </p:handoutMasterIdLst>
  <p:sldIdLst>
    <p:sldId id="277" r:id="rId3"/>
    <p:sldId id="257" r:id="rId4"/>
    <p:sldId id="258" r:id="rId5"/>
    <p:sldId id="259" r:id="rId6"/>
    <p:sldId id="260" r:id="rId7"/>
    <p:sldId id="282" r:id="rId8"/>
    <p:sldId id="283" r:id="rId9"/>
    <p:sldId id="284" r:id="rId10"/>
    <p:sldId id="285" r:id="rId11"/>
    <p:sldId id="289" r:id="rId12"/>
    <p:sldId id="290" r:id="rId13"/>
    <p:sldId id="291" r:id="rId14"/>
    <p:sldId id="294" r:id="rId15"/>
    <p:sldId id="292" r:id="rId16"/>
    <p:sldId id="298" r:id="rId17"/>
    <p:sldId id="293" r:id="rId18"/>
    <p:sldId id="299" r:id="rId19"/>
    <p:sldId id="297" r:id="rId20"/>
    <p:sldId id="288" r:id="rId21"/>
    <p:sldId id="300" r:id="rId22"/>
    <p:sldId id="295" r:id="rId23"/>
    <p:sldId id="30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A70ABF-F743-DC4E-8280-5F9123F1DC6D}" v="42" dt="2021-03-08T12:49:11.453"/>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8" autoAdjust="0"/>
    <p:restoredTop sz="94660"/>
  </p:normalViewPr>
  <p:slideViewPr>
    <p:cSldViewPr snapToGrid="0">
      <p:cViewPr varScale="1">
        <p:scale>
          <a:sx n="85" d="100"/>
          <a:sy n="85" d="100"/>
        </p:scale>
        <p:origin x="208" y="768"/>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10/19/21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‹N°›</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10/19/21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‹N°›</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10/19/21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sp>
        <p:nvSpPr>
          <p:cNvPr id="7" name="Rectangle 6">
            <a:extLst>
              <a:ext uri="{FF2B5EF4-FFF2-40B4-BE49-F238E27FC236}">
                <a16:creationId xmlns:a16="http://schemas.microsoft.com/office/drawing/2014/main" id="{F6E4DD06-D3C5-6445-9DE6-54A2A3FD42B4}"/>
              </a:ext>
            </a:extLst>
          </p:cNvPr>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BCFE55-549C-4941-AF05-5DB4BF496184}"/>
              </a:ext>
            </a:extLst>
          </p:cNvPr>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191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435916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1635769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89100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7DE6118-2437-4B30-8E3C-4D2BE6020583}" type="datetimeFigureOut">
              <a:rPr lang="en-US" smtClean="0"/>
              <a:pPr/>
              <a:t>10/19/21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‹N°›</a:t>
            </a:fld>
            <a:endParaRPr lang="en-US" dirty="0"/>
          </a:p>
        </p:txBody>
      </p:sp>
      <p:pic>
        <p:nvPicPr>
          <p:cNvPr id="7" name="Picture 7">
            <a:extLst>
              <a:ext uri="{FF2B5EF4-FFF2-40B4-BE49-F238E27FC236}">
                <a16:creationId xmlns:a16="http://schemas.microsoft.com/office/drawing/2014/main" id="{F953B81D-AD64-8142-82AF-88D3F96C326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8" name="Rectangle 7">
            <a:extLst>
              <a:ext uri="{FF2B5EF4-FFF2-40B4-BE49-F238E27FC236}">
                <a16:creationId xmlns:a16="http://schemas.microsoft.com/office/drawing/2014/main" id="{BB631535-3FCA-6842-9B2E-E9FB1CF48038}"/>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5C2E9E-45C5-DD41-A653-E1C84F91C9B2}"/>
              </a:ext>
            </a:extLst>
          </p:cNvPr>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86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639718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429194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147215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364780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pic>
        <p:nvPicPr>
          <p:cNvPr id="8" name="Picture 8">
            <a:extLst>
              <a:ext uri="{FF2B5EF4-FFF2-40B4-BE49-F238E27FC236}">
                <a16:creationId xmlns:a16="http://schemas.microsoft.com/office/drawing/2014/main" id="{6E94C3F3-FEF9-8945-BA51-7223EE6341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Rectangle 8">
            <a:extLst>
              <a:ext uri="{FF2B5EF4-FFF2-40B4-BE49-F238E27FC236}">
                <a16:creationId xmlns:a16="http://schemas.microsoft.com/office/drawing/2014/main" id="{8E429F7D-39A7-7243-B52D-B388CBD44AC2}"/>
              </a:ext>
            </a:extLst>
          </p:cNvPr>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D5796C5-05FD-2545-9318-AD2C62980761}"/>
              </a:ext>
            </a:extLst>
          </p:cNvPr>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338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‹N°›</a:t>
            </a:fld>
            <a:endParaRPr lang="en-US"/>
          </a:p>
        </p:txBody>
      </p:sp>
    </p:spTree>
    <p:extLst>
      <p:ext uri="{BB962C8B-B14F-4D97-AF65-F5344CB8AC3E}">
        <p14:creationId xmlns:p14="http://schemas.microsoft.com/office/powerpoint/2010/main" val="266003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‹N°›</a:t>
            </a:fld>
            <a:endParaRPr lang="en-US"/>
          </a:p>
        </p:txBody>
      </p:sp>
      <p:sp>
        <p:nvSpPr>
          <p:cNvPr id="7" name="Rectangle 6">
            <a:extLst>
              <a:ext uri="{FF2B5EF4-FFF2-40B4-BE49-F238E27FC236}">
                <a16:creationId xmlns:a16="http://schemas.microsoft.com/office/drawing/2014/main" id="{AA80C204-A7FA-AE42-A2D1-984277EAAAF0}"/>
              </a:ext>
            </a:extLst>
          </p:cNvPr>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BB9B62C-F6FB-5343-8070-D0B9A6D39E5C}"/>
              </a:ext>
            </a:extLst>
          </p:cNvPr>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131601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sso.djce@g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70">
            <a:extLst>
              <a:ext uri="{FF2B5EF4-FFF2-40B4-BE49-F238E27FC236}">
                <a16:creationId xmlns:a16="http://schemas.microsoft.com/office/drawing/2014/main" id="{7DA3C418-758E-4180-A5D0-8655D680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72">
            <a:extLst>
              <a:ext uri="{FF2B5EF4-FFF2-40B4-BE49-F238E27FC236}">
                <a16:creationId xmlns:a16="http://schemas.microsoft.com/office/drawing/2014/main" id="{28C8EF06-5EC3-4883-AFAF-D74FF46550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5135971" cy="68716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Résultat d’images pour manufacture des tabac"/>
          <p:cNvPicPr>
            <a:picLocks noChangeAspect="1" noChangeArrowheads="1"/>
          </p:cNvPicPr>
          <p:nvPr/>
        </p:nvPicPr>
        <p:blipFill rotWithShape="1">
          <a:blip r:embed="rId2">
            <a:extLst>
              <a:ext uri="{28A0092B-C50C-407E-A947-70E740481C1C}">
                <a14:useLocalDpi xmlns:a14="http://schemas.microsoft.com/office/drawing/2010/main" val="0"/>
              </a:ext>
            </a:extLst>
          </a:blip>
          <a:srcRect r="9709" b="-1"/>
          <a:stretch/>
        </p:blipFill>
        <p:spPr bwMode="auto">
          <a:xfrm>
            <a:off x="2915455" y="13658"/>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ctrTitle"/>
          </p:nvPr>
        </p:nvSpPr>
        <p:spPr>
          <a:xfrm>
            <a:off x="418848" y="2651884"/>
            <a:ext cx="3161940" cy="2640247"/>
          </a:xfrm>
        </p:spPr>
        <p:txBody>
          <a:bodyPr>
            <a:normAutofit/>
          </a:bodyPr>
          <a:lstStyle/>
          <a:p>
            <a:r>
              <a:rPr lang="fr-FR" sz="4800" dirty="0">
                <a:solidFill>
                  <a:schemeClr val="tx1">
                    <a:lumMod val="85000"/>
                    <a:lumOff val="15000"/>
                  </a:schemeClr>
                </a:solidFill>
              </a:rPr>
              <a:t>Les études</a:t>
            </a:r>
            <a:br>
              <a:rPr lang="fr-FR" sz="4800" dirty="0">
                <a:solidFill>
                  <a:schemeClr val="tx1">
                    <a:lumMod val="85000"/>
                    <a:lumOff val="15000"/>
                  </a:schemeClr>
                </a:solidFill>
              </a:rPr>
            </a:br>
            <a:r>
              <a:rPr lang="fr-FR" sz="4800" dirty="0">
                <a:solidFill>
                  <a:schemeClr val="tx1">
                    <a:lumMod val="85000"/>
                    <a:lumOff val="15000"/>
                  </a:schemeClr>
                </a:solidFill>
              </a:rPr>
              <a:t> de </a:t>
            </a:r>
            <a:br>
              <a:rPr lang="fr-FR" sz="4800" dirty="0">
                <a:solidFill>
                  <a:schemeClr val="tx1">
                    <a:lumMod val="85000"/>
                    <a:lumOff val="15000"/>
                  </a:schemeClr>
                </a:solidFill>
              </a:rPr>
            </a:br>
            <a:r>
              <a:rPr lang="fr-FR" sz="4800" dirty="0">
                <a:solidFill>
                  <a:schemeClr val="tx1">
                    <a:lumMod val="85000"/>
                    <a:lumOff val="15000"/>
                  </a:schemeClr>
                </a:solidFill>
              </a:rPr>
              <a:t>droit</a:t>
            </a:r>
          </a:p>
        </p:txBody>
      </p:sp>
      <p:pic>
        <p:nvPicPr>
          <p:cNvPr id="4" name="Image 3">
            <a:extLst>
              <a:ext uri="{FF2B5EF4-FFF2-40B4-BE49-F238E27FC236}">
                <a16:creationId xmlns:a16="http://schemas.microsoft.com/office/drawing/2014/main" id="{97F6FE3E-D874-2C46-9D62-18EF7AB0C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3658"/>
            <a:ext cx="2915455" cy="1821775"/>
          </a:xfrm>
          <a:prstGeom prst="rect">
            <a:avLst/>
          </a:prstGeom>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72CF661-689E-9F47-BF93-814078DA7B03}"/>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L’Ecole de la réussite</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30074823-8A7E-3743-8E4F-9B31015478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82" y="2124630"/>
            <a:ext cx="2552605" cy="1844256"/>
          </a:xfrm>
          <a:prstGeom prst="rect">
            <a:avLst/>
          </a:prstGeom>
        </p:spPr>
      </p:pic>
      <p:cxnSp>
        <p:nvCxnSpPr>
          <p:cNvPr id="14" name="Straight Connector 13">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558B11D7-ABF9-A84D-90A2-0DD33B33B9BA}"/>
              </a:ext>
            </a:extLst>
          </p:cNvPr>
          <p:cNvPicPr>
            <a:picLocks noChangeAspect="1"/>
          </p:cNvPicPr>
          <p:nvPr/>
        </p:nvPicPr>
        <p:blipFill>
          <a:blip r:embed="rId3"/>
          <a:stretch>
            <a:fillRect/>
          </a:stretch>
        </p:blipFill>
        <p:spPr>
          <a:xfrm>
            <a:off x="3368041" y="2107782"/>
            <a:ext cx="5455917" cy="4146654"/>
          </a:xfrm>
          <a:prstGeom prst="rect">
            <a:avLst/>
          </a:prstGeom>
        </p:spPr>
      </p:pic>
    </p:spTree>
    <p:extLst>
      <p:ext uri="{BB962C8B-B14F-4D97-AF65-F5344CB8AC3E}">
        <p14:creationId xmlns:p14="http://schemas.microsoft.com/office/powerpoint/2010/main" val="19809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re 1">
            <a:extLst>
              <a:ext uri="{FF2B5EF4-FFF2-40B4-BE49-F238E27FC236}">
                <a16:creationId xmlns:a16="http://schemas.microsoft.com/office/drawing/2014/main" id="{92472315-072C-7B4A-8A48-CDE9AD7123ED}"/>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L’Ecole de la réussite</a:t>
            </a:r>
          </a:p>
        </p:txBody>
      </p:sp>
      <p:pic>
        <p:nvPicPr>
          <p:cNvPr id="4" name="Image 3">
            <a:extLst>
              <a:ext uri="{FF2B5EF4-FFF2-40B4-BE49-F238E27FC236}">
                <a16:creationId xmlns:a16="http://schemas.microsoft.com/office/drawing/2014/main" id="{3A2E59F5-5B44-5646-9FB3-2D04001DC8CF}"/>
              </a:ext>
            </a:extLst>
          </p:cNvPr>
          <p:cNvPicPr>
            <a:picLocks noChangeAspect="1"/>
          </p:cNvPicPr>
          <p:nvPr/>
        </p:nvPicPr>
        <p:blipFill>
          <a:blip r:embed="rId2"/>
          <a:stretch>
            <a:fillRect/>
          </a:stretch>
        </p:blipFill>
        <p:spPr>
          <a:xfrm>
            <a:off x="4777316" y="749460"/>
            <a:ext cx="6780700" cy="5356751"/>
          </a:xfrm>
          <a:prstGeom prst="rect">
            <a:avLst/>
          </a:prstGeom>
        </p:spPr>
      </p:pic>
    </p:spTree>
    <p:extLst>
      <p:ext uri="{BB962C8B-B14F-4D97-AF65-F5344CB8AC3E}">
        <p14:creationId xmlns:p14="http://schemas.microsoft.com/office/powerpoint/2010/main" val="351572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54D2658C-202F-5043-9958-950A29DCBE07}"/>
              </a:ext>
            </a:extLst>
          </p:cNvPr>
          <p:cNvSpPr>
            <a:spLocks noGrp="1"/>
          </p:cNvSpPr>
          <p:nvPr>
            <p:ph type="title"/>
          </p:nvPr>
        </p:nvSpPr>
        <p:spPr>
          <a:xfrm>
            <a:off x="1286932" y="1204109"/>
            <a:ext cx="10023398" cy="857894"/>
          </a:xfrm>
        </p:spPr>
        <p:txBody>
          <a:bodyPr>
            <a:normAutofit/>
          </a:bodyPr>
          <a:lstStyle/>
          <a:p>
            <a:r>
              <a:rPr lang="fr-FR" sz="4000">
                <a:solidFill>
                  <a:srgbClr val="FFFFFF"/>
                </a:solidFill>
              </a:rPr>
              <a:t>Le collège de Droit </a:t>
            </a:r>
          </a:p>
        </p:txBody>
      </p:sp>
      <p:graphicFrame>
        <p:nvGraphicFramePr>
          <p:cNvPr id="4" name="Espace réservé du contenu 3">
            <a:extLst>
              <a:ext uri="{FF2B5EF4-FFF2-40B4-BE49-F238E27FC236}">
                <a16:creationId xmlns:a16="http://schemas.microsoft.com/office/drawing/2014/main" id="{07BD3EA4-E33F-3B42-9D3D-9007F386C2CA}"/>
              </a:ext>
            </a:extLst>
          </p:cNvPr>
          <p:cNvGraphicFramePr>
            <a:graphicFrameLocks noGrp="1"/>
          </p:cNvGraphicFramePr>
          <p:nvPr>
            <p:ph idx="1"/>
            <p:extLst>
              <p:ext uri="{D42A27DB-BD31-4B8C-83A1-F6EECF244321}">
                <p14:modId xmlns:p14="http://schemas.microsoft.com/office/powerpoint/2010/main" val="2914448410"/>
              </p:ext>
            </p:extLst>
          </p:nvPr>
        </p:nvGraphicFramePr>
        <p:xfrm>
          <a:off x="965199" y="2559090"/>
          <a:ext cx="10388601" cy="3754402"/>
        </p:xfrm>
        <a:graphic>
          <a:graphicData uri="http://schemas.openxmlformats.org/drawingml/2006/table">
            <a:tbl>
              <a:tblPr/>
              <a:tblGrid>
                <a:gridCol w="10388601">
                  <a:extLst>
                    <a:ext uri="{9D8B030D-6E8A-4147-A177-3AD203B41FA5}">
                      <a16:colId xmlns:a16="http://schemas.microsoft.com/office/drawing/2014/main" val="1854343416"/>
                    </a:ext>
                  </a:extLst>
                </a:gridCol>
              </a:tblGrid>
              <a:tr h="2230566">
                <a:tc>
                  <a:txBody>
                    <a:bodyPr/>
                    <a:lstStyle/>
                    <a:p>
                      <a:pPr algn="l" fontAlgn="ctr">
                        <a:spcBef>
                          <a:spcPts val="0"/>
                        </a:spcBef>
                        <a:spcAft>
                          <a:spcPts val="0"/>
                        </a:spcAft>
                      </a:pPr>
                      <a:r>
                        <a:rPr lang="fr-FR" sz="1050" b="0" i="0" u="none" strike="noStrike" dirty="0">
                          <a:solidFill>
                            <a:srgbClr val="BF1933"/>
                          </a:solidFill>
                          <a:effectLst/>
                          <a:latin typeface="GothamMedium"/>
                        </a:rPr>
                        <a:t>LE COLLÈGE DE DROIT </a:t>
                      </a:r>
                    </a:p>
                    <a:p>
                      <a:pPr algn="l" fontAlgn="ctr">
                        <a:spcBef>
                          <a:spcPts val="0"/>
                        </a:spcBef>
                        <a:spcAft>
                          <a:spcPts val="0"/>
                        </a:spcAft>
                      </a:pP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solidFill>
                            <a:srgbClr val="BF1933"/>
                          </a:solidFill>
                          <a:effectLst/>
                          <a:latin typeface="GothamLight"/>
                        </a:rPr>
                        <a:t>Le </a:t>
                      </a:r>
                      <a:r>
                        <a:rPr lang="fr-FR" sz="1050" b="0" i="0" u="none" strike="noStrike" dirty="0" err="1">
                          <a:solidFill>
                            <a:srgbClr val="BF1933"/>
                          </a:solidFill>
                          <a:effectLst/>
                          <a:latin typeface="GothamLight"/>
                        </a:rPr>
                        <a:t>Collège</a:t>
                      </a:r>
                      <a:r>
                        <a:rPr lang="fr-FR" sz="1050" b="0" i="0" u="none" strike="noStrike" dirty="0">
                          <a:solidFill>
                            <a:srgbClr val="BF1933"/>
                          </a:solidFill>
                          <a:effectLst/>
                          <a:latin typeface="GothamLight"/>
                        </a:rPr>
                        <a:t> de Droit </a:t>
                      </a:r>
                      <a:r>
                        <a:rPr lang="fr-FR" sz="1050" b="0" i="0" u="none" strike="noStrike" dirty="0">
                          <a:effectLst/>
                          <a:latin typeface="GothamLight"/>
                        </a:rPr>
                        <a:t>est destiné à aiguiser la </a:t>
                      </a:r>
                      <a:r>
                        <a:rPr lang="fr-FR" sz="1050" b="0" i="0" u="none" strike="noStrike" dirty="0" err="1">
                          <a:effectLst/>
                          <a:latin typeface="GothamLight"/>
                        </a:rPr>
                        <a:t>curiosite</a:t>
                      </a:r>
                      <a:r>
                        <a:rPr lang="fr-FR" sz="1050" b="0" i="0" u="none" strike="noStrike" dirty="0">
                          <a:effectLst/>
                          <a:latin typeface="GothamLight"/>
                        </a:rPr>
                        <a:t>́ intellectuelle des </a:t>
                      </a:r>
                      <a:r>
                        <a:rPr lang="fr-FR" sz="1050" b="0" i="0" u="none" strike="noStrike" dirty="0" err="1">
                          <a:effectLst/>
                          <a:latin typeface="GothamLight"/>
                        </a:rPr>
                        <a:t>étudiants</a:t>
                      </a:r>
                      <a:r>
                        <a:rPr lang="fr-FR" sz="1050" b="0" i="0" u="none" strike="noStrike" dirty="0">
                          <a:effectLst/>
                          <a:latin typeface="GothamLight"/>
                        </a:rPr>
                        <a:t> de Licence. Il propose, à un rythme de 2 ou 3 heures par semaine, des enseignements </a:t>
                      </a:r>
                      <a:r>
                        <a:rPr lang="fr-FR" sz="1050" b="0" i="0" u="none" strike="noStrike" dirty="0" err="1">
                          <a:effectLst/>
                          <a:latin typeface="GothamLight"/>
                        </a:rPr>
                        <a:t>complémentaires</a:t>
                      </a:r>
                      <a:r>
                        <a:rPr lang="fr-FR" sz="1050" b="0" i="0" u="none" strike="noStrike" dirty="0">
                          <a:effectLst/>
                          <a:latin typeface="GothamLight"/>
                        </a:rPr>
                        <a:t> à ceux qui sont </a:t>
                      </a:r>
                      <a:r>
                        <a:rPr lang="fr-FR" sz="1050" b="0" i="0" u="none" strike="noStrike" dirty="0" err="1">
                          <a:effectLst/>
                          <a:latin typeface="GothamLight"/>
                        </a:rPr>
                        <a:t>dispensés</a:t>
                      </a:r>
                      <a:r>
                        <a:rPr lang="fr-FR" sz="1050" b="0" i="0" u="none" strike="noStrike" dirty="0">
                          <a:effectLst/>
                          <a:latin typeface="GothamLight"/>
                        </a:rPr>
                        <a:t> dans les parcours ordinaires.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effectLst/>
                          <a:latin typeface="GothamLight"/>
                        </a:rPr>
                        <a:t>S’inscrire au </a:t>
                      </a:r>
                      <a:r>
                        <a:rPr lang="fr-FR" sz="1050" b="0" i="0" u="none" strike="noStrike" dirty="0" err="1">
                          <a:effectLst/>
                          <a:latin typeface="GothamLight"/>
                        </a:rPr>
                        <a:t>Collège</a:t>
                      </a:r>
                      <a:r>
                        <a:rPr lang="fr-FR" sz="1050" b="0" i="0" u="none" strike="noStrike" dirty="0">
                          <a:effectLst/>
                          <a:latin typeface="GothamLight"/>
                        </a:rPr>
                        <a:t> de Droit permet de participer à des </a:t>
                      </a:r>
                      <a:r>
                        <a:rPr lang="fr-FR" sz="1050" b="0" i="0" u="none" strike="noStrike" dirty="0" err="1">
                          <a:effectLst/>
                          <a:latin typeface="GothamLight"/>
                        </a:rPr>
                        <a:t>séminaires</a:t>
                      </a:r>
                      <a:r>
                        <a:rPr lang="fr-FR" sz="1050" b="0" i="0" u="none" strike="noStrike" dirty="0">
                          <a:effectLst/>
                          <a:latin typeface="GothamLight"/>
                        </a:rPr>
                        <a:t> de discussion et à des ateliers de pratique juridique qui ont </a:t>
                      </a:r>
                      <a:r>
                        <a:rPr lang="fr-FR" sz="1050" b="0" i="0" u="none" strike="noStrike" dirty="0" err="1">
                          <a:effectLst/>
                          <a:latin typeface="GothamLight"/>
                        </a:rPr>
                        <a:t>éte</a:t>
                      </a:r>
                      <a:r>
                        <a:rPr lang="fr-FR" sz="1050" b="0" i="0" u="none" strike="noStrike" dirty="0">
                          <a:effectLst/>
                          <a:latin typeface="GothamLight"/>
                        </a:rPr>
                        <a:t>́ </a:t>
                      </a:r>
                      <a:r>
                        <a:rPr lang="fr-FR" sz="1050" b="0" i="0" u="none" strike="noStrike" dirty="0" err="1">
                          <a:effectLst/>
                          <a:latin typeface="GothamLight"/>
                        </a:rPr>
                        <a:t>conçus</a:t>
                      </a:r>
                      <a:r>
                        <a:rPr lang="fr-FR" sz="1050" b="0" i="0" u="none" strike="noStrike" dirty="0">
                          <a:effectLst/>
                          <a:latin typeface="GothamLight"/>
                        </a:rPr>
                        <a:t> pour enrichir le socle de connaissances des </a:t>
                      </a:r>
                      <a:r>
                        <a:rPr lang="fr-FR" sz="1050" b="0" i="0" u="none" strike="noStrike" dirty="0" err="1">
                          <a:effectLst/>
                          <a:latin typeface="GothamLight"/>
                        </a:rPr>
                        <a:t>étudiants</a:t>
                      </a:r>
                      <a:r>
                        <a:rPr lang="fr-FR" sz="1050" b="0" i="0" u="none" strike="noStrike" dirty="0">
                          <a:effectLst/>
                          <a:latin typeface="GothamLight"/>
                        </a:rPr>
                        <a:t>, ainsi que pour </a:t>
                      </a:r>
                      <a:r>
                        <a:rPr lang="fr-FR" sz="1050" b="0" i="0" u="none" strike="noStrike" dirty="0" err="1">
                          <a:effectLst/>
                          <a:latin typeface="GothamLight"/>
                        </a:rPr>
                        <a:t>améliorer</a:t>
                      </a:r>
                      <a:r>
                        <a:rPr lang="fr-FR" sz="1050" b="0" i="0" u="none" strike="noStrike" dirty="0">
                          <a:effectLst/>
                          <a:latin typeface="GothamLight"/>
                        </a:rPr>
                        <a:t> leur sens de l’analyse et leur aptitude à l’argumentation.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err="1">
                          <a:effectLst/>
                          <a:latin typeface="GothamLight"/>
                        </a:rPr>
                        <a:t>Grâce</a:t>
                      </a:r>
                      <a:r>
                        <a:rPr lang="fr-FR" sz="1050" b="0" i="0" u="none" strike="noStrike" dirty="0">
                          <a:effectLst/>
                          <a:latin typeface="GothamLight"/>
                        </a:rPr>
                        <a:t> à l’effectif </a:t>
                      </a:r>
                      <a:r>
                        <a:rPr lang="fr-FR" sz="1050" b="0" i="0" u="none" strike="noStrike" dirty="0" err="1">
                          <a:effectLst/>
                          <a:latin typeface="GothamLight"/>
                        </a:rPr>
                        <a:t>réduit</a:t>
                      </a:r>
                      <a:r>
                        <a:rPr lang="fr-FR" sz="1050" b="0" i="0" u="none" strike="noStrike" dirty="0">
                          <a:effectLst/>
                          <a:latin typeface="GothamLight"/>
                        </a:rPr>
                        <a:t> de ses promotions, dans un esprit de camaraderie que </a:t>
                      </a:r>
                      <a:r>
                        <a:rPr lang="fr-FR" sz="1050" b="0" i="0" u="none" strike="noStrike" dirty="0">
                          <a:solidFill>
                            <a:srgbClr val="BF1933"/>
                          </a:solidFill>
                          <a:effectLst/>
                          <a:latin typeface="GothamLight"/>
                        </a:rPr>
                        <a:t>l’Association des </a:t>
                      </a:r>
                      <a:r>
                        <a:rPr lang="fr-FR" sz="1050" b="0" i="0" u="none" strike="noStrike" dirty="0" err="1">
                          <a:solidFill>
                            <a:srgbClr val="BF1933"/>
                          </a:solidFill>
                          <a:effectLst/>
                          <a:latin typeface="GothamLight"/>
                        </a:rPr>
                        <a:t>Étudiants</a:t>
                      </a:r>
                      <a:r>
                        <a:rPr lang="fr-FR" sz="1050" b="0" i="0" u="none" strike="noStrike" dirty="0">
                          <a:solidFill>
                            <a:srgbClr val="BF1933"/>
                          </a:solidFill>
                          <a:effectLst/>
                          <a:latin typeface="GothamLight"/>
                        </a:rPr>
                        <a:t> du </a:t>
                      </a:r>
                      <a:r>
                        <a:rPr lang="fr-FR" sz="1050" b="0" i="0" u="none" strike="noStrike" dirty="0" err="1">
                          <a:solidFill>
                            <a:srgbClr val="BF1933"/>
                          </a:solidFill>
                          <a:effectLst/>
                          <a:latin typeface="GothamLight"/>
                        </a:rPr>
                        <a:t>Collège</a:t>
                      </a:r>
                      <a:r>
                        <a:rPr lang="fr-FR" sz="1050" b="0" i="0" u="none" strike="noStrike" dirty="0">
                          <a:solidFill>
                            <a:srgbClr val="BF1933"/>
                          </a:solidFill>
                          <a:effectLst/>
                          <a:latin typeface="GothamLight"/>
                        </a:rPr>
                        <a:t> de Droit de Lyon 3 </a:t>
                      </a:r>
                      <a:r>
                        <a:rPr lang="fr-FR" sz="1050" b="0" i="0" u="none" strike="noStrike" dirty="0">
                          <a:effectLst/>
                          <a:latin typeface="GothamLight"/>
                        </a:rPr>
                        <a:t>est </a:t>
                      </a:r>
                      <a:r>
                        <a:rPr lang="fr-FR" sz="1050" b="0" i="0" u="none" strike="noStrike" dirty="0" err="1">
                          <a:effectLst/>
                          <a:latin typeface="GothamLight"/>
                        </a:rPr>
                        <a:t>chargée</a:t>
                      </a:r>
                      <a:r>
                        <a:rPr lang="fr-FR" sz="1050" b="0" i="0" u="none" strike="noStrike" dirty="0">
                          <a:effectLst/>
                          <a:latin typeface="GothamLight"/>
                        </a:rPr>
                        <a:t> d’animer, il vise </a:t>
                      </a:r>
                      <a:r>
                        <a:rPr lang="fr-FR" sz="1050" b="0" i="0" u="none" strike="noStrike" dirty="0" err="1">
                          <a:effectLst/>
                          <a:latin typeface="GothamLight"/>
                        </a:rPr>
                        <a:t>également</a:t>
                      </a:r>
                      <a:r>
                        <a:rPr lang="fr-FR" sz="1050" b="0" i="0" u="none" strike="noStrike" dirty="0">
                          <a:effectLst/>
                          <a:latin typeface="GothamLight"/>
                        </a:rPr>
                        <a:t> à </a:t>
                      </a:r>
                      <a:r>
                        <a:rPr lang="fr-FR" sz="1050" b="0" i="0" u="none" strike="noStrike" dirty="0" err="1">
                          <a:effectLst/>
                          <a:latin typeface="GothamLight"/>
                        </a:rPr>
                        <a:t>être</a:t>
                      </a:r>
                      <a:r>
                        <a:rPr lang="fr-FR" sz="1050" b="0" i="0" u="none" strike="noStrike" dirty="0">
                          <a:effectLst/>
                          <a:latin typeface="GothamLight"/>
                        </a:rPr>
                        <a:t> un lieu de contacts et d’</a:t>
                      </a:r>
                      <a:r>
                        <a:rPr lang="fr-FR" sz="1050" b="0" i="0" u="none" strike="noStrike" dirty="0" err="1">
                          <a:effectLst/>
                          <a:latin typeface="GothamLight"/>
                        </a:rPr>
                        <a:t>échanges</a:t>
                      </a:r>
                      <a:r>
                        <a:rPr lang="fr-FR" sz="1050" b="0" i="0" u="none" strike="noStrike" dirty="0">
                          <a:effectLst/>
                          <a:latin typeface="GothamLight"/>
                        </a:rPr>
                        <a:t> entre </a:t>
                      </a:r>
                      <a:r>
                        <a:rPr lang="fr-FR" sz="1050" b="0" i="0" u="none" strike="noStrike" dirty="0" err="1">
                          <a:effectLst/>
                          <a:latin typeface="GothamLight"/>
                        </a:rPr>
                        <a:t>étudiants</a:t>
                      </a:r>
                      <a:r>
                        <a:rPr lang="fr-FR" sz="1050" b="0" i="0" u="none" strike="noStrike" dirty="0">
                          <a:effectLst/>
                          <a:latin typeface="GothamLight"/>
                        </a:rPr>
                        <a:t> et enseignants, ainsi qu’à favoriser une ouverture progressive vers le monde professionnel.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effectLst/>
                          <a:latin typeface="GothamLight"/>
                        </a:rPr>
                        <a:t>La formation au </a:t>
                      </a:r>
                      <a:r>
                        <a:rPr lang="fr-FR" sz="1050" b="0" i="0" u="none" strike="noStrike" dirty="0" err="1">
                          <a:effectLst/>
                          <a:latin typeface="GothamLight"/>
                        </a:rPr>
                        <a:t>Collège</a:t>
                      </a:r>
                      <a:r>
                        <a:rPr lang="fr-FR" sz="1050" b="0" i="0" u="none" strike="noStrike" dirty="0">
                          <a:effectLst/>
                          <a:latin typeface="GothamLight"/>
                        </a:rPr>
                        <a:t> de Droit est </a:t>
                      </a:r>
                      <a:r>
                        <a:rPr lang="fr-FR" sz="1050" b="0" i="0" u="none" strike="noStrike" dirty="0" err="1">
                          <a:effectLst/>
                          <a:latin typeface="GothamLight"/>
                        </a:rPr>
                        <a:t>conçue</a:t>
                      </a:r>
                      <a:r>
                        <a:rPr lang="fr-FR" sz="1050" b="0" i="0" u="none" strike="noStrike" dirty="0">
                          <a:effectLst/>
                          <a:latin typeface="GothamLight"/>
                        </a:rPr>
                        <a:t> pour durer trois ans, qui se </a:t>
                      </a:r>
                      <a:r>
                        <a:rPr lang="fr-FR" sz="1050" b="0" i="0" u="none" strike="noStrike" dirty="0" err="1">
                          <a:effectLst/>
                          <a:latin typeface="GothamLight"/>
                        </a:rPr>
                        <a:t>déclinent</a:t>
                      </a:r>
                      <a:r>
                        <a:rPr lang="fr-FR" sz="1050" b="0" i="0" u="none" strike="noStrike" dirty="0">
                          <a:effectLst/>
                          <a:latin typeface="GothamLight"/>
                        </a:rPr>
                        <a:t> en trois </a:t>
                      </a:r>
                      <a:r>
                        <a:rPr lang="fr-FR" sz="1050" b="0" i="0" u="none" strike="noStrike" dirty="0" err="1">
                          <a:effectLst/>
                          <a:latin typeface="GothamLight"/>
                        </a:rPr>
                        <a:t>thèmes</a:t>
                      </a:r>
                      <a:r>
                        <a:rPr lang="fr-FR" sz="1050" b="0" i="0" u="none" strike="noStrike" dirty="0">
                          <a:effectLst/>
                          <a:latin typeface="GothamLight"/>
                        </a:rPr>
                        <a:t> principaux :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solidFill>
                            <a:srgbClr val="BF1933"/>
                          </a:solidFill>
                          <a:effectLst/>
                          <a:latin typeface="GothamMedium"/>
                        </a:rPr>
                        <a:t>« </a:t>
                      </a:r>
                      <a:r>
                        <a:rPr lang="fr-FR" sz="1050" b="0" i="0" u="none" strike="noStrike" dirty="0" err="1">
                          <a:solidFill>
                            <a:srgbClr val="BF1933"/>
                          </a:solidFill>
                          <a:effectLst/>
                          <a:latin typeface="GothamMedium"/>
                        </a:rPr>
                        <a:t>Compréhension</a:t>
                      </a:r>
                      <a:r>
                        <a:rPr lang="fr-FR" sz="1050" b="0" i="0" u="none" strike="noStrike" dirty="0">
                          <a:solidFill>
                            <a:srgbClr val="BF1933"/>
                          </a:solidFill>
                          <a:effectLst/>
                          <a:latin typeface="GothamMedium"/>
                        </a:rPr>
                        <a:t> du monde contemporain et de l’environnement juridique »</a:t>
                      </a:r>
                      <a:r>
                        <a:rPr lang="fr-FR" sz="1050" b="0" i="0" u="none" strike="noStrike" dirty="0">
                          <a:effectLst/>
                          <a:latin typeface="GothamLight"/>
                        </a:rPr>
                        <a:t>, en 1ère </a:t>
                      </a:r>
                      <a:r>
                        <a:rPr lang="fr-FR" sz="1050" b="0" i="0" u="none" strike="noStrike" dirty="0" err="1">
                          <a:effectLst/>
                          <a:latin typeface="GothamLight"/>
                        </a:rPr>
                        <a:t>année</a:t>
                      </a:r>
                      <a:r>
                        <a:rPr lang="fr-FR" sz="1050" b="0" i="0" u="none" strike="noStrike" dirty="0">
                          <a:effectLst/>
                          <a:latin typeface="GothamLight"/>
                        </a:rPr>
                        <a:t>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solidFill>
                            <a:srgbClr val="BF1933"/>
                          </a:solidFill>
                          <a:effectLst/>
                          <a:latin typeface="GothamMedium"/>
                        </a:rPr>
                        <a:t>« Concepts fondamentaux du droit »</a:t>
                      </a:r>
                      <a:r>
                        <a:rPr lang="fr-FR" sz="1050" b="0" i="0" u="none" strike="noStrike" dirty="0">
                          <a:effectLst/>
                          <a:latin typeface="GothamLight"/>
                        </a:rPr>
                        <a:t>, en 2ème </a:t>
                      </a:r>
                      <a:r>
                        <a:rPr lang="fr-FR" sz="1050" b="0" i="0" u="none" strike="noStrike" dirty="0" err="1">
                          <a:effectLst/>
                          <a:latin typeface="GothamLight"/>
                        </a:rPr>
                        <a:t>année</a:t>
                      </a:r>
                      <a:r>
                        <a:rPr lang="fr-FR" sz="1050" b="0" i="0" u="none" strike="noStrike" dirty="0">
                          <a:effectLst/>
                          <a:latin typeface="GothamLight"/>
                        </a:rPr>
                        <a:t> </a:t>
                      </a:r>
                      <a:r>
                        <a:rPr lang="fr-FR" sz="1050" b="0" i="0" u="none" strike="noStrike" dirty="0">
                          <a:solidFill>
                            <a:srgbClr val="BF1933"/>
                          </a:solidFill>
                          <a:effectLst/>
                          <a:latin typeface="GothamMedium"/>
                        </a:rPr>
                        <a:t>« Droit et </a:t>
                      </a:r>
                      <a:r>
                        <a:rPr lang="fr-FR" sz="1050" b="0" i="0" u="none" strike="noStrike" dirty="0" err="1">
                          <a:solidFill>
                            <a:srgbClr val="BF1933"/>
                          </a:solidFill>
                          <a:effectLst/>
                          <a:latin typeface="GothamMedium"/>
                        </a:rPr>
                        <a:t>économie</a:t>
                      </a:r>
                      <a:r>
                        <a:rPr lang="fr-FR" sz="1050" b="0" i="0" u="none" strike="noStrike" dirty="0">
                          <a:solidFill>
                            <a:srgbClr val="BF1933"/>
                          </a:solidFill>
                          <a:effectLst/>
                          <a:latin typeface="GothamMedium"/>
                        </a:rPr>
                        <a:t> »</a:t>
                      </a:r>
                      <a:r>
                        <a:rPr lang="fr-FR" sz="1050" b="0" i="0" u="none" strike="noStrike" dirty="0">
                          <a:effectLst/>
                          <a:latin typeface="GothamLight"/>
                        </a:rPr>
                        <a:t>, en 3ème </a:t>
                      </a:r>
                      <a:r>
                        <a:rPr lang="fr-FR" sz="1050" b="0" i="0" u="none" strike="noStrike" dirty="0" err="1">
                          <a:effectLst/>
                          <a:latin typeface="GothamLight"/>
                        </a:rPr>
                        <a:t>année</a:t>
                      </a:r>
                      <a:r>
                        <a:rPr lang="fr-FR" sz="1050" b="0" i="0" u="none" strike="noStrike" dirty="0">
                          <a:effectLst/>
                          <a:latin typeface="GothamLight"/>
                        </a:rPr>
                        <a:t>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effectLst/>
                          <a:latin typeface="GothamLight"/>
                        </a:rPr>
                        <a:t>Il est ouvert </a:t>
                      </a:r>
                      <a:r>
                        <a:rPr lang="fr-FR" sz="1050" b="0" i="0" u="none" strike="noStrike" dirty="0">
                          <a:effectLst/>
                          <a:latin typeface="GothamBold"/>
                        </a:rPr>
                        <a:t>à tout </a:t>
                      </a:r>
                      <a:r>
                        <a:rPr lang="fr-FR" sz="1050" b="0" i="0" u="none" strike="noStrike" dirty="0" err="1">
                          <a:effectLst/>
                          <a:latin typeface="GothamBold"/>
                        </a:rPr>
                        <a:t>étudiant</a:t>
                      </a:r>
                      <a:r>
                        <a:rPr lang="fr-FR" sz="1050" b="0" i="0" u="none" strike="noStrike" dirty="0">
                          <a:effectLst/>
                          <a:latin typeface="GothamBold"/>
                        </a:rPr>
                        <a:t> inscrit en Licence de Droit, Science politique- Droit et Droit-Philosophie.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effectLst/>
                          <a:latin typeface="GothamLight"/>
                        </a:rPr>
                        <a:t>L’admission au </a:t>
                      </a:r>
                      <a:r>
                        <a:rPr lang="fr-FR" sz="1050" b="0" i="0" u="none" strike="noStrike" dirty="0" err="1">
                          <a:effectLst/>
                          <a:latin typeface="GothamLight"/>
                        </a:rPr>
                        <a:t>Collège</a:t>
                      </a:r>
                      <a:r>
                        <a:rPr lang="fr-FR" sz="1050" b="0" i="0" u="none" strike="noStrike" dirty="0">
                          <a:effectLst/>
                          <a:latin typeface="GothamLight"/>
                        </a:rPr>
                        <a:t> de Droit se fait en 1ère </a:t>
                      </a:r>
                      <a:r>
                        <a:rPr lang="fr-FR" sz="1050" b="0" i="0" u="none" strike="noStrike" dirty="0" err="1">
                          <a:effectLst/>
                          <a:latin typeface="GothamLight"/>
                        </a:rPr>
                        <a:t>année</a:t>
                      </a:r>
                      <a:r>
                        <a:rPr lang="fr-FR" sz="1050" b="0" i="0" u="none" strike="noStrike" dirty="0">
                          <a:effectLst/>
                          <a:latin typeface="GothamLight"/>
                        </a:rPr>
                        <a:t>, sur </a:t>
                      </a:r>
                      <a:r>
                        <a:rPr lang="fr-FR" sz="1050" b="0" i="0" u="none" strike="noStrike" dirty="0">
                          <a:effectLst/>
                          <a:latin typeface="GothamBold"/>
                        </a:rPr>
                        <a:t>la base d’un dossier de candidature comportant notamment les </a:t>
                      </a:r>
                      <a:r>
                        <a:rPr lang="fr-FR" sz="1050" b="0" i="0" u="none" strike="noStrike" dirty="0" err="1">
                          <a:effectLst/>
                          <a:latin typeface="GothamBold"/>
                        </a:rPr>
                        <a:t>résultats</a:t>
                      </a:r>
                      <a:r>
                        <a:rPr lang="fr-FR" sz="1050" b="0" i="0" u="none" strike="noStrike" dirty="0">
                          <a:effectLst/>
                          <a:latin typeface="GothamBold"/>
                        </a:rPr>
                        <a:t> du </a:t>
                      </a:r>
                      <a:r>
                        <a:rPr lang="fr-FR" sz="1050" b="0" i="0" u="none" strike="noStrike" dirty="0" err="1">
                          <a:effectLst/>
                          <a:latin typeface="GothamBold"/>
                        </a:rPr>
                        <a:t>Baccalauréat</a:t>
                      </a:r>
                      <a:r>
                        <a:rPr lang="fr-FR" sz="1050" b="0" i="0" u="none" strike="noStrike" dirty="0">
                          <a:effectLst/>
                          <a:latin typeface="GothamBold"/>
                        </a:rPr>
                        <a:t>, ou en 2ème </a:t>
                      </a:r>
                      <a:r>
                        <a:rPr lang="fr-FR" sz="1050" b="0" i="0" u="none" strike="noStrike" dirty="0" err="1">
                          <a:effectLst/>
                          <a:latin typeface="GothamBold"/>
                        </a:rPr>
                        <a:t>année</a:t>
                      </a:r>
                      <a:r>
                        <a:rPr lang="fr-FR" sz="1050" b="0" i="0" u="none" strike="noStrike" dirty="0">
                          <a:effectLst/>
                          <a:latin typeface="GothamBold"/>
                        </a:rPr>
                        <a:t> sur la base des </a:t>
                      </a:r>
                      <a:r>
                        <a:rPr lang="fr-FR" sz="1050" b="0" i="0" u="none" strike="noStrike" dirty="0" err="1">
                          <a:effectLst/>
                          <a:latin typeface="GothamBold"/>
                        </a:rPr>
                        <a:t>résultats</a:t>
                      </a:r>
                      <a:r>
                        <a:rPr lang="fr-FR" sz="1050" b="0" i="0" u="none" strike="noStrike" dirty="0">
                          <a:effectLst/>
                          <a:latin typeface="GothamBold"/>
                        </a:rPr>
                        <a:t> obtenus aux examens semestriels de 1ère </a:t>
                      </a:r>
                      <a:r>
                        <a:rPr lang="fr-FR" sz="1050" b="0" i="0" u="none" strike="noStrike" dirty="0" err="1">
                          <a:effectLst/>
                          <a:latin typeface="GothamBold"/>
                        </a:rPr>
                        <a:t>année</a:t>
                      </a:r>
                      <a:r>
                        <a:rPr lang="fr-FR" sz="1050" b="0" i="0" u="none" strike="noStrike" dirty="0">
                          <a:effectLst/>
                          <a:latin typeface="GothamBold"/>
                        </a:rPr>
                        <a:t> de Licence.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effectLst/>
                          <a:latin typeface="GothamLight"/>
                        </a:rPr>
                        <a:t>Les </a:t>
                      </a:r>
                      <a:r>
                        <a:rPr lang="fr-FR" sz="1050" b="0" i="0" u="none" strike="noStrike" dirty="0" err="1">
                          <a:effectLst/>
                          <a:latin typeface="GothamLight"/>
                        </a:rPr>
                        <a:t>décisions</a:t>
                      </a:r>
                      <a:r>
                        <a:rPr lang="fr-FR" sz="1050" b="0" i="0" u="none" strike="noStrike" dirty="0">
                          <a:effectLst/>
                          <a:latin typeface="GothamLight"/>
                        </a:rPr>
                        <a:t> concernant les demandes d’inscription sont prises par le directeur du </a:t>
                      </a:r>
                      <a:r>
                        <a:rPr lang="fr-FR" sz="1050" b="0" i="0" u="none" strike="noStrike" dirty="0" err="1">
                          <a:effectLst/>
                          <a:latin typeface="GothamLight"/>
                        </a:rPr>
                        <a:t>Collège</a:t>
                      </a:r>
                      <a:r>
                        <a:rPr lang="fr-FR" sz="1050" b="0" i="0" u="none" strike="noStrike" dirty="0">
                          <a:effectLst/>
                          <a:latin typeface="GothamLight"/>
                        </a:rPr>
                        <a:t> de Droit, </a:t>
                      </a:r>
                      <a:r>
                        <a:rPr lang="fr-FR" sz="1050" b="0" i="0" u="none" strike="noStrike" dirty="0" err="1">
                          <a:effectLst/>
                          <a:latin typeface="GothamLight"/>
                        </a:rPr>
                        <a:t>après</a:t>
                      </a:r>
                      <a:r>
                        <a:rPr lang="fr-FR" sz="1050" b="0" i="0" u="none" strike="noStrike" dirty="0">
                          <a:effectLst/>
                          <a:latin typeface="GothamLight"/>
                        </a:rPr>
                        <a:t> examen de chaque dossier de candidature, en fonction du nombre de places disponibles. </a:t>
                      </a:r>
                      <a:endParaRPr lang="fr-FR" sz="1050" b="0" i="0" u="none" strike="noStrike" dirty="0">
                        <a:effectLst/>
                        <a:latin typeface="Arial" panose="020B0604020202020204" pitchFamily="34" charset="0"/>
                      </a:endParaRPr>
                    </a:p>
                  </a:txBody>
                  <a:tcPr marL="68087" marR="68087" marT="34044" marB="34044"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63359307"/>
                  </a:ext>
                </a:extLst>
              </a:tr>
              <a:tr h="257806">
                <a:tc>
                  <a:txBody>
                    <a:bodyPr/>
                    <a:lstStyle/>
                    <a:p>
                      <a:pPr algn="l" fontAlgn="ctr">
                        <a:spcBef>
                          <a:spcPts val="0"/>
                        </a:spcBef>
                        <a:spcAft>
                          <a:spcPts val="0"/>
                        </a:spcAft>
                      </a:pPr>
                      <a:r>
                        <a:rPr lang="fr-FR" sz="1050" b="0" i="0" u="none" strike="noStrike">
                          <a:solidFill>
                            <a:srgbClr val="FFFFFF"/>
                          </a:solidFill>
                          <a:effectLst/>
                          <a:latin typeface="GothamBold"/>
                        </a:rPr>
                        <a:t>MODALITÉS PRATIQUES D’INSCRIPTION </a:t>
                      </a:r>
                      <a:endParaRPr lang="fr-FR" sz="1050" b="0" i="0" u="none" strike="noStrike">
                        <a:effectLst/>
                        <a:latin typeface="Arial" panose="020B0604020202020204" pitchFamily="34" charset="0"/>
                      </a:endParaRPr>
                    </a:p>
                  </a:txBody>
                  <a:tcPr marL="68087" marR="68087" marT="34044" marB="34044" anchor="ctr">
                    <a:lnL w="12700" cap="flat" cmpd="sng" algn="ctr">
                      <a:solidFill>
                        <a:srgbClr val="000000"/>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18549219"/>
                  </a:ext>
                </a:extLst>
              </a:tr>
              <a:tr h="689798">
                <a:tc>
                  <a:txBody>
                    <a:bodyPr/>
                    <a:lstStyle/>
                    <a:p>
                      <a:pPr algn="l" fontAlgn="ctr">
                        <a:spcBef>
                          <a:spcPts val="0"/>
                        </a:spcBef>
                        <a:spcAft>
                          <a:spcPts val="0"/>
                        </a:spcAft>
                      </a:pPr>
                      <a:r>
                        <a:rPr lang="fr-FR" sz="1050" b="0" i="0" u="none" strike="noStrike" dirty="0">
                          <a:effectLst/>
                          <a:latin typeface="GothamLight"/>
                        </a:rPr>
                        <a:t>Le </a:t>
                      </a:r>
                      <a:r>
                        <a:rPr lang="fr-FR" sz="1050" b="0" i="0" u="none" strike="noStrike" dirty="0">
                          <a:effectLst/>
                          <a:latin typeface="GothamBold"/>
                        </a:rPr>
                        <a:t>dossier de candidature </a:t>
                      </a:r>
                      <a:r>
                        <a:rPr lang="fr-FR" sz="1050" b="0" i="0" u="none" strike="noStrike" dirty="0">
                          <a:effectLst/>
                          <a:latin typeface="GothamLight"/>
                        </a:rPr>
                        <a:t>est </a:t>
                      </a:r>
                      <a:r>
                        <a:rPr lang="fr-FR" sz="1050" b="0" i="0" u="none" strike="noStrike" dirty="0">
                          <a:effectLst/>
                          <a:latin typeface="GothamBold"/>
                        </a:rPr>
                        <a:t>à retirer </a:t>
                      </a:r>
                      <a:r>
                        <a:rPr lang="fr-FR" sz="1050" b="0" i="0" u="none" strike="noStrike" dirty="0">
                          <a:effectLst/>
                          <a:latin typeface="GothamLight"/>
                        </a:rPr>
                        <a:t>au </a:t>
                      </a:r>
                      <a:r>
                        <a:rPr lang="fr-FR" sz="1050" b="0" i="0" u="none" strike="noStrike" dirty="0" err="1">
                          <a:effectLst/>
                          <a:latin typeface="GothamLight"/>
                        </a:rPr>
                        <a:t>Secrétariat</a:t>
                      </a:r>
                      <a:r>
                        <a:rPr lang="fr-FR" sz="1050" b="0" i="0" u="none" strike="noStrike" dirty="0">
                          <a:effectLst/>
                          <a:latin typeface="GothamLight"/>
                        </a:rPr>
                        <a:t> de la </a:t>
                      </a:r>
                      <a:r>
                        <a:rPr lang="fr-FR" sz="1050" b="0" i="0" u="none" strike="noStrike" dirty="0" err="1">
                          <a:effectLst/>
                          <a:latin typeface="GothamLight"/>
                        </a:rPr>
                        <a:t>Faculte</a:t>
                      </a:r>
                      <a:r>
                        <a:rPr lang="fr-FR" sz="1050" b="0" i="0" u="none" strike="noStrike" dirty="0">
                          <a:effectLst/>
                          <a:latin typeface="GothamLight"/>
                        </a:rPr>
                        <a:t>́ de droit, </a:t>
                      </a:r>
                      <a:r>
                        <a:rPr lang="fr-FR" sz="1050" b="0" i="0" u="none" strike="noStrike" dirty="0" err="1">
                          <a:effectLst/>
                          <a:latin typeface="GothamBold"/>
                        </a:rPr>
                        <a:t>auprès</a:t>
                      </a:r>
                      <a:r>
                        <a:rPr lang="fr-FR" sz="1050" b="0" i="0" u="none" strike="noStrike" dirty="0">
                          <a:effectLst/>
                          <a:latin typeface="GothamBold"/>
                        </a:rPr>
                        <a:t> de Mme Sophie ROMERO</a:t>
                      </a:r>
                      <a:r>
                        <a:rPr lang="fr-FR" sz="1050" b="0" i="0" u="none" strike="noStrike" dirty="0">
                          <a:effectLst/>
                          <a:latin typeface="GothamLight"/>
                        </a:rPr>
                        <a:t>, ou </a:t>
                      </a:r>
                      <a:r>
                        <a:rPr lang="fr-FR" sz="1050" b="0" i="0" u="none" strike="noStrike" dirty="0">
                          <a:effectLst/>
                          <a:latin typeface="GothamBold"/>
                        </a:rPr>
                        <a:t>à </a:t>
                      </a:r>
                      <a:r>
                        <a:rPr lang="fr-FR" sz="1050" b="0" i="0" u="none" strike="noStrike" dirty="0" err="1">
                          <a:effectLst/>
                          <a:latin typeface="GothamBold"/>
                        </a:rPr>
                        <a:t>télécharger</a:t>
                      </a:r>
                      <a:r>
                        <a:rPr lang="fr-FR" sz="1050" b="0" i="0" u="none" strike="noStrike" dirty="0">
                          <a:effectLst/>
                          <a:latin typeface="GothamBold"/>
                        </a:rPr>
                        <a:t> </a:t>
                      </a:r>
                      <a:r>
                        <a:rPr lang="fr-FR" sz="1050" b="0" i="0" u="none" strike="noStrike" dirty="0">
                          <a:effectLst/>
                          <a:latin typeface="GothamLight"/>
                        </a:rPr>
                        <a:t>sur le site internet de la </a:t>
                      </a:r>
                      <a:r>
                        <a:rPr lang="fr-FR" sz="1050" b="0" i="0" u="none" strike="noStrike" dirty="0" err="1">
                          <a:effectLst/>
                          <a:latin typeface="GothamLight"/>
                        </a:rPr>
                        <a:t>Faculte</a:t>
                      </a:r>
                      <a:r>
                        <a:rPr lang="fr-FR" sz="1050" b="0" i="0" u="none" strike="noStrike" dirty="0">
                          <a:effectLst/>
                          <a:latin typeface="GothamLight"/>
                        </a:rPr>
                        <a:t>́ de droit : facdedroit.univ-lyon3.fr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effectLst/>
                          <a:latin typeface="GothamLight"/>
                        </a:rPr>
                        <a:t>Les demandes d’inscription au </a:t>
                      </a:r>
                      <a:r>
                        <a:rPr lang="fr-FR" sz="1050" b="0" i="0" u="none" strike="noStrike" dirty="0" err="1">
                          <a:effectLst/>
                          <a:latin typeface="GothamLight"/>
                        </a:rPr>
                        <a:t>Collège</a:t>
                      </a:r>
                      <a:r>
                        <a:rPr lang="fr-FR" sz="1050" b="0" i="0" u="none" strike="noStrike" dirty="0">
                          <a:effectLst/>
                          <a:latin typeface="GothamLight"/>
                        </a:rPr>
                        <a:t> de Droit sont à adresser au professeur Hervé de </a:t>
                      </a:r>
                      <a:r>
                        <a:rPr lang="fr-FR" sz="1050" b="0" i="0" u="none" strike="noStrike" dirty="0" err="1">
                          <a:effectLst/>
                          <a:latin typeface="GothamLight"/>
                        </a:rPr>
                        <a:t>Gaudemar</a:t>
                      </a:r>
                      <a:r>
                        <a:rPr lang="fr-FR" sz="1050" b="0" i="0" u="none" strike="noStrike" dirty="0">
                          <a:effectLst/>
                          <a:latin typeface="GothamLight"/>
                        </a:rPr>
                        <a:t>, directeur du </a:t>
                      </a:r>
                      <a:r>
                        <a:rPr lang="fr-FR" sz="1050" b="0" i="0" u="none" strike="noStrike" dirty="0" err="1">
                          <a:effectLst/>
                          <a:latin typeface="GothamLight"/>
                        </a:rPr>
                        <a:t>Collège</a:t>
                      </a:r>
                      <a:r>
                        <a:rPr lang="fr-FR" sz="1050" b="0" i="0" u="none" strike="noStrike" dirty="0">
                          <a:effectLst/>
                          <a:latin typeface="GothamLight"/>
                        </a:rPr>
                        <a:t> de Droit, à partir du 8 juillet jusqu’au 16 septembre 2016.</a:t>
                      </a:r>
                      <a:br>
                        <a:rPr lang="fr-FR" sz="1050" b="0" i="0" u="none" strike="noStrike" dirty="0">
                          <a:effectLst/>
                          <a:latin typeface="GothamLight"/>
                        </a:rPr>
                      </a:br>
                      <a:r>
                        <a:rPr lang="fr-FR" sz="1050" b="0" i="0" u="none" strike="noStrike" dirty="0">
                          <a:effectLst/>
                          <a:latin typeface="GothamLight"/>
                        </a:rPr>
                        <a:t>Une 1ère liste des candidats retenus sera </a:t>
                      </a:r>
                      <a:r>
                        <a:rPr lang="fr-FR" sz="1050" b="0" i="0" u="none" strike="noStrike" dirty="0" err="1">
                          <a:effectLst/>
                          <a:latin typeface="GothamLight"/>
                        </a:rPr>
                        <a:t>diffusée</a:t>
                      </a:r>
                      <a:r>
                        <a:rPr lang="fr-FR" sz="1050" b="0" i="0" u="none" strike="noStrike" dirty="0">
                          <a:effectLst/>
                          <a:latin typeface="GothamLight"/>
                        </a:rPr>
                        <a:t> courant septembre. </a:t>
                      </a:r>
                      <a:endParaRPr lang="fr-FR" sz="1050" b="0" i="0" u="none" strike="noStrike" dirty="0">
                        <a:effectLst/>
                        <a:latin typeface="Arial" panose="020B0604020202020204" pitchFamily="34" charset="0"/>
                      </a:endParaRPr>
                    </a:p>
                    <a:p>
                      <a:pPr algn="l" fontAlgn="ctr">
                        <a:spcBef>
                          <a:spcPts val="0"/>
                        </a:spcBef>
                        <a:spcAft>
                          <a:spcPts val="0"/>
                        </a:spcAft>
                      </a:pPr>
                      <a:r>
                        <a:rPr lang="fr-FR" sz="1050" b="0" i="0" u="none" strike="noStrike" dirty="0">
                          <a:effectLst/>
                          <a:latin typeface="GothamLight"/>
                        </a:rPr>
                        <a:t>Il n’y a pas de droits d’inscription </a:t>
                      </a:r>
                      <a:r>
                        <a:rPr lang="fr-FR" sz="1050" b="0" i="0" u="none" strike="noStrike" dirty="0" err="1">
                          <a:effectLst/>
                          <a:latin typeface="GothamLight"/>
                        </a:rPr>
                        <a:t>spécifiques</a:t>
                      </a:r>
                      <a:r>
                        <a:rPr lang="fr-FR" sz="1050" b="0" i="0" u="none" strike="noStrike" dirty="0">
                          <a:effectLst/>
                          <a:latin typeface="GothamLight"/>
                        </a:rPr>
                        <a:t> au </a:t>
                      </a:r>
                      <a:r>
                        <a:rPr lang="fr-FR" sz="1050" b="0" i="0" u="none" strike="noStrike" dirty="0" err="1">
                          <a:effectLst/>
                          <a:latin typeface="GothamLight"/>
                        </a:rPr>
                        <a:t>Collège</a:t>
                      </a:r>
                      <a:r>
                        <a:rPr lang="fr-FR" sz="1050" b="0" i="0" u="none" strike="noStrike" dirty="0">
                          <a:effectLst/>
                          <a:latin typeface="GothamLight"/>
                        </a:rPr>
                        <a:t> de Droit. </a:t>
                      </a:r>
                      <a:endParaRPr lang="fr-FR" sz="1050" b="0" i="0" u="none" strike="noStrike" dirty="0">
                        <a:effectLst/>
                        <a:latin typeface="Arial" panose="020B0604020202020204" pitchFamily="34" charset="0"/>
                      </a:endParaRPr>
                    </a:p>
                  </a:txBody>
                  <a:tcPr marL="68087" marR="68087" marT="34044" marB="34044" anchor="ctr">
                    <a:lnL w="12700" cap="flat" cmpd="sng" algn="ctr">
                      <a:solidFill>
                        <a:srgbClr val="000000"/>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5E5E5"/>
                    </a:solidFill>
                  </a:tcPr>
                </a:tc>
                <a:extLst>
                  <a:ext uri="{0D108BD9-81ED-4DB2-BD59-A6C34878D82A}">
                    <a16:rowId xmlns:a16="http://schemas.microsoft.com/office/drawing/2014/main" val="1924409945"/>
                  </a:ext>
                </a:extLst>
              </a:tr>
            </a:tbl>
          </a:graphicData>
        </a:graphic>
      </p:graphicFrame>
    </p:spTree>
    <p:extLst>
      <p:ext uri="{BB962C8B-B14F-4D97-AF65-F5344CB8AC3E}">
        <p14:creationId xmlns:p14="http://schemas.microsoft.com/office/powerpoint/2010/main" val="265464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662795" y="-3745097"/>
            <a:ext cx="1354979" cy="10750169"/>
          </a:xfrm>
          <a:prstGeom prst="downArrow">
            <a:avLst>
              <a:gd name="adj1" fmla="val 100000"/>
              <a:gd name="adj2" fmla="val 22582"/>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A469E50-0306-2444-AF2B-BDC92284B911}"/>
              </a:ext>
            </a:extLst>
          </p:cNvPr>
          <p:cNvSpPr>
            <a:spLocks noGrp="1"/>
          </p:cNvSpPr>
          <p:nvPr>
            <p:ph type="title"/>
          </p:nvPr>
        </p:nvSpPr>
        <p:spPr>
          <a:xfrm>
            <a:off x="1286932" y="1204109"/>
            <a:ext cx="10023398" cy="857894"/>
          </a:xfrm>
        </p:spPr>
        <p:txBody>
          <a:bodyPr>
            <a:normAutofit/>
          </a:bodyPr>
          <a:lstStyle/>
          <a:p>
            <a:r>
              <a:rPr lang="fr-FR" sz="4000" dirty="0">
                <a:solidFill>
                  <a:srgbClr val="FFFFFF"/>
                </a:solidFill>
              </a:rPr>
              <a:t>Accompagnements et stages </a:t>
            </a:r>
          </a:p>
        </p:txBody>
      </p:sp>
      <p:graphicFrame>
        <p:nvGraphicFramePr>
          <p:cNvPr id="4" name="Espace réservé du contenu 3">
            <a:extLst>
              <a:ext uri="{FF2B5EF4-FFF2-40B4-BE49-F238E27FC236}">
                <a16:creationId xmlns:a16="http://schemas.microsoft.com/office/drawing/2014/main" id="{1584FF22-6120-6041-935D-CF63497482E5}"/>
              </a:ext>
            </a:extLst>
          </p:cNvPr>
          <p:cNvGraphicFramePr>
            <a:graphicFrameLocks noGrp="1"/>
          </p:cNvGraphicFramePr>
          <p:nvPr>
            <p:ph idx="1"/>
            <p:extLst>
              <p:ext uri="{D42A27DB-BD31-4B8C-83A1-F6EECF244321}">
                <p14:modId xmlns:p14="http://schemas.microsoft.com/office/powerpoint/2010/main" val="3205105705"/>
              </p:ext>
            </p:extLst>
          </p:nvPr>
        </p:nvGraphicFramePr>
        <p:xfrm>
          <a:off x="965199" y="2559090"/>
          <a:ext cx="10160997" cy="3222586"/>
        </p:xfrm>
        <a:graphic>
          <a:graphicData uri="http://schemas.openxmlformats.org/drawingml/2006/table">
            <a:tbl>
              <a:tblPr/>
              <a:tblGrid>
                <a:gridCol w="10160997">
                  <a:extLst>
                    <a:ext uri="{9D8B030D-6E8A-4147-A177-3AD203B41FA5}">
                      <a16:colId xmlns:a16="http://schemas.microsoft.com/office/drawing/2014/main" val="3732391517"/>
                    </a:ext>
                  </a:extLst>
                </a:gridCol>
              </a:tblGrid>
              <a:tr h="1399219">
                <a:tc>
                  <a:txBody>
                    <a:bodyPr/>
                    <a:lstStyle/>
                    <a:p>
                      <a:pPr algn="l" fontAlgn="ctr">
                        <a:spcBef>
                          <a:spcPts val="0"/>
                        </a:spcBef>
                        <a:spcAft>
                          <a:spcPts val="0"/>
                        </a:spcAft>
                      </a:pPr>
                      <a:r>
                        <a:rPr lang="fr-FR" sz="1200" b="0" i="0" u="none" strike="noStrike" dirty="0">
                          <a:solidFill>
                            <a:srgbClr val="BF1933"/>
                          </a:solidFill>
                          <a:effectLst/>
                          <a:latin typeface="GothamMedium"/>
                        </a:rPr>
                        <a:t>LES ENSEIGNANTS RÉFÉRENTS </a:t>
                      </a:r>
                      <a:endParaRPr lang="fr-FR" sz="1200" b="0" i="0" u="none" strike="noStrike" dirty="0">
                        <a:effectLst/>
                        <a:latin typeface="Arial" panose="020B0604020202020204" pitchFamily="34" charset="0"/>
                      </a:endParaRPr>
                    </a:p>
                    <a:p>
                      <a:pPr algn="l" fontAlgn="ctr">
                        <a:spcBef>
                          <a:spcPts val="0"/>
                        </a:spcBef>
                        <a:spcAft>
                          <a:spcPts val="0"/>
                        </a:spcAft>
                      </a:pPr>
                      <a:r>
                        <a:rPr lang="fr-FR" sz="700" b="0" i="0" u="none" strike="noStrike" dirty="0">
                          <a:effectLst/>
                          <a:latin typeface="GothamLight"/>
                        </a:rPr>
                        <a:t>Des </a:t>
                      </a:r>
                      <a:r>
                        <a:rPr lang="fr-FR" sz="700" b="0" i="0" u="none" strike="noStrike" dirty="0">
                          <a:effectLst/>
                          <a:latin typeface="GothamBold"/>
                        </a:rPr>
                        <a:t>enseignants </a:t>
                      </a:r>
                      <a:r>
                        <a:rPr lang="fr-FR" sz="700" b="0" i="0" u="none" strike="noStrike" dirty="0" err="1">
                          <a:effectLst/>
                          <a:latin typeface="GothamBold"/>
                        </a:rPr>
                        <a:t>référents</a:t>
                      </a:r>
                      <a:r>
                        <a:rPr lang="fr-FR" sz="700" b="0" i="0" u="none" strike="noStrike" dirty="0">
                          <a:effectLst/>
                          <a:latin typeface="GothamBold"/>
                        </a:rPr>
                        <a:t> sont à votre disposition pour </a:t>
                      </a:r>
                      <a:r>
                        <a:rPr lang="fr-FR" sz="700" b="0" i="0" u="none" strike="noStrike" dirty="0" err="1">
                          <a:effectLst/>
                          <a:latin typeface="GothamBold"/>
                        </a:rPr>
                        <a:t>échanger</a:t>
                      </a:r>
                      <a:r>
                        <a:rPr lang="fr-FR" sz="700" b="0" i="0" u="none" strike="noStrike" dirty="0">
                          <a:effectLst/>
                          <a:latin typeface="GothamBold"/>
                        </a:rPr>
                        <a:t> </a:t>
                      </a:r>
                      <a:r>
                        <a:rPr lang="fr-FR" sz="700" b="0" i="0" u="none" strike="noStrike" dirty="0">
                          <a:effectLst/>
                          <a:latin typeface="GothamLight"/>
                        </a:rPr>
                        <a:t>sur votre </a:t>
                      </a:r>
                      <a:r>
                        <a:rPr lang="fr-FR" sz="700" b="0" i="0" u="none" strike="noStrike" dirty="0" err="1">
                          <a:effectLst/>
                          <a:latin typeface="GothamLight"/>
                        </a:rPr>
                        <a:t>scolarite</a:t>
                      </a:r>
                      <a:r>
                        <a:rPr lang="fr-FR" sz="700" b="0" i="0" u="none" strike="noStrike" dirty="0">
                          <a:effectLst/>
                          <a:latin typeface="GothamLight"/>
                        </a:rPr>
                        <a:t>́ ou toute autre question </a:t>
                      </a:r>
                      <a:r>
                        <a:rPr lang="fr-FR" sz="700" b="0" i="0" u="none" strike="noStrike" dirty="0" err="1">
                          <a:effectLst/>
                          <a:latin typeface="GothamLight"/>
                        </a:rPr>
                        <a:t>pédagogique</a:t>
                      </a:r>
                      <a:r>
                        <a:rPr lang="fr-FR" sz="700" b="0" i="0" u="none" strike="noStrike" dirty="0">
                          <a:effectLst/>
                          <a:latin typeface="GothamLight"/>
                        </a:rPr>
                        <a:t> (poursuite d’</a:t>
                      </a:r>
                      <a:r>
                        <a:rPr lang="fr-FR" sz="700" b="0" i="0" u="none" strike="noStrike" dirty="0" err="1">
                          <a:effectLst/>
                          <a:latin typeface="GothamLight"/>
                        </a:rPr>
                        <a:t>études</a:t>
                      </a:r>
                      <a:r>
                        <a:rPr lang="fr-FR" sz="700" b="0" i="0" u="none" strike="noStrike" dirty="0">
                          <a:effectLst/>
                          <a:latin typeface="GothamLight"/>
                        </a:rPr>
                        <a:t>, conseils </a:t>
                      </a:r>
                      <a:r>
                        <a:rPr lang="fr-FR" sz="700" b="0" i="0" u="none" strike="noStrike" dirty="0" err="1">
                          <a:effectLst/>
                          <a:latin typeface="GothamLight"/>
                        </a:rPr>
                        <a:t>méthodologiques</a:t>
                      </a:r>
                      <a:r>
                        <a:rPr lang="fr-FR" sz="700" b="0" i="0" u="none" strike="noStrike" dirty="0">
                          <a:effectLst/>
                          <a:latin typeface="GothamLight"/>
                        </a:rPr>
                        <a:t> sur l’organisation de votre travail personnel...). Ils vous accompagnent sur votre projet professionnel et vous aident à mieux </a:t>
                      </a:r>
                      <a:r>
                        <a:rPr lang="fr-FR" sz="700" b="0" i="0" u="none" strike="noStrike" dirty="0" err="1">
                          <a:effectLst/>
                          <a:latin typeface="GothamLight"/>
                        </a:rPr>
                        <a:t>appréhender</a:t>
                      </a:r>
                      <a:r>
                        <a:rPr lang="fr-FR" sz="700" b="0" i="0" u="none" strike="noStrike" dirty="0">
                          <a:effectLst/>
                          <a:latin typeface="GothamLight"/>
                        </a:rPr>
                        <a:t> les </a:t>
                      </a:r>
                      <a:r>
                        <a:rPr lang="fr-FR" sz="700" b="0" i="0" u="none" strike="noStrike" dirty="0" err="1">
                          <a:effectLst/>
                          <a:latin typeface="GothamLight"/>
                        </a:rPr>
                        <a:t>débouchés</a:t>
                      </a:r>
                      <a:r>
                        <a:rPr lang="fr-FR" sz="700" b="0" i="0" u="none" strike="noStrike" dirty="0">
                          <a:effectLst/>
                          <a:latin typeface="GothamLight"/>
                        </a:rPr>
                        <a:t> professionnels de la formation suivie ou </a:t>
                      </a:r>
                      <a:r>
                        <a:rPr lang="fr-FR" sz="700" b="0" i="0" u="none" strike="noStrike" dirty="0" err="1">
                          <a:effectLst/>
                          <a:latin typeface="GothamLight"/>
                        </a:rPr>
                        <a:t>envisagée</a:t>
                      </a:r>
                      <a:r>
                        <a:rPr lang="fr-FR" sz="700" b="0" i="0" u="none" strike="noStrike" dirty="0">
                          <a:effectLst/>
                          <a:latin typeface="GothamLight"/>
                        </a:rPr>
                        <a:t>. </a:t>
                      </a:r>
                      <a:endParaRPr lang="fr-FR" sz="1200" b="0" i="0" u="none" strike="noStrike" dirty="0">
                        <a:effectLst/>
                        <a:latin typeface="Arial" panose="020B0604020202020204" pitchFamily="34" charset="0"/>
                      </a:endParaRPr>
                    </a:p>
                    <a:p>
                      <a:pPr algn="l" fontAlgn="ctr">
                        <a:spcBef>
                          <a:spcPts val="0"/>
                        </a:spcBef>
                        <a:spcAft>
                          <a:spcPts val="0"/>
                        </a:spcAft>
                      </a:pPr>
                      <a:r>
                        <a:rPr lang="fr-FR" sz="1200" b="0" i="0" u="none" strike="noStrike" dirty="0">
                          <a:solidFill>
                            <a:srgbClr val="BF1933"/>
                          </a:solidFill>
                          <a:effectLst/>
                          <a:latin typeface="GothamMedium"/>
                        </a:rPr>
                        <a:t>LE TUTORAT D’ACCOMPAGNEMENT </a:t>
                      </a:r>
                      <a:endParaRPr lang="fr-FR" sz="1200" b="0" i="0" u="none" strike="noStrike" dirty="0">
                        <a:effectLst/>
                        <a:latin typeface="Arial" panose="020B0604020202020204" pitchFamily="34" charset="0"/>
                      </a:endParaRPr>
                    </a:p>
                    <a:p>
                      <a:pPr algn="l" fontAlgn="ctr">
                        <a:spcBef>
                          <a:spcPts val="0"/>
                        </a:spcBef>
                        <a:spcAft>
                          <a:spcPts val="0"/>
                        </a:spcAft>
                      </a:pPr>
                      <a:r>
                        <a:rPr lang="fr-FR" sz="700" b="0" i="0" u="none" strike="noStrike" dirty="0">
                          <a:effectLst/>
                          <a:latin typeface="GothamLight"/>
                        </a:rPr>
                        <a:t>La </a:t>
                      </a:r>
                      <a:r>
                        <a:rPr lang="fr-FR" sz="700" b="0" i="0" u="none" strike="noStrike" dirty="0" err="1">
                          <a:solidFill>
                            <a:srgbClr val="BF1933"/>
                          </a:solidFill>
                          <a:effectLst/>
                          <a:latin typeface="GothamLight"/>
                        </a:rPr>
                        <a:t>Faculte</a:t>
                      </a:r>
                      <a:r>
                        <a:rPr lang="fr-FR" sz="700" b="0" i="0" u="none" strike="noStrike" dirty="0">
                          <a:solidFill>
                            <a:srgbClr val="BF1933"/>
                          </a:solidFill>
                          <a:effectLst/>
                          <a:latin typeface="GothamLight"/>
                        </a:rPr>
                        <a:t>́ de droit </a:t>
                      </a:r>
                      <a:r>
                        <a:rPr lang="fr-FR" sz="700" b="0" i="0" u="none" strike="noStrike" dirty="0">
                          <a:effectLst/>
                          <a:latin typeface="GothamLight"/>
                        </a:rPr>
                        <a:t>propose, tout au long de l’</a:t>
                      </a:r>
                      <a:r>
                        <a:rPr lang="fr-FR" sz="700" b="0" i="0" u="none" strike="noStrike" dirty="0" err="1">
                          <a:effectLst/>
                          <a:latin typeface="GothamLight"/>
                        </a:rPr>
                        <a:t>année</a:t>
                      </a:r>
                      <a:r>
                        <a:rPr lang="fr-FR" sz="700" b="0" i="0" u="none" strike="noStrike" dirty="0">
                          <a:effectLst/>
                          <a:latin typeface="GothamLight"/>
                        </a:rPr>
                        <a:t>, aux </a:t>
                      </a:r>
                      <a:r>
                        <a:rPr lang="fr-FR" sz="700" b="0" i="0" u="none" strike="noStrike" dirty="0" err="1">
                          <a:effectLst/>
                          <a:latin typeface="GothamLight"/>
                        </a:rPr>
                        <a:t>étudiants</a:t>
                      </a:r>
                      <a:r>
                        <a:rPr lang="fr-FR" sz="700" b="0" i="0" u="none" strike="noStrike" dirty="0">
                          <a:effectLst/>
                          <a:latin typeface="GothamLight"/>
                        </a:rPr>
                        <a:t> de Licence des </a:t>
                      </a:r>
                      <a:r>
                        <a:rPr lang="fr-FR" sz="700" b="0" i="0" u="none" strike="noStrike" dirty="0" err="1">
                          <a:effectLst/>
                          <a:latin typeface="GothamLight"/>
                        </a:rPr>
                        <a:t>séances</a:t>
                      </a:r>
                      <a:r>
                        <a:rPr lang="fr-FR" sz="700" b="0" i="0" u="none" strike="noStrike" dirty="0">
                          <a:effectLst/>
                          <a:latin typeface="GothamLight"/>
                        </a:rPr>
                        <a:t> de soutien en petits groupes, </a:t>
                      </a:r>
                      <a:r>
                        <a:rPr lang="fr-FR" sz="700" b="0" i="0" u="none" strike="noStrike" dirty="0" err="1">
                          <a:effectLst/>
                          <a:latin typeface="GothamLight"/>
                        </a:rPr>
                        <a:t>assurées</a:t>
                      </a:r>
                      <a:r>
                        <a:rPr lang="fr-FR" sz="700" b="0" i="0" u="none" strike="noStrike" dirty="0">
                          <a:effectLst/>
                          <a:latin typeface="GothamLight"/>
                        </a:rPr>
                        <a:t> par des </a:t>
                      </a:r>
                      <a:r>
                        <a:rPr lang="fr-FR" sz="700" b="0" i="0" u="none" strike="noStrike" dirty="0" err="1">
                          <a:effectLst/>
                          <a:latin typeface="GothamLight"/>
                        </a:rPr>
                        <a:t>étudiants</a:t>
                      </a:r>
                      <a:r>
                        <a:rPr lang="fr-FR" sz="700" b="0" i="0" u="none" strike="noStrike" dirty="0">
                          <a:effectLst/>
                          <a:latin typeface="GothamLight"/>
                        </a:rPr>
                        <a:t> plus </a:t>
                      </a:r>
                      <a:r>
                        <a:rPr lang="fr-FR" sz="700" b="0" i="0" u="none" strike="noStrike" dirty="0" err="1">
                          <a:effectLst/>
                          <a:latin typeface="GothamLight"/>
                        </a:rPr>
                        <a:t>expérimentés</a:t>
                      </a:r>
                      <a:r>
                        <a:rPr lang="fr-FR" sz="700" b="0" i="0" u="none" strike="noStrike" dirty="0">
                          <a:effectLst/>
                          <a:latin typeface="GothamLight"/>
                        </a:rPr>
                        <a:t> et plus </a:t>
                      </a:r>
                      <a:r>
                        <a:rPr lang="fr-FR" sz="700" b="0" i="0" u="none" strike="noStrike" dirty="0" err="1">
                          <a:effectLst/>
                          <a:latin typeface="GothamLight"/>
                        </a:rPr>
                        <a:t>avancés</a:t>
                      </a:r>
                      <a:r>
                        <a:rPr lang="fr-FR" sz="700" b="0" i="0" u="none" strike="noStrike" dirty="0">
                          <a:effectLst/>
                          <a:latin typeface="GothamLight"/>
                        </a:rPr>
                        <a:t> dans leur parcours universitaire. Ces derniers sont </a:t>
                      </a:r>
                      <a:r>
                        <a:rPr lang="fr-FR" sz="700" b="0" i="0" u="none" strike="noStrike" dirty="0" err="1">
                          <a:effectLst/>
                          <a:latin typeface="GothamLight"/>
                        </a:rPr>
                        <a:t>encadrés</a:t>
                      </a:r>
                      <a:r>
                        <a:rPr lang="fr-FR" sz="700" b="0" i="0" u="none" strike="noStrike" dirty="0">
                          <a:effectLst/>
                          <a:latin typeface="GothamLight"/>
                        </a:rPr>
                        <a:t> par un enseignant responsable du tutorat. </a:t>
                      </a:r>
                      <a:endParaRPr lang="fr-FR" sz="1200" b="0" i="0" u="none" strike="noStrike" dirty="0">
                        <a:effectLst/>
                        <a:latin typeface="Arial" panose="020B0604020202020204" pitchFamily="34" charset="0"/>
                      </a:endParaRPr>
                    </a:p>
                    <a:p>
                      <a:pPr algn="l" fontAlgn="ctr">
                        <a:spcBef>
                          <a:spcPts val="0"/>
                        </a:spcBef>
                        <a:spcAft>
                          <a:spcPts val="0"/>
                        </a:spcAft>
                      </a:pPr>
                      <a:r>
                        <a:rPr lang="fr-FR" sz="700" b="0" i="0" u="none" strike="noStrike" dirty="0" err="1">
                          <a:effectLst/>
                          <a:latin typeface="GothamLight"/>
                        </a:rPr>
                        <a:t>Entièrement</a:t>
                      </a:r>
                      <a:r>
                        <a:rPr lang="fr-FR" sz="700" b="0" i="0" u="none" strike="noStrike" dirty="0">
                          <a:effectLst/>
                          <a:latin typeface="GothamLight"/>
                        </a:rPr>
                        <a:t> gratuites et sur la base du volontariat, ces </a:t>
                      </a:r>
                      <a:r>
                        <a:rPr lang="fr-FR" sz="700" b="0" i="0" u="none" strike="noStrike" dirty="0" err="1">
                          <a:effectLst/>
                          <a:latin typeface="GothamLight"/>
                        </a:rPr>
                        <a:t>séances</a:t>
                      </a:r>
                      <a:r>
                        <a:rPr lang="fr-FR" sz="700" b="0" i="0" u="none" strike="noStrike" dirty="0">
                          <a:effectLst/>
                          <a:latin typeface="GothamLight"/>
                        </a:rPr>
                        <a:t> de tutorat ont pour objectif de </a:t>
                      </a:r>
                      <a:r>
                        <a:rPr lang="fr-FR" sz="700" b="0" i="0" u="none" strike="noStrike" dirty="0">
                          <a:effectLst/>
                          <a:latin typeface="GothamBold"/>
                        </a:rPr>
                        <a:t>vous apporter tous les conseils </a:t>
                      </a:r>
                      <a:r>
                        <a:rPr lang="fr-FR" sz="700" b="0" i="0" u="none" strike="noStrike" dirty="0" err="1">
                          <a:effectLst/>
                          <a:latin typeface="GothamBold"/>
                        </a:rPr>
                        <a:t>méthodologiques</a:t>
                      </a:r>
                      <a:r>
                        <a:rPr lang="fr-FR" sz="700" b="0" i="0" u="none" strike="noStrike" dirty="0">
                          <a:effectLst/>
                          <a:latin typeface="GothamBold"/>
                        </a:rPr>
                        <a:t> </a:t>
                      </a:r>
                      <a:r>
                        <a:rPr lang="fr-FR" sz="700" b="0" i="0" u="none" strike="noStrike" dirty="0" err="1">
                          <a:effectLst/>
                          <a:latin typeface="GothamBold"/>
                        </a:rPr>
                        <a:t>nécessaires</a:t>
                      </a:r>
                      <a:r>
                        <a:rPr lang="fr-FR" sz="700" b="0" i="0" u="none" strike="noStrike" dirty="0">
                          <a:effectLst/>
                          <a:latin typeface="GothamBold"/>
                        </a:rPr>
                        <a:t> à votre </a:t>
                      </a:r>
                      <a:r>
                        <a:rPr lang="fr-FR" sz="700" b="0" i="0" u="none" strike="noStrike" dirty="0" err="1">
                          <a:effectLst/>
                          <a:latin typeface="GothamBold"/>
                        </a:rPr>
                        <a:t>réussite</a:t>
                      </a:r>
                      <a:r>
                        <a:rPr lang="fr-FR" sz="700" b="0" i="0" u="none" strike="noStrike" dirty="0">
                          <a:effectLst/>
                          <a:latin typeface="GothamLight"/>
                        </a:rPr>
                        <a:t>, par le biais de mises en situation </a:t>
                      </a:r>
                      <a:r>
                        <a:rPr lang="fr-FR" sz="700" b="0" i="0" u="none" strike="noStrike" dirty="0" err="1">
                          <a:effectLst/>
                          <a:latin typeface="GothamLight"/>
                        </a:rPr>
                        <a:t>complémentaires</a:t>
                      </a:r>
                      <a:r>
                        <a:rPr lang="fr-FR" sz="700" b="0" i="0" u="none" strike="noStrike" dirty="0">
                          <a:effectLst/>
                          <a:latin typeface="GothamLight"/>
                        </a:rPr>
                        <a:t> aux enseignements de CM et TD. Vous pourrez reprendre avec les tuteurs les </a:t>
                      </a:r>
                      <a:r>
                        <a:rPr lang="fr-FR" sz="700" b="0" i="0" u="none" strike="noStrike" dirty="0" err="1">
                          <a:effectLst/>
                          <a:latin typeface="GothamLight"/>
                        </a:rPr>
                        <a:t>éléments</a:t>
                      </a:r>
                      <a:r>
                        <a:rPr lang="fr-FR" sz="700" b="0" i="0" u="none" strike="noStrike" dirty="0">
                          <a:effectLst/>
                          <a:latin typeface="GothamLight"/>
                        </a:rPr>
                        <a:t> de cours ou les exercices. </a:t>
                      </a:r>
                      <a:endParaRPr lang="fr-FR" sz="1200" b="0" i="0" u="none" strike="noStrike" dirty="0">
                        <a:effectLst/>
                        <a:latin typeface="Arial" panose="020B0604020202020204" pitchFamily="34" charset="0"/>
                      </a:endParaRPr>
                    </a:p>
                    <a:p>
                      <a:pPr algn="l" fontAlgn="ctr">
                        <a:spcBef>
                          <a:spcPts val="0"/>
                        </a:spcBef>
                        <a:spcAft>
                          <a:spcPts val="0"/>
                        </a:spcAft>
                      </a:pPr>
                      <a:r>
                        <a:rPr lang="fr-FR" sz="700" b="0" i="0" u="none" strike="noStrike" dirty="0">
                          <a:effectLst/>
                          <a:latin typeface="GothamLight"/>
                        </a:rPr>
                        <a:t>Il s’agit d’accompagner les </a:t>
                      </a:r>
                      <a:r>
                        <a:rPr lang="fr-FR" sz="700" b="0" i="0" u="none" strike="noStrike" dirty="0" err="1">
                          <a:effectLst/>
                          <a:latin typeface="GothamLight"/>
                        </a:rPr>
                        <a:t>étudiants</a:t>
                      </a:r>
                      <a:r>
                        <a:rPr lang="fr-FR" sz="700" b="0" i="0" u="none" strike="noStrike" dirty="0">
                          <a:effectLst/>
                          <a:latin typeface="GothamLight"/>
                        </a:rPr>
                        <a:t> dans leur formation, d’identifier les </a:t>
                      </a:r>
                      <a:r>
                        <a:rPr lang="fr-FR" sz="700" b="0" i="0" u="none" strike="noStrike" dirty="0" err="1">
                          <a:effectLst/>
                          <a:latin typeface="GothamLight"/>
                        </a:rPr>
                        <a:t>difficultés</a:t>
                      </a:r>
                      <a:r>
                        <a:rPr lang="fr-FR" sz="700" b="0" i="0" u="none" strike="noStrike" dirty="0">
                          <a:effectLst/>
                          <a:latin typeface="GothamLight"/>
                        </a:rPr>
                        <a:t> et lacunes et d’effectuer les remises à niveau. </a:t>
                      </a:r>
                      <a:endParaRPr lang="fr-FR" sz="1200" b="0" i="0" u="none" strike="noStrike" dirty="0">
                        <a:effectLst/>
                        <a:latin typeface="Arial" panose="020B0604020202020204" pitchFamily="34" charset="0"/>
                      </a:endParaRPr>
                    </a:p>
                  </a:txBody>
                  <a:tcPr marL="60502" marR="60502" marT="30251" marB="30251" anchor="ctr">
                    <a:lnL w="9017"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38271693"/>
                  </a:ext>
                </a:extLst>
              </a:tr>
              <a:tr h="223599">
                <a:tc>
                  <a:txBody>
                    <a:bodyPr/>
                    <a:lstStyle/>
                    <a:p>
                      <a:pPr algn="l" fontAlgn="ctr">
                        <a:spcBef>
                          <a:spcPts val="0"/>
                        </a:spcBef>
                        <a:spcAft>
                          <a:spcPts val="0"/>
                        </a:spcAft>
                      </a:pPr>
                      <a:r>
                        <a:rPr lang="fr-FR" sz="700" b="0" i="0" u="none" strike="noStrike" dirty="0">
                          <a:solidFill>
                            <a:srgbClr val="FFFFFF"/>
                          </a:solidFill>
                          <a:effectLst/>
                          <a:latin typeface="GothamBold"/>
                        </a:rPr>
                        <a:t>MODALITÉS PRATIQUES D’INSCRIPTION </a:t>
                      </a:r>
                      <a:endParaRPr lang="fr-FR" sz="1200" b="0" i="0" u="none" strike="noStrike" dirty="0">
                        <a:effectLst/>
                        <a:latin typeface="Arial" panose="020B0604020202020204" pitchFamily="34" charset="0"/>
                      </a:endParaRPr>
                    </a:p>
                  </a:txBody>
                  <a:tcPr marL="60502" marR="60502" marT="30251" marB="30251" anchor="ctr">
                    <a:lnL w="9017"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73609851"/>
                  </a:ext>
                </a:extLst>
              </a:tr>
              <a:tr h="223599">
                <a:tc>
                  <a:txBody>
                    <a:bodyPr/>
                    <a:lstStyle/>
                    <a:p>
                      <a:pPr algn="l" fontAlgn="ctr">
                        <a:spcBef>
                          <a:spcPts val="0"/>
                        </a:spcBef>
                        <a:spcAft>
                          <a:spcPts val="0"/>
                        </a:spcAft>
                      </a:pPr>
                      <a:r>
                        <a:rPr lang="fr-FR" sz="700" b="0" i="0" u="none" strike="noStrike">
                          <a:effectLst/>
                          <a:latin typeface="GothamLight"/>
                        </a:rPr>
                        <a:t>Pour </a:t>
                      </a:r>
                      <a:r>
                        <a:rPr lang="fr-FR" sz="700" b="0" i="0" u="none" strike="noStrike">
                          <a:solidFill>
                            <a:srgbClr val="BF1933"/>
                          </a:solidFill>
                          <a:effectLst/>
                          <a:latin typeface="GothamBold"/>
                        </a:rPr>
                        <a:t>rencontrer un enseignant référent </a:t>
                      </a:r>
                      <a:r>
                        <a:rPr lang="fr-FR" sz="700" b="0" i="0" u="none" strike="noStrike">
                          <a:effectLst/>
                          <a:latin typeface="GothamLight"/>
                        </a:rPr>
                        <a:t>ou participer à une séance de tutorat d’accompagnement, il vous suffit de </a:t>
                      </a:r>
                      <a:r>
                        <a:rPr lang="fr-FR" sz="700" b="0" i="0" u="none" strike="noStrike">
                          <a:solidFill>
                            <a:srgbClr val="BF1933"/>
                          </a:solidFill>
                          <a:effectLst/>
                          <a:latin typeface="GothamBold"/>
                        </a:rPr>
                        <a:t>vous inscrire directement </a:t>
                      </a:r>
                      <a:r>
                        <a:rPr lang="fr-FR" sz="700" b="0" i="0" u="none" strike="noStrike">
                          <a:effectLst/>
                          <a:latin typeface="GothamLight"/>
                        </a:rPr>
                        <a:t>sur la plateforme </a:t>
                      </a:r>
                      <a:r>
                        <a:rPr lang="fr-FR" sz="700" b="0" i="0" u="none" strike="noStrike">
                          <a:solidFill>
                            <a:srgbClr val="BF1933"/>
                          </a:solidFill>
                          <a:effectLst/>
                          <a:latin typeface="GothamBold"/>
                        </a:rPr>
                        <a:t>pédagogique Moodle</a:t>
                      </a:r>
                      <a:r>
                        <a:rPr lang="fr-FR" sz="700" b="0" i="0" u="none" strike="noStrike">
                          <a:effectLst/>
                          <a:latin typeface="GothamLight"/>
                        </a:rPr>
                        <a:t>, dans l’espace </a:t>
                      </a:r>
                      <a:r>
                        <a:rPr lang="fr-FR" sz="700" b="0" i="0" u="none" strike="noStrike">
                          <a:solidFill>
                            <a:srgbClr val="BF1933"/>
                          </a:solidFill>
                          <a:effectLst/>
                          <a:latin typeface="GothamBold"/>
                        </a:rPr>
                        <a:t>« tutorat d’accompagnement » ou « enseignant référent »</a:t>
                      </a:r>
                      <a:r>
                        <a:rPr lang="fr-FR" sz="700" b="0" i="0" u="none" strike="noStrike">
                          <a:effectLst/>
                          <a:latin typeface="GothamLight"/>
                        </a:rPr>
                        <a:t>. </a:t>
                      </a:r>
                      <a:endParaRPr lang="fr-FR" sz="1200" b="0" i="0" u="none" strike="noStrike">
                        <a:effectLst/>
                        <a:latin typeface="Arial" panose="020B0604020202020204" pitchFamily="34" charset="0"/>
                      </a:endParaRPr>
                    </a:p>
                  </a:txBody>
                  <a:tcPr marL="60502" marR="60502" marT="30251" marB="30251" anchor="ctr">
                    <a:lnL w="9017"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5E5E5"/>
                    </a:solidFill>
                  </a:tcPr>
                </a:tc>
                <a:extLst>
                  <a:ext uri="{0D108BD9-81ED-4DB2-BD59-A6C34878D82A}">
                    <a16:rowId xmlns:a16="http://schemas.microsoft.com/office/drawing/2014/main" val="3932585962"/>
                  </a:ext>
                </a:extLst>
              </a:tr>
              <a:tr h="345771">
                <a:tc>
                  <a:txBody>
                    <a:bodyPr/>
                    <a:lstStyle/>
                    <a:p>
                      <a:pPr algn="l" fontAlgn="ctr">
                        <a:spcBef>
                          <a:spcPts val="0"/>
                        </a:spcBef>
                        <a:spcAft>
                          <a:spcPts val="0"/>
                        </a:spcAft>
                      </a:pPr>
                      <a:endParaRPr lang="fr-FR" sz="1200" b="0" i="0" u="none" strike="noStrike" dirty="0">
                        <a:effectLst/>
                        <a:latin typeface="Arial" panose="020B0604020202020204" pitchFamily="34" charset="0"/>
                      </a:endParaRPr>
                    </a:p>
                  </a:txBody>
                  <a:tcPr marL="60502" marR="60502" marT="30251" marB="30251" anchor="ctr">
                    <a:lnL w="9017"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200051"/>
                  </a:ext>
                </a:extLst>
              </a:tr>
              <a:tr h="684627">
                <a:tc>
                  <a:txBody>
                    <a:bodyPr/>
                    <a:lstStyle/>
                    <a:p>
                      <a:pPr algn="l" fontAlgn="ctr">
                        <a:spcBef>
                          <a:spcPts val="0"/>
                        </a:spcBef>
                        <a:spcAft>
                          <a:spcPts val="0"/>
                        </a:spcAft>
                      </a:pPr>
                      <a:r>
                        <a:rPr lang="fr-FR" sz="1200" b="0" i="0" u="none" strike="noStrike" dirty="0">
                          <a:solidFill>
                            <a:srgbClr val="BF1933"/>
                          </a:solidFill>
                          <a:effectLst/>
                          <a:latin typeface="GothamMedium"/>
                        </a:rPr>
                        <a:t>LES STAGES </a:t>
                      </a:r>
                      <a:endParaRPr lang="fr-FR" sz="1200" b="0" i="0" u="none" strike="noStrike" dirty="0">
                        <a:effectLst/>
                        <a:latin typeface="Arial" panose="020B0604020202020204" pitchFamily="34" charset="0"/>
                      </a:endParaRPr>
                    </a:p>
                    <a:p>
                      <a:pPr algn="l" fontAlgn="ctr">
                        <a:spcBef>
                          <a:spcPts val="0"/>
                        </a:spcBef>
                        <a:spcAft>
                          <a:spcPts val="0"/>
                        </a:spcAft>
                      </a:pPr>
                      <a:r>
                        <a:rPr lang="fr-FR" sz="700" b="0" i="0" u="none" strike="noStrike" dirty="0">
                          <a:effectLst/>
                          <a:latin typeface="GothamBold"/>
                        </a:rPr>
                        <a:t>Pour </a:t>
                      </a:r>
                      <a:r>
                        <a:rPr lang="fr-FR" sz="700" b="0" i="0" u="none" strike="noStrike" dirty="0" err="1">
                          <a:effectLst/>
                          <a:latin typeface="GothamBold"/>
                        </a:rPr>
                        <a:t>découvrir</a:t>
                      </a:r>
                      <a:r>
                        <a:rPr lang="fr-FR" sz="700" b="0" i="0" u="none" strike="noStrike" dirty="0">
                          <a:effectLst/>
                          <a:latin typeface="GothamBold"/>
                        </a:rPr>
                        <a:t> les métiers du droit ou </a:t>
                      </a:r>
                      <a:r>
                        <a:rPr lang="fr-FR" sz="700" b="0" i="0" u="none" strike="noStrike" dirty="0" err="1">
                          <a:effectLst/>
                          <a:latin typeface="GothamBold"/>
                        </a:rPr>
                        <a:t>compléter</a:t>
                      </a:r>
                      <a:r>
                        <a:rPr lang="fr-FR" sz="700" b="0" i="0" u="none" strike="noStrike" dirty="0">
                          <a:effectLst/>
                          <a:latin typeface="GothamBold"/>
                        </a:rPr>
                        <a:t> votre formation</a:t>
                      </a:r>
                      <a:r>
                        <a:rPr lang="fr-FR" sz="700" b="0" i="0" u="none" strike="noStrike" dirty="0">
                          <a:effectLst/>
                          <a:latin typeface="GothamLight"/>
                        </a:rPr>
                        <a:t>, vous pouvez </a:t>
                      </a:r>
                      <a:r>
                        <a:rPr lang="fr-FR" sz="700" b="0" i="0" u="none" strike="noStrike" dirty="0" err="1">
                          <a:effectLst/>
                          <a:latin typeface="GothamLight"/>
                        </a:rPr>
                        <a:t>réaliser</a:t>
                      </a:r>
                      <a:r>
                        <a:rPr lang="fr-FR" sz="700" b="0" i="0" u="none" strike="noStrike" dirty="0">
                          <a:effectLst/>
                          <a:latin typeface="GothamLight"/>
                        </a:rPr>
                        <a:t> un stage volontaire en entreprise, en cabinet d’avocats ou en juridiction tout au long de votre cursus universitaire.</a:t>
                      </a:r>
                      <a:br>
                        <a:rPr lang="fr-FR" sz="700" b="0" i="0" u="none" strike="noStrike" dirty="0">
                          <a:effectLst/>
                          <a:latin typeface="GothamLight"/>
                        </a:rPr>
                      </a:br>
                      <a:r>
                        <a:rPr lang="fr-FR" sz="700" b="0" i="0" u="none" strike="noStrike" dirty="0">
                          <a:effectLst/>
                          <a:latin typeface="GothamLight"/>
                        </a:rPr>
                        <a:t>Pour vous accompagner, un </a:t>
                      </a:r>
                      <a:r>
                        <a:rPr lang="fr-FR" sz="700" b="0" i="0" u="none" strike="noStrike" dirty="0" err="1">
                          <a:solidFill>
                            <a:srgbClr val="BF1933"/>
                          </a:solidFill>
                          <a:effectLst/>
                          <a:latin typeface="GothamLight"/>
                        </a:rPr>
                        <a:t>pôle</a:t>
                      </a:r>
                      <a:r>
                        <a:rPr lang="fr-FR" sz="700" b="0" i="0" u="none" strike="noStrike" dirty="0">
                          <a:solidFill>
                            <a:srgbClr val="BF1933"/>
                          </a:solidFill>
                          <a:effectLst/>
                          <a:latin typeface="GothamLight"/>
                        </a:rPr>
                        <a:t> stage </a:t>
                      </a:r>
                      <a:r>
                        <a:rPr lang="fr-FR" sz="700" b="0" i="0" u="none" strike="noStrike" dirty="0">
                          <a:effectLst/>
                          <a:latin typeface="GothamLight"/>
                        </a:rPr>
                        <a:t>est à votre disposition sur le site de la Manufacture. Il vous permettra notamment d’obtenir une convention et d’avoir des informations sur une </a:t>
                      </a:r>
                      <a:r>
                        <a:rPr lang="fr-FR" sz="700" b="0" i="0" u="none" strike="noStrike" dirty="0" err="1">
                          <a:effectLst/>
                          <a:latin typeface="GothamLight"/>
                        </a:rPr>
                        <a:t>éventuelle</a:t>
                      </a:r>
                      <a:r>
                        <a:rPr lang="fr-FR" sz="700" b="0" i="0" u="none" strike="noStrike" dirty="0">
                          <a:effectLst/>
                          <a:latin typeface="GothamLight"/>
                        </a:rPr>
                        <a:t> gratification. </a:t>
                      </a:r>
                      <a:endParaRPr lang="fr-FR" sz="1200" b="0" i="0" u="none" strike="noStrike" dirty="0">
                        <a:effectLst/>
                        <a:latin typeface="Arial" panose="020B0604020202020204" pitchFamily="34" charset="0"/>
                      </a:endParaRPr>
                    </a:p>
                    <a:p>
                      <a:pPr algn="l" fontAlgn="ctr">
                        <a:spcBef>
                          <a:spcPts val="0"/>
                        </a:spcBef>
                        <a:spcAft>
                          <a:spcPts val="0"/>
                        </a:spcAft>
                      </a:pPr>
                      <a:r>
                        <a:rPr lang="fr-FR" sz="700" b="0" i="0" u="none" strike="noStrike" dirty="0">
                          <a:effectLst/>
                          <a:latin typeface="GothamLight"/>
                        </a:rPr>
                        <a:t>Vous pouvez </a:t>
                      </a:r>
                      <a:r>
                        <a:rPr lang="fr-FR" sz="700" b="0" i="0" u="none" strike="noStrike" dirty="0" err="1">
                          <a:effectLst/>
                          <a:latin typeface="GothamLight"/>
                        </a:rPr>
                        <a:t>également</a:t>
                      </a:r>
                      <a:r>
                        <a:rPr lang="fr-FR" sz="700" b="0" i="0" u="none" strike="noStrike" dirty="0">
                          <a:effectLst/>
                          <a:latin typeface="GothamLight"/>
                        </a:rPr>
                        <a:t> utiliser la plateforme d’insertion professionnelle </a:t>
                      </a:r>
                      <a:r>
                        <a:rPr lang="fr-FR" sz="700" b="0" i="0" u="none" strike="noStrike" dirty="0">
                          <a:solidFill>
                            <a:srgbClr val="BF1933"/>
                          </a:solidFill>
                          <a:effectLst/>
                          <a:latin typeface="GothamLight"/>
                        </a:rPr>
                        <a:t>U3e </a:t>
                      </a:r>
                      <a:r>
                        <a:rPr lang="fr-FR" sz="700" b="0" i="0" u="none" strike="noStrike" dirty="0">
                          <a:effectLst/>
                          <a:latin typeface="GothamLight"/>
                        </a:rPr>
                        <a:t>pour </a:t>
                      </a:r>
                      <a:r>
                        <a:rPr lang="fr-FR" sz="700" b="0" i="0" u="none" strike="noStrike" dirty="0" err="1">
                          <a:effectLst/>
                          <a:latin typeface="GothamLight"/>
                        </a:rPr>
                        <a:t>déposer</a:t>
                      </a:r>
                      <a:r>
                        <a:rPr lang="fr-FR" sz="700" b="0" i="0" u="none" strike="noStrike" dirty="0">
                          <a:effectLst/>
                          <a:latin typeface="GothamLight"/>
                        </a:rPr>
                        <a:t> votre CV en ligne et consulter les offres de stages. </a:t>
                      </a:r>
                      <a:endParaRPr lang="fr-FR" sz="1200" b="0" i="0" u="none" strike="noStrike" dirty="0">
                        <a:effectLst/>
                        <a:latin typeface="Arial" panose="020B0604020202020204" pitchFamily="34" charset="0"/>
                      </a:endParaRPr>
                    </a:p>
                  </a:txBody>
                  <a:tcPr marL="60502" marR="60502" marT="30251" marB="30251" anchor="ctr">
                    <a:lnL w="9017"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79401513"/>
                  </a:ext>
                </a:extLst>
              </a:tr>
              <a:tr h="345771">
                <a:tc>
                  <a:txBody>
                    <a:bodyPr/>
                    <a:lstStyle/>
                    <a:p>
                      <a:pPr algn="l" fontAlgn="ctr">
                        <a:spcBef>
                          <a:spcPts val="0"/>
                        </a:spcBef>
                        <a:spcAft>
                          <a:spcPts val="0"/>
                        </a:spcAft>
                      </a:pPr>
                      <a:endParaRPr lang="fr-FR" sz="1200" b="0" i="0" u="none" strike="noStrike" dirty="0">
                        <a:effectLst/>
                        <a:latin typeface="Arial" panose="020B0604020202020204" pitchFamily="34" charset="0"/>
                      </a:endParaRPr>
                    </a:p>
                  </a:txBody>
                  <a:tcPr marL="60502" marR="60502" marT="30251" marB="30251" anchor="ctr">
                    <a:lnL w="9017"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E5E5"/>
                    </a:solidFill>
                  </a:tcPr>
                </a:tc>
                <a:extLst>
                  <a:ext uri="{0D108BD9-81ED-4DB2-BD59-A6C34878D82A}">
                    <a16:rowId xmlns:a16="http://schemas.microsoft.com/office/drawing/2014/main" val="3084182501"/>
                  </a:ext>
                </a:extLst>
              </a:tr>
            </a:tbl>
          </a:graphicData>
        </a:graphic>
      </p:graphicFrame>
    </p:spTree>
    <p:extLst>
      <p:ext uri="{BB962C8B-B14F-4D97-AF65-F5344CB8AC3E}">
        <p14:creationId xmlns:p14="http://schemas.microsoft.com/office/powerpoint/2010/main" val="1643671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870E7B29-344D-E94B-AA79-B08F96E87BEC}"/>
              </a:ext>
            </a:extLst>
          </p:cNvPr>
          <p:cNvSpPr>
            <a:spLocks noGrp="1"/>
          </p:cNvSpPr>
          <p:nvPr>
            <p:ph type="title"/>
          </p:nvPr>
        </p:nvSpPr>
        <p:spPr>
          <a:xfrm>
            <a:off x="1098468" y="885651"/>
            <a:ext cx="3229803" cy="4624603"/>
          </a:xfrm>
        </p:spPr>
        <p:txBody>
          <a:bodyPr>
            <a:normAutofit/>
          </a:bodyPr>
          <a:lstStyle/>
          <a:p>
            <a:r>
              <a:rPr lang="fr-FR">
                <a:solidFill>
                  <a:srgbClr val="FFFFFF"/>
                </a:solidFill>
              </a:rPr>
              <a:t>Les attendus relatifs aux admissions en Licence 1 </a:t>
            </a:r>
          </a:p>
        </p:txBody>
      </p:sp>
      <p:sp>
        <p:nvSpPr>
          <p:cNvPr id="3" name="Espace réservé du contenu 2">
            <a:extLst>
              <a:ext uri="{FF2B5EF4-FFF2-40B4-BE49-F238E27FC236}">
                <a16:creationId xmlns:a16="http://schemas.microsoft.com/office/drawing/2014/main" id="{8B5165F9-ADFD-4146-B70B-04FA1A911F09}"/>
              </a:ext>
            </a:extLst>
          </p:cNvPr>
          <p:cNvSpPr>
            <a:spLocks noGrp="1"/>
          </p:cNvSpPr>
          <p:nvPr>
            <p:ph idx="1"/>
          </p:nvPr>
        </p:nvSpPr>
        <p:spPr>
          <a:xfrm>
            <a:off x="4978708" y="563919"/>
            <a:ext cx="6678924" cy="4938582"/>
          </a:xfrm>
        </p:spPr>
        <p:txBody>
          <a:bodyPr anchor="ctr">
            <a:normAutofit/>
          </a:bodyPr>
          <a:lstStyle/>
          <a:p>
            <a:r>
              <a:rPr lang="fr-FR" sz="1400" b="1" dirty="0"/>
              <a:t>Modalité d'admission</a:t>
            </a:r>
            <a:r>
              <a:rPr lang="fr-FR" sz="1400" dirty="0"/>
              <a:t> : Tous les postulants français et européens à une première année dans l’enseignement supérieur en France, quelle que soit leur situation antérieure (bachelier, étudiant déjà inscrit dans l’enseignement supérieur ou ayant interrompu ses études) candidatent sur la plateforme </a:t>
            </a:r>
            <a:r>
              <a:rPr lang="fr-FR" sz="1400" dirty="0" err="1"/>
              <a:t>Parcoursup</a:t>
            </a:r>
            <a:r>
              <a:rPr lang="fr-FR" sz="1400" dirty="0"/>
              <a:t>. </a:t>
            </a:r>
            <a:br>
              <a:rPr lang="fr-FR" sz="1400" dirty="0"/>
            </a:br>
            <a:br>
              <a:rPr lang="fr-FR" sz="1400" dirty="0"/>
            </a:br>
            <a:r>
              <a:rPr lang="fr-FR" sz="1400" b="1" dirty="0">
                <a:solidFill>
                  <a:srgbClr val="000000"/>
                </a:solidFill>
              </a:rPr>
              <a:t>Les attendus en licence restent assez généraux</a:t>
            </a:r>
            <a:r>
              <a:rPr lang="fr-FR" sz="1400" dirty="0">
                <a:solidFill>
                  <a:srgbClr val="000000"/>
                </a:solidFill>
              </a:rPr>
              <a:t> : avoir un bon niveau en langues étrangères, maîtriser le français, avoir une culture générale solide, être autonome…</a:t>
            </a:r>
          </a:p>
          <a:p>
            <a:pPr lvl="0"/>
            <a:r>
              <a:rPr lang="fr-FR" sz="1400" dirty="0"/>
              <a:t>Le choix des spécialités en classe de terminale n’est pas déterminant la place des matières scientifiques va cependant être revalorisée, de même que les langues antiques (grec, latin). Le bac de français va également est revalorisé. </a:t>
            </a:r>
          </a:p>
          <a:p>
            <a:r>
              <a:rPr lang="fr-FR" sz="1400" dirty="0"/>
              <a:t>Le rectorat effectue ensuite un </a:t>
            </a:r>
            <a:r>
              <a:rPr lang="fr-FR" sz="1400" dirty="0" err="1"/>
              <a:t>re</a:t>
            </a:r>
            <a:r>
              <a:rPr lang="fr-FR" sz="1400" dirty="0"/>
              <a:t>-brassage des étudiants selon deux critères majeurs:  la situation boursière et le critère géographique.</a:t>
            </a:r>
          </a:p>
          <a:p>
            <a:pPr marL="0" indent="0">
              <a:buNone/>
            </a:pPr>
            <a:r>
              <a:rPr lang="fr-FR" sz="1400" dirty="0"/>
              <a:t> </a:t>
            </a:r>
            <a:r>
              <a:rPr lang="fr-FR" sz="1400" dirty="0">
                <a:solidFill>
                  <a:srgbClr val="000000"/>
                </a:solidFill>
              </a:rPr>
              <a:t>A noter que l’option « Droit et Grands enjeux du monde contemporain » est appréciée mais ne procure pas un avantage de sélection. </a:t>
            </a:r>
            <a:endParaRPr lang="fr-FR" sz="1400" dirty="0"/>
          </a:p>
          <a:p>
            <a:r>
              <a:rPr lang="fr-FR" sz="1400" b="1" u="sng" dirty="0"/>
              <a:t>Anglais</a:t>
            </a:r>
            <a:r>
              <a:rPr lang="fr-FR" sz="1400" dirty="0"/>
              <a:t> : Il est attendu, pour une admission en licence à la faculté de droit de l'Université Jean Moulin Lyon 3, que le candidat ait un niveau suffisant de compétences en anglais, c'est-à-dire qu'il ait au minimum suivi un enseignement en anglais en LV1 ou LV2.</a:t>
            </a:r>
          </a:p>
          <a:p>
            <a:pPr marL="0" indent="0">
              <a:buNone/>
            </a:pPr>
            <a:r>
              <a:rPr lang="fr-FR" sz="1400" dirty="0"/>
              <a:t>Les évolutions liées à cette procédure seront régulièrement mises à jour sur le site de l’université. </a:t>
            </a:r>
            <a:endParaRPr lang="fr-FR" sz="1500" dirty="0"/>
          </a:p>
          <a:p>
            <a:endParaRPr lang="fr-FR" sz="1500" dirty="0"/>
          </a:p>
        </p:txBody>
      </p:sp>
    </p:spTree>
    <p:extLst>
      <p:ext uri="{BB962C8B-B14F-4D97-AF65-F5344CB8AC3E}">
        <p14:creationId xmlns:p14="http://schemas.microsoft.com/office/powerpoint/2010/main" val="340724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E8464A36-4989-4549-BF07-CD8B97455B95}"/>
              </a:ext>
            </a:extLst>
          </p:cNvPr>
          <p:cNvSpPr>
            <a:spLocks noGrp="1"/>
          </p:cNvSpPr>
          <p:nvPr>
            <p:ph type="title"/>
          </p:nvPr>
        </p:nvSpPr>
        <p:spPr>
          <a:xfrm>
            <a:off x="958506" y="800392"/>
            <a:ext cx="10264697" cy="1212102"/>
          </a:xfrm>
        </p:spPr>
        <p:txBody>
          <a:bodyPr>
            <a:normAutofit/>
          </a:bodyPr>
          <a:lstStyle/>
          <a:p>
            <a:r>
              <a:rPr lang="fr-FR" sz="4000">
                <a:solidFill>
                  <a:srgbClr val="FFFFFF"/>
                </a:solidFill>
              </a:rPr>
              <a:t>Capacité d’accueil </a:t>
            </a:r>
          </a:p>
        </p:txBody>
      </p:sp>
      <p:sp>
        <p:nvSpPr>
          <p:cNvPr id="3" name="Espace réservé du contenu 2">
            <a:extLst>
              <a:ext uri="{FF2B5EF4-FFF2-40B4-BE49-F238E27FC236}">
                <a16:creationId xmlns:a16="http://schemas.microsoft.com/office/drawing/2014/main" id="{4AD1FC01-F7E7-EC4A-9153-EE5D2753A16E}"/>
              </a:ext>
            </a:extLst>
          </p:cNvPr>
          <p:cNvSpPr>
            <a:spLocks noGrp="1"/>
          </p:cNvSpPr>
          <p:nvPr>
            <p:ph idx="1"/>
          </p:nvPr>
        </p:nvSpPr>
        <p:spPr>
          <a:xfrm>
            <a:off x="1367624" y="2490436"/>
            <a:ext cx="9708995" cy="3567173"/>
          </a:xfrm>
        </p:spPr>
        <p:txBody>
          <a:bodyPr anchor="ctr">
            <a:normAutofit/>
          </a:bodyPr>
          <a:lstStyle/>
          <a:p>
            <a:r>
              <a:rPr lang="fr-FR" sz="2400" dirty="0"/>
              <a:t>1200 places disponibles en première année de licence </a:t>
            </a:r>
          </a:p>
          <a:p>
            <a:pPr marL="0" indent="0">
              <a:buNone/>
            </a:pPr>
            <a:endParaRPr lang="fr-FR" sz="2400" dirty="0"/>
          </a:p>
          <a:p>
            <a:r>
              <a:rPr lang="fr-FR" sz="2400" dirty="0"/>
              <a:t>130 places disponibles à Bourg en Bresse en première année de licence</a:t>
            </a:r>
          </a:p>
          <a:p>
            <a:pPr marL="0" indent="0">
              <a:buNone/>
            </a:pPr>
            <a:endParaRPr lang="fr-FR" sz="2400" dirty="0"/>
          </a:p>
        </p:txBody>
      </p:sp>
    </p:spTree>
    <p:extLst>
      <p:ext uri="{BB962C8B-B14F-4D97-AF65-F5344CB8AC3E}">
        <p14:creationId xmlns:p14="http://schemas.microsoft.com/office/powerpoint/2010/main" val="367355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9B8B71D3-DB09-C14A-96C4-998B655A186E}"/>
              </a:ext>
            </a:extLst>
          </p:cNvPr>
          <p:cNvSpPr>
            <a:spLocks noGrp="1"/>
          </p:cNvSpPr>
          <p:nvPr>
            <p:ph type="title"/>
          </p:nvPr>
        </p:nvSpPr>
        <p:spPr>
          <a:xfrm>
            <a:off x="958506" y="800392"/>
            <a:ext cx="10264697" cy="1212102"/>
          </a:xfrm>
        </p:spPr>
        <p:txBody>
          <a:bodyPr>
            <a:normAutofit/>
          </a:bodyPr>
          <a:lstStyle/>
          <a:p>
            <a:r>
              <a:rPr lang="fr-FR" sz="4000" dirty="0">
                <a:solidFill>
                  <a:srgbClr val="FFFFFF"/>
                </a:solidFill>
              </a:rPr>
              <a:t>Les changements organisationnels prévus par l’université Lyon 3 </a:t>
            </a:r>
          </a:p>
        </p:txBody>
      </p:sp>
      <p:sp>
        <p:nvSpPr>
          <p:cNvPr id="3" name="Espace réservé du contenu 2">
            <a:extLst>
              <a:ext uri="{FF2B5EF4-FFF2-40B4-BE49-F238E27FC236}">
                <a16:creationId xmlns:a16="http://schemas.microsoft.com/office/drawing/2014/main" id="{9DECDB30-CD1C-0A42-B081-6710B35D04BA}"/>
              </a:ext>
            </a:extLst>
          </p:cNvPr>
          <p:cNvSpPr>
            <a:spLocks noGrp="1"/>
          </p:cNvSpPr>
          <p:nvPr>
            <p:ph idx="1"/>
          </p:nvPr>
        </p:nvSpPr>
        <p:spPr>
          <a:xfrm>
            <a:off x="1367624" y="2490436"/>
            <a:ext cx="9708995" cy="3567173"/>
          </a:xfrm>
        </p:spPr>
        <p:txBody>
          <a:bodyPr anchor="ctr">
            <a:normAutofit/>
          </a:bodyPr>
          <a:lstStyle/>
          <a:p>
            <a:r>
              <a:rPr lang="fr-FR" sz="1700" b="1" u="sng" dirty="0"/>
              <a:t>Moyen terme (Rentrée 2022) : </a:t>
            </a:r>
          </a:p>
          <a:p>
            <a:pPr>
              <a:buFont typeface="Wingdings" pitchFamily="2" charset="2"/>
              <a:buChar char="ü"/>
            </a:pPr>
            <a:r>
              <a:rPr lang="fr-FR" sz="1700" dirty="0"/>
              <a:t>Reforme des maquettes et de la licence droit permettant une spécialisation en droit des affaires (240 étudiants en mention affaires avec 14 parcours) </a:t>
            </a:r>
          </a:p>
          <a:p>
            <a:pPr>
              <a:buFont typeface="Wingdings" pitchFamily="2" charset="2"/>
              <a:buChar char="ü"/>
            </a:pPr>
            <a:r>
              <a:rPr lang="fr-FR" sz="1700" dirty="0"/>
              <a:t>Renforcement droit public en troisième année de licence. </a:t>
            </a:r>
          </a:p>
          <a:p>
            <a:pPr>
              <a:buFont typeface="Wingdings" pitchFamily="2" charset="2"/>
              <a:buChar char="ü"/>
            </a:pPr>
            <a:r>
              <a:rPr lang="fr-FR" sz="1700" dirty="0"/>
              <a:t>Rétablir un socle fondamental</a:t>
            </a:r>
          </a:p>
          <a:p>
            <a:pPr marL="0" indent="0">
              <a:buNone/>
            </a:pPr>
            <a:endParaRPr lang="fr-FR" sz="1700" dirty="0"/>
          </a:p>
          <a:p>
            <a:r>
              <a:rPr lang="fr-FR" sz="1700" b="1" u="sng" dirty="0"/>
              <a:t>Long terme (Rentrée 2023) :</a:t>
            </a:r>
          </a:p>
          <a:p>
            <a:pPr>
              <a:buFont typeface="Wingdings" pitchFamily="2" charset="2"/>
              <a:buChar char="ü"/>
            </a:pPr>
            <a:r>
              <a:rPr lang="fr-FR" sz="1700" dirty="0"/>
              <a:t>Passage au système de majeure et de mineure</a:t>
            </a:r>
          </a:p>
          <a:p>
            <a:pPr>
              <a:buFont typeface="Wingdings" pitchFamily="2" charset="2"/>
              <a:buChar char="ü"/>
            </a:pPr>
            <a:r>
              <a:rPr lang="fr-FR" sz="1700" dirty="0"/>
              <a:t>Réduction du volume de la session 2 : Mise en place  d’une épreuve de remplacement pour les malades. </a:t>
            </a:r>
          </a:p>
          <a:p>
            <a:endParaRPr lang="fr-FR" sz="1700" dirty="0"/>
          </a:p>
        </p:txBody>
      </p:sp>
    </p:spTree>
    <p:extLst>
      <p:ext uri="{BB962C8B-B14F-4D97-AF65-F5344CB8AC3E}">
        <p14:creationId xmlns:p14="http://schemas.microsoft.com/office/powerpoint/2010/main" val="2365692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re 1">
            <a:extLst>
              <a:ext uri="{FF2B5EF4-FFF2-40B4-BE49-F238E27FC236}">
                <a16:creationId xmlns:a16="http://schemas.microsoft.com/office/drawing/2014/main" id="{117EF838-2D70-4541-9E1C-E097DFE619C2}"/>
              </a:ext>
            </a:extLst>
          </p:cNvPr>
          <p:cNvSpPr>
            <a:spLocks noGrp="1"/>
          </p:cNvSpPr>
          <p:nvPr>
            <p:ph type="title"/>
          </p:nvPr>
        </p:nvSpPr>
        <p:spPr>
          <a:xfrm>
            <a:off x="958506" y="800392"/>
            <a:ext cx="10264697" cy="1212102"/>
          </a:xfrm>
        </p:spPr>
        <p:txBody>
          <a:bodyPr>
            <a:normAutofit/>
          </a:bodyPr>
          <a:lstStyle/>
          <a:p>
            <a:r>
              <a:rPr lang="fr-FR" sz="4000">
                <a:solidFill>
                  <a:srgbClr val="FFFFFF"/>
                </a:solidFill>
              </a:rPr>
              <a:t>Structure du parcours </a:t>
            </a:r>
          </a:p>
        </p:txBody>
      </p:sp>
      <p:sp>
        <p:nvSpPr>
          <p:cNvPr id="3" name="Espace réservé du contenu 2">
            <a:extLst>
              <a:ext uri="{FF2B5EF4-FFF2-40B4-BE49-F238E27FC236}">
                <a16:creationId xmlns:a16="http://schemas.microsoft.com/office/drawing/2014/main" id="{74A24DF2-58DD-BC48-8584-49DBA54C9EA8}"/>
              </a:ext>
            </a:extLst>
          </p:cNvPr>
          <p:cNvSpPr>
            <a:spLocks noGrp="1"/>
          </p:cNvSpPr>
          <p:nvPr>
            <p:ph idx="1"/>
          </p:nvPr>
        </p:nvSpPr>
        <p:spPr>
          <a:xfrm>
            <a:off x="1367624" y="2490436"/>
            <a:ext cx="9708995" cy="3567173"/>
          </a:xfrm>
        </p:spPr>
        <p:txBody>
          <a:bodyPr anchor="ctr">
            <a:normAutofit/>
          </a:bodyPr>
          <a:lstStyle/>
          <a:p>
            <a:r>
              <a:rPr lang="fr-FR" sz="1700" dirty="0"/>
              <a:t>Le cursus de licence est une formation à Bac + 3 sur 6 semestres, à l’issue de laquelle l’étudiant devra capitaliser 180 crédits.</a:t>
            </a:r>
          </a:p>
          <a:p>
            <a:r>
              <a:rPr lang="fr-FR" sz="1700" dirty="0"/>
              <a:t>Après les deux premières années, l’étudiant choisit entre un parcours « droit privé » et un parcours  « droit public », proposés au titre des semestres 5 et 6. Un renforcement des matières de droit des affaires interviendra dans les prochaines années. </a:t>
            </a:r>
          </a:p>
          <a:p>
            <a:r>
              <a:rPr lang="fr-FR" sz="1700" dirty="0"/>
              <a:t>Pré-rentrée et rentrée : fin août – début septembre ; </a:t>
            </a:r>
          </a:p>
          <a:p>
            <a:r>
              <a:rPr lang="fr-FR" sz="1700" dirty="0"/>
              <a:t>Fin de l’année universitaire : début juillet</a:t>
            </a:r>
          </a:p>
          <a:p>
            <a:r>
              <a:rPr lang="fr-FR" sz="1700" dirty="0"/>
              <a:t>Environ 20 à 25 heures de cours hebdomadaires en première année réparties en : cours magistraux en amphithéâtre / travaux dirigés en classe de 36 étudiants maximum</a:t>
            </a:r>
          </a:p>
          <a:p>
            <a:r>
              <a:rPr lang="fr-FR" sz="1700" dirty="0"/>
              <a:t>Examens du 1er semestre : fin décembre et début janvier ; examens du 2e semestre : avril - mai</a:t>
            </a:r>
          </a:p>
          <a:p>
            <a:r>
              <a:rPr lang="fr-FR" sz="1700" dirty="0"/>
              <a:t>2nde session d’examens (« rattrapage ») : Mois de juin</a:t>
            </a:r>
          </a:p>
          <a:p>
            <a:endParaRPr lang="fr-FR" sz="1700" dirty="0"/>
          </a:p>
        </p:txBody>
      </p:sp>
    </p:spTree>
    <p:extLst>
      <p:ext uri="{BB962C8B-B14F-4D97-AF65-F5344CB8AC3E}">
        <p14:creationId xmlns:p14="http://schemas.microsoft.com/office/powerpoint/2010/main" val="120218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500B4A4-B1F1-41EA-886A-B8A210DBC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E55A99C-0BDC-4DBE-8E40-9FA66F62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 6" descr="Une image contenant texte&#10;&#10;Description générée automatiquement">
            <a:extLst>
              <a:ext uri="{FF2B5EF4-FFF2-40B4-BE49-F238E27FC236}">
                <a16:creationId xmlns:a16="http://schemas.microsoft.com/office/drawing/2014/main" id="{B0D7AB0D-63B9-A841-A3C0-FC0E5FCB762F}"/>
              </a:ext>
            </a:extLst>
          </p:cNvPr>
          <p:cNvPicPr>
            <a:picLocks noChangeAspect="1"/>
          </p:cNvPicPr>
          <p:nvPr/>
        </p:nvPicPr>
        <p:blipFill rotWithShape="1">
          <a:blip r:embed="rId2">
            <a:extLst>
              <a:ext uri="{28A0092B-C50C-407E-A947-70E740481C1C}">
                <a14:useLocalDpi xmlns:a14="http://schemas.microsoft.com/office/drawing/2010/main" val="0"/>
              </a:ext>
            </a:extLst>
          </a:blip>
          <a:srcRect r="37577"/>
          <a:stretch/>
        </p:blipFill>
        <p:spPr>
          <a:xfrm>
            <a:off x="5399120" y="512733"/>
            <a:ext cx="1909763" cy="2349500"/>
          </a:xfrm>
          <a:prstGeom prst="rect">
            <a:avLst/>
          </a:prstGeom>
        </p:spPr>
      </p:pic>
      <p:pic>
        <p:nvPicPr>
          <p:cNvPr id="9" name="Image 8">
            <a:extLst>
              <a:ext uri="{FF2B5EF4-FFF2-40B4-BE49-F238E27FC236}">
                <a16:creationId xmlns:a16="http://schemas.microsoft.com/office/drawing/2014/main" id="{39FEA7DE-0C21-2F40-8C99-EB9289E84B0A}"/>
              </a:ext>
            </a:extLst>
          </p:cNvPr>
          <p:cNvPicPr>
            <a:picLocks noChangeAspect="1"/>
          </p:cNvPicPr>
          <p:nvPr/>
        </p:nvPicPr>
        <p:blipFill rotWithShape="1">
          <a:blip r:embed="rId3">
            <a:extLst>
              <a:ext uri="{28A0092B-C50C-407E-A947-70E740481C1C}">
                <a14:useLocalDpi xmlns:a14="http://schemas.microsoft.com/office/drawing/2010/main" val="0"/>
              </a:ext>
            </a:extLst>
          </a:blip>
          <a:srcRect r="33463"/>
          <a:stretch/>
        </p:blipFill>
        <p:spPr>
          <a:xfrm>
            <a:off x="830294" y="512733"/>
            <a:ext cx="2260600" cy="2914362"/>
          </a:xfrm>
          <a:prstGeom prst="rect">
            <a:avLst/>
          </a:prstGeom>
        </p:spPr>
      </p:pic>
      <p:pic>
        <p:nvPicPr>
          <p:cNvPr id="5" name="Espace réservé du contenu 4" descr="Une image contenant texte&#10;&#10;Description générée automatiquement">
            <a:extLst>
              <a:ext uri="{FF2B5EF4-FFF2-40B4-BE49-F238E27FC236}">
                <a16:creationId xmlns:a16="http://schemas.microsoft.com/office/drawing/2014/main" id="{3E7C0EE1-0155-6641-B5CB-AFAFC435CC8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40424"/>
          <a:stretch/>
        </p:blipFill>
        <p:spPr>
          <a:xfrm>
            <a:off x="3198812" y="526464"/>
            <a:ext cx="1909763" cy="2349500"/>
          </a:xfrm>
        </p:spPr>
      </p:pic>
      <p:pic>
        <p:nvPicPr>
          <p:cNvPr id="13" name="Image 12" descr="Une image contenant texte&#10;&#10;Description générée automatiquement">
            <a:extLst>
              <a:ext uri="{FF2B5EF4-FFF2-40B4-BE49-F238E27FC236}">
                <a16:creationId xmlns:a16="http://schemas.microsoft.com/office/drawing/2014/main" id="{3D41B4E0-A4B1-7449-AAEC-1FF8905BAA3C}"/>
              </a:ext>
            </a:extLst>
          </p:cNvPr>
          <p:cNvPicPr>
            <a:picLocks noChangeAspect="1"/>
          </p:cNvPicPr>
          <p:nvPr/>
        </p:nvPicPr>
        <p:blipFill rotWithShape="1">
          <a:blip r:embed="rId5">
            <a:extLst>
              <a:ext uri="{28A0092B-C50C-407E-A947-70E740481C1C}">
                <a14:useLocalDpi xmlns:a14="http://schemas.microsoft.com/office/drawing/2010/main" val="0"/>
              </a:ext>
            </a:extLst>
          </a:blip>
          <a:srcRect r="24970"/>
          <a:stretch/>
        </p:blipFill>
        <p:spPr>
          <a:xfrm>
            <a:off x="792226" y="3566601"/>
            <a:ext cx="2647950" cy="2651125"/>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BE1C9F24-0360-1F49-9B1C-0AE9E7779D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5074" y="3575662"/>
            <a:ext cx="3065463" cy="2651125"/>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A207A2FE-34AC-EC45-8C0D-ADE91BEB8E8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08883" y="526464"/>
            <a:ext cx="3065463" cy="2975528"/>
          </a:xfrm>
          <a:prstGeom prst="rect">
            <a:avLst/>
          </a:prstGeom>
        </p:spPr>
      </p:pic>
      <p:pic>
        <p:nvPicPr>
          <p:cNvPr id="17" name="Image 16" descr="Une image contenant texte&#10;&#10;Description générée automatiquement">
            <a:extLst>
              <a:ext uri="{FF2B5EF4-FFF2-40B4-BE49-F238E27FC236}">
                <a16:creationId xmlns:a16="http://schemas.microsoft.com/office/drawing/2014/main" id="{AB6828BF-3388-FC4C-96D3-AEDA623C392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0351" y="5753866"/>
            <a:ext cx="3782526" cy="591401"/>
          </a:xfrm>
          <a:prstGeom prst="rect">
            <a:avLst/>
          </a:prstGeom>
        </p:spPr>
      </p:pic>
      <p:pic>
        <p:nvPicPr>
          <p:cNvPr id="19" name="Image 18" descr="Une image contenant texte&#10;&#10;Description générée automatiquement">
            <a:extLst>
              <a:ext uri="{FF2B5EF4-FFF2-40B4-BE49-F238E27FC236}">
                <a16:creationId xmlns:a16="http://schemas.microsoft.com/office/drawing/2014/main" id="{95B0F5E7-D727-3145-A035-241DAC603D5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08883" y="3575662"/>
            <a:ext cx="2942884" cy="1989013"/>
          </a:xfrm>
          <a:prstGeom prst="rect">
            <a:avLst/>
          </a:prstGeom>
        </p:spPr>
      </p:pic>
    </p:spTree>
    <p:extLst>
      <p:ext uri="{BB962C8B-B14F-4D97-AF65-F5344CB8AC3E}">
        <p14:creationId xmlns:p14="http://schemas.microsoft.com/office/powerpoint/2010/main" val="129868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re 1">
            <a:extLst>
              <a:ext uri="{FF2B5EF4-FFF2-40B4-BE49-F238E27FC236}">
                <a16:creationId xmlns:a16="http://schemas.microsoft.com/office/drawing/2014/main" id="{D5EA45DE-71C0-D748-B317-5BC76A4D7821}"/>
              </a:ext>
            </a:extLst>
          </p:cNvPr>
          <p:cNvSpPr>
            <a:spLocks noGrp="1"/>
          </p:cNvSpPr>
          <p:nvPr>
            <p:ph type="title"/>
          </p:nvPr>
        </p:nvSpPr>
        <p:spPr>
          <a:xfrm>
            <a:off x="934872" y="982272"/>
            <a:ext cx="3388419" cy="4560970"/>
          </a:xfrm>
        </p:spPr>
        <p:txBody>
          <a:bodyPr>
            <a:normAutofit/>
          </a:bodyPr>
          <a:lstStyle/>
          <a:p>
            <a:r>
              <a:rPr lang="fr-FR" sz="4000">
                <a:solidFill>
                  <a:srgbClr val="FFFFFF"/>
                </a:solidFill>
              </a:rPr>
              <a:t>Les débouchés professionnels </a:t>
            </a:r>
          </a:p>
        </p:txBody>
      </p:sp>
      <p:sp>
        <p:nvSpPr>
          <p:cNvPr id="22"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Espace réservé du contenu 2">
            <a:extLst>
              <a:ext uri="{FF2B5EF4-FFF2-40B4-BE49-F238E27FC236}">
                <a16:creationId xmlns:a16="http://schemas.microsoft.com/office/drawing/2014/main" id="{BD025ED8-7F72-B34E-91ED-D19D4A9B114F}"/>
              </a:ext>
            </a:extLst>
          </p:cNvPr>
          <p:cNvSpPr>
            <a:spLocks noGrp="1"/>
          </p:cNvSpPr>
          <p:nvPr>
            <p:ph idx="1"/>
          </p:nvPr>
        </p:nvSpPr>
        <p:spPr>
          <a:xfrm>
            <a:off x="5221862" y="1719618"/>
            <a:ext cx="5948831" cy="4334629"/>
          </a:xfrm>
        </p:spPr>
        <p:txBody>
          <a:bodyPr anchor="ctr">
            <a:normAutofit fontScale="85000" lnSpcReduction="10000"/>
          </a:bodyPr>
          <a:lstStyle/>
          <a:p>
            <a:pPr marL="0" indent="0">
              <a:buNone/>
            </a:pPr>
            <a:r>
              <a:rPr lang="fr-FR" sz="1300" dirty="0">
                <a:solidFill>
                  <a:srgbClr val="FEFFFF"/>
                </a:solidFill>
                <a:latin typeface="Times New Roman" panose="02020603050405020304" pitchFamily="18" charset="0"/>
                <a:cs typeface="Times New Roman" panose="02020603050405020304" pitchFamily="18" charset="0"/>
              </a:rPr>
              <a:t>1/ Licence de droit : 3 années</a:t>
            </a:r>
          </a:p>
          <a:p>
            <a:pPr marL="0" indent="0">
              <a:buNone/>
            </a:pPr>
            <a:endParaRPr lang="fr-FR" sz="1300" dirty="0">
              <a:solidFill>
                <a:srgbClr val="FEFFFF"/>
              </a:solidFill>
              <a:latin typeface="Times New Roman" panose="02020603050405020304" pitchFamily="18" charset="0"/>
              <a:cs typeface="Times New Roman" panose="02020603050405020304" pitchFamily="18" charset="0"/>
            </a:endParaRPr>
          </a:p>
          <a:p>
            <a:pPr marL="0" indent="0">
              <a:buNone/>
            </a:pPr>
            <a:r>
              <a:rPr lang="fr-FR" sz="1300" dirty="0">
                <a:solidFill>
                  <a:srgbClr val="FEFFFF"/>
                </a:solidFill>
                <a:latin typeface="Times New Roman" panose="02020603050405020304" pitchFamily="18" charset="0"/>
                <a:cs typeface="Times New Roman" panose="02020603050405020304" pitchFamily="18" charset="0"/>
              </a:rPr>
              <a:t>2/ Master de droit : 2 années</a:t>
            </a:r>
          </a:p>
          <a:p>
            <a:pPr marL="0" indent="0">
              <a:buNone/>
            </a:pPr>
            <a:r>
              <a:rPr lang="fr-FR" sz="1300" dirty="0">
                <a:solidFill>
                  <a:srgbClr val="FEFFFF"/>
                </a:solidFill>
                <a:latin typeface="Times New Roman" panose="02020603050405020304" pitchFamily="18" charset="0"/>
                <a:cs typeface="Times New Roman" panose="02020603050405020304" pitchFamily="18" charset="0"/>
              </a:rPr>
              <a:t> </a:t>
            </a:r>
          </a:p>
          <a:p>
            <a:pPr marL="0" indent="0">
              <a:buNone/>
            </a:pPr>
            <a:r>
              <a:rPr lang="fr-FR" sz="1300" dirty="0">
                <a:solidFill>
                  <a:srgbClr val="FEFFFF"/>
                </a:solidFill>
                <a:latin typeface="Times New Roman" panose="02020603050405020304" pitchFamily="18" charset="0"/>
                <a:cs typeface="Times New Roman" panose="02020603050405020304" pitchFamily="18" charset="0"/>
              </a:rPr>
              <a:t>3/ Ecole d’avocats (18 mois) / Thèse (3 années minimum) / ENM</a:t>
            </a:r>
          </a:p>
          <a:p>
            <a:pPr marL="0" indent="0">
              <a:buNone/>
            </a:pPr>
            <a:r>
              <a:rPr lang="fr-FR" sz="1300" dirty="0">
                <a:solidFill>
                  <a:srgbClr val="FEFFFF"/>
                </a:solidFill>
                <a:latin typeface="Times New Roman" panose="02020603050405020304" pitchFamily="18" charset="0"/>
                <a:cs typeface="Times New Roman" panose="02020603050405020304" pitchFamily="18" charset="0"/>
              </a:rPr>
              <a:t> </a:t>
            </a:r>
          </a:p>
          <a:p>
            <a:pPr marL="0" indent="0">
              <a:buNone/>
            </a:pPr>
            <a:r>
              <a:rPr lang="fr-FR" sz="1300" dirty="0">
                <a:solidFill>
                  <a:srgbClr val="FEFFFF"/>
                </a:solidFill>
                <a:latin typeface="Times New Roman" panose="02020603050405020304" pitchFamily="18" charset="0"/>
                <a:cs typeface="Times New Roman" panose="02020603050405020304" pitchFamily="18" charset="0"/>
              </a:rPr>
              <a:t>La licence en droit a vocation à être suivie d’un master de droit public ou privé, et éventuellement d’un doctorat.</a:t>
            </a:r>
            <a:br>
              <a:rPr lang="fr-FR" sz="1300" dirty="0">
                <a:solidFill>
                  <a:srgbClr val="FEFFFF"/>
                </a:solidFill>
                <a:latin typeface="Times New Roman" panose="02020603050405020304" pitchFamily="18" charset="0"/>
                <a:cs typeface="Times New Roman" panose="02020603050405020304" pitchFamily="18" charset="0"/>
              </a:rPr>
            </a:br>
            <a:br>
              <a:rPr lang="fr-FR" sz="1300" dirty="0">
                <a:solidFill>
                  <a:srgbClr val="FEFFFF"/>
                </a:solidFill>
                <a:latin typeface="Times New Roman" panose="02020603050405020304" pitchFamily="18" charset="0"/>
                <a:cs typeface="Times New Roman" panose="02020603050405020304" pitchFamily="18" charset="0"/>
              </a:rPr>
            </a:br>
            <a:r>
              <a:rPr lang="fr-FR" sz="1300" dirty="0">
                <a:solidFill>
                  <a:srgbClr val="FEFFFF"/>
                </a:solidFill>
                <a:latin typeface="Times New Roman" panose="02020603050405020304" pitchFamily="18" charset="0"/>
                <a:cs typeface="Times New Roman" panose="02020603050405020304" pitchFamily="18" charset="0"/>
              </a:rPr>
              <a:t>Les étudiants titulaires d'une licence en droit peuvent poursuivre leurs études en Master (2 ans), dans l'une des spécialités juridiques </a:t>
            </a:r>
          </a:p>
          <a:p>
            <a:pPr marL="0" indent="0">
              <a:buNone/>
            </a:pPr>
            <a:endParaRPr lang="fr-FR" sz="1300" dirty="0">
              <a:solidFill>
                <a:srgbClr val="FEFFFF"/>
              </a:solidFill>
              <a:latin typeface="Times New Roman" panose="02020603050405020304" pitchFamily="18" charset="0"/>
              <a:cs typeface="Times New Roman" panose="02020603050405020304" pitchFamily="18" charset="0"/>
            </a:endParaRPr>
          </a:p>
          <a:p>
            <a:pPr marL="0" indent="0">
              <a:buNone/>
            </a:pPr>
            <a:r>
              <a:rPr lang="fr-FR" sz="1300" dirty="0">
                <a:solidFill>
                  <a:srgbClr val="FEFFFF"/>
                </a:solidFill>
                <a:latin typeface="Times New Roman" panose="02020603050405020304" pitchFamily="18" charset="0"/>
                <a:cs typeface="Times New Roman" panose="02020603050405020304" pitchFamily="18" charset="0"/>
              </a:rPr>
              <a:t>Administration publique, organisations internationales : concours administratifs à tous niveaux</a:t>
            </a:r>
          </a:p>
          <a:p>
            <a:r>
              <a:rPr lang="fr-FR" sz="1300" dirty="0">
                <a:solidFill>
                  <a:srgbClr val="FEFFFF"/>
                </a:solidFill>
                <a:latin typeface="Times New Roman" panose="02020603050405020304" pitchFamily="18" charset="0"/>
                <a:cs typeface="Times New Roman" panose="02020603050405020304" pitchFamily="18" charset="0"/>
              </a:rPr>
              <a:t>Carrières de l'information : journalisme, relations publiques</a:t>
            </a:r>
          </a:p>
          <a:p>
            <a:r>
              <a:rPr lang="fr-FR" sz="1300" dirty="0">
                <a:solidFill>
                  <a:srgbClr val="FEFFFF"/>
                </a:solidFill>
                <a:latin typeface="Times New Roman" panose="02020603050405020304" pitchFamily="18" charset="0"/>
                <a:cs typeface="Times New Roman" panose="02020603050405020304" pitchFamily="18" charset="0"/>
              </a:rPr>
              <a:t>Encadrement juridique : juristes en entreprises, ONG, banques, assurances, ressources humaines</a:t>
            </a:r>
          </a:p>
          <a:p>
            <a:r>
              <a:rPr lang="fr-FR" sz="1300" dirty="0">
                <a:solidFill>
                  <a:srgbClr val="FEFFFF"/>
                </a:solidFill>
                <a:latin typeface="Times New Roman" panose="02020603050405020304" pitchFamily="18" charset="0"/>
                <a:cs typeface="Times New Roman" panose="02020603050405020304" pitchFamily="18" charset="0"/>
              </a:rPr>
              <a:t>Magistrature judiciaire, administrative et financière</a:t>
            </a:r>
          </a:p>
          <a:p>
            <a:r>
              <a:rPr lang="fr-FR" sz="1300" dirty="0">
                <a:solidFill>
                  <a:srgbClr val="FEFFFF"/>
                </a:solidFill>
                <a:latin typeface="Times New Roman" panose="02020603050405020304" pitchFamily="18" charset="0"/>
                <a:cs typeface="Times New Roman" panose="02020603050405020304" pitchFamily="18" charset="0"/>
              </a:rPr>
              <a:t>Métiers de la sécurité et de la défense : police, gendarmerie nationale, administration pénitentiaire, administration douanière</a:t>
            </a:r>
          </a:p>
          <a:p>
            <a:r>
              <a:rPr lang="fr-FR" sz="1300" dirty="0">
                <a:solidFill>
                  <a:srgbClr val="FEFFFF"/>
                </a:solidFill>
                <a:latin typeface="Times New Roman" panose="02020603050405020304" pitchFamily="18" charset="0"/>
                <a:cs typeface="Times New Roman" panose="02020603050405020304" pitchFamily="18" charset="0"/>
              </a:rPr>
              <a:t>Profession juridiques et judiciaires : juges, avocats, notaires, huissiers de justice, etc.</a:t>
            </a:r>
          </a:p>
          <a:p>
            <a:endParaRPr lang="fr-FR" sz="1300" dirty="0">
              <a:solidFill>
                <a:srgbClr val="FEFFFF"/>
              </a:solidFill>
              <a:latin typeface="Times New Roman" panose="02020603050405020304" pitchFamily="18" charset="0"/>
              <a:cs typeface="Times New Roman" panose="02020603050405020304" pitchFamily="18" charset="0"/>
            </a:endParaRPr>
          </a:p>
          <a:p>
            <a:endParaRPr lang="fr-FR" sz="1300" dirty="0">
              <a:solidFill>
                <a:srgbClr val="FEFFFF"/>
              </a:solidFill>
              <a:latin typeface="Times New Roman" panose="02020603050405020304" pitchFamily="18" charset="0"/>
              <a:cs typeface="Times New Roman" panose="02020603050405020304" pitchFamily="18" charset="0"/>
            </a:endParaRPr>
          </a:p>
          <a:p>
            <a:endParaRPr lang="fr-FR" sz="1000" dirty="0">
              <a:solidFill>
                <a:srgbClr val="FE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06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9227F8-9EC5-2142-AE05-5C3A6BA5B2C8}"/>
              </a:ext>
            </a:extLst>
          </p:cNvPr>
          <p:cNvSpPr>
            <a:spLocks noGrp="1"/>
          </p:cNvSpPr>
          <p:nvPr>
            <p:ph type="title"/>
          </p:nvPr>
        </p:nvSpPr>
        <p:spPr>
          <a:xfrm>
            <a:off x="593280" y="27403"/>
            <a:ext cx="10444590" cy="1200329"/>
          </a:xfrm>
        </p:spPr>
        <p:txBody>
          <a:bodyPr>
            <a:normAutofit fontScale="90000"/>
          </a:bodyPr>
          <a:lstStyle/>
          <a:p>
            <a:r>
              <a:rPr lang="fr-FR" sz="5300" b="1" dirty="0">
                <a:solidFill>
                  <a:schemeClr val="tx2"/>
                </a:solidFill>
              </a:rPr>
              <a:t>La licence de Droit (2021-2022) </a:t>
            </a:r>
            <a:br>
              <a:rPr lang="fr-FR" b="1" dirty="0">
                <a:solidFill>
                  <a:schemeClr val="tx2"/>
                </a:solidFill>
                <a:latin typeface="Century Gothic" pitchFamily="34" charset="0"/>
              </a:rPr>
            </a:br>
            <a:endParaRPr lang="fr-FR" dirty="0"/>
          </a:p>
        </p:txBody>
      </p:sp>
      <p:grpSp>
        <p:nvGrpSpPr>
          <p:cNvPr id="4" name="Groupe 3">
            <a:extLst>
              <a:ext uri="{FF2B5EF4-FFF2-40B4-BE49-F238E27FC236}">
                <a16:creationId xmlns:a16="http://schemas.microsoft.com/office/drawing/2014/main" id="{372849F0-04CE-0044-952B-12F807982977}"/>
              </a:ext>
            </a:extLst>
          </p:cNvPr>
          <p:cNvGrpSpPr/>
          <p:nvPr/>
        </p:nvGrpSpPr>
        <p:grpSpPr>
          <a:xfrm>
            <a:off x="-117193" y="853324"/>
            <a:ext cx="8454371" cy="4799897"/>
            <a:chOff x="-65947" y="1587632"/>
            <a:chExt cx="9246459" cy="5317312"/>
          </a:xfrm>
        </p:grpSpPr>
        <p:sp>
          <p:nvSpPr>
            <p:cNvPr id="5" name="Rectangle 4">
              <a:extLst>
                <a:ext uri="{FF2B5EF4-FFF2-40B4-BE49-F238E27FC236}">
                  <a16:creationId xmlns:a16="http://schemas.microsoft.com/office/drawing/2014/main" id="{C62BFA01-F874-DB4A-AC4F-1D582B65BE0B}"/>
                </a:ext>
              </a:extLst>
            </p:cNvPr>
            <p:cNvSpPr/>
            <p:nvPr/>
          </p:nvSpPr>
          <p:spPr>
            <a:xfrm>
              <a:off x="378700" y="1587632"/>
              <a:ext cx="983137" cy="4863103"/>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C64CCF07-A16F-A74A-A089-3E292EF6AF48}"/>
                </a:ext>
              </a:extLst>
            </p:cNvPr>
            <p:cNvSpPr/>
            <p:nvPr/>
          </p:nvSpPr>
          <p:spPr>
            <a:xfrm>
              <a:off x="1505529" y="1587632"/>
              <a:ext cx="990684" cy="4863103"/>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77ECB187-0A5A-E742-9F11-B3B7B846337C}"/>
                </a:ext>
              </a:extLst>
            </p:cNvPr>
            <p:cNvSpPr/>
            <p:nvPr/>
          </p:nvSpPr>
          <p:spPr>
            <a:xfrm>
              <a:off x="3411180" y="4769897"/>
              <a:ext cx="5121260" cy="81991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solidFill>
                  <a:srgbClr val="BACD8F"/>
                </a:solidFill>
              </a:endParaRPr>
            </a:p>
          </p:txBody>
        </p:sp>
        <p:sp>
          <p:nvSpPr>
            <p:cNvPr id="12" name="Rectangle 11">
              <a:extLst>
                <a:ext uri="{FF2B5EF4-FFF2-40B4-BE49-F238E27FC236}">
                  <a16:creationId xmlns:a16="http://schemas.microsoft.com/office/drawing/2014/main" id="{C6E011FB-1659-C847-8DB8-815C93A375D1}"/>
                </a:ext>
              </a:extLst>
            </p:cNvPr>
            <p:cNvSpPr/>
            <p:nvPr/>
          </p:nvSpPr>
          <p:spPr>
            <a:xfrm>
              <a:off x="5990602" y="3271639"/>
              <a:ext cx="2541838" cy="1440160"/>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solidFill>
                  <a:srgbClr val="BACD8F"/>
                </a:solidFill>
              </a:endParaRPr>
            </a:p>
          </p:txBody>
        </p:sp>
        <p:sp>
          <p:nvSpPr>
            <p:cNvPr id="13" name="ZoneTexte 12">
              <a:extLst>
                <a:ext uri="{FF2B5EF4-FFF2-40B4-BE49-F238E27FC236}">
                  <a16:creationId xmlns:a16="http://schemas.microsoft.com/office/drawing/2014/main" id="{80C9FF1A-1CFD-BF43-BCB9-AB2D788F9FD7}"/>
                </a:ext>
              </a:extLst>
            </p:cNvPr>
            <p:cNvSpPr txBox="1"/>
            <p:nvPr/>
          </p:nvSpPr>
          <p:spPr>
            <a:xfrm>
              <a:off x="251521" y="3478662"/>
              <a:ext cx="1389710" cy="306859"/>
            </a:xfrm>
            <a:prstGeom prst="rect">
              <a:avLst/>
            </a:prstGeom>
            <a:noFill/>
          </p:spPr>
          <p:txBody>
            <a:bodyPr wrap="square" rtlCol="0">
              <a:spAutoFit/>
            </a:bodyPr>
            <a:lstStyle/>
            <a:p>
              <a:pPr algn="ctr"/>
              <a:endParaRPr lang="fr-FR" sz="1200" b="1" dirty="0">
                <a:solidFill>
                  <a:schemeClr val="bg1"/>
                </a:solidFill>
              </a:endParaRPr>
            </a:p>
          </p:txBody>
        </p:sp>
        <p:sp>
          <p:nvSpPr>
            <p:cNvPr id="14" name="ZoneTexte 13">
              <a:extLst>
                <a:ext uri="{FF2B5EF4-FFF2-40B4-BE49-F238E27FC236}">
                  <a16:creationId xmlns:a16="http://schemas.microsoft.com/office/drawing/2014/main" id="{01438F25-BA42-F94B-925C-1C78FA3E4F58}"/>
                </a:ext>
              </a:extLst>
            </p:cNvPr>
            <p:cNvSpPr txBox="1"/>
            <p:nvPr/>
          </p:nvSpPr>
          <p:spPr>
            <a:xfrm>
              <a:off x="1169225" y="3622048"/>
              <a:ext cx="1264636" cy="306859"/>
            </a:xfrm>
            <a:prstGeom prst="rect">
              <a:avLst/>
            </a:prstGeom>
            <a:noFill/>
          </p:spPr>
          <p:txBody>
            <a:bodyPr wrap="square" rtlCol="0">
              <a:spAutoFit/>
            </a:bodyPr>
            <a:lstStyle/>
            <a:p>
              <a:pPr algn="ctr"/>
              <a:endParaRPr lang="fr-FR" sz="1200" b="1" dirty="0">
                <a:solidFill>
                  <a:schemeClr val="bg1"/>
                </a:solidFill>
              </a:endParaRPr>
            </a:p>
          </p:txBody>
        </p:sp>
        <p:sp>
          <p:nvSpPr>
            <p:cNvPr id="17" name="ZoneTexte 16">
              <a:extLst>
                <a:ext uri="{FF2B5EF4-FFF2-40B4-BE49-F238E27FC236}">
                  <a16:creationId xmlns:a16="http://schemas.microsoft.com/office/drawing/2014/main" id="{4D6B812C-21C4-3D48-BBE1-D241128A329D}"/>
                </a:ext>
              </a:extLst>
            </p:cNvPr>
            <p:cNvSpPr txBox="1"/>
            <p:nvPr/>
          </p:nvSpPr>
          <p:spPr>
            <a:xfrm>
              <a:off x="5581151" y="1990897"/>
              <a:ext cx="1389710" cy="716004"/>
            </a:xfrm>
            <a:prstGeom prst="rect">
              <a:avLst/>
            </a:prstGeom>
            <a:noFill/>
          </p:spPr>
          <p:txBody>
            <a:bodyPr wrap="square" rtlCol="0">
              <a:spAutoFit/>
            </a:bodyPr>
            <a:lstStyle/>
            <a:p>
              <a:pPr algn="ctr"/>
              <a:r>
                <a:rPr lang="fr-FR" sz="1200" b="1" dirty="0">
                  <a:solidFill>
                    <a:schemeClr val="bg1"/>
                  </a:solidFill>
                </a:rPr>
                <a:t>Comptabilité</a:t>
              </a:r>
            </a:p>
            <a:p>
              <a:pPr algn="ctr"/>
              <a:r>
                <a:rPr lang="fr-FR" sz="1200" b="1" dirty="0">
                  <a:solidFill>
                    <a:schemeClr val="bg1"/>
                  </a:solidFill>
                </a:rPr>
                <a:t>Contrôle</a:t>
              </a:r>
              <a:br>
                <a:rPr lang="fr-FR" sz="1200" b="1" dirty="0">
                  <a:solidFill>
                    <a:schemeClr val="bg1"/>
                  </a:solidFill>
                </a:rPr>
              </a:br>
              <a:r>
                <a:rPr lang="fr-FR" sz="1200" b="1" dirty="0">
                  <a:solidFill>
                    <a:schemeClr val="bg1"/>
                  </a:solidFill>
                </a:rPr>
                <a:t>Audit(CCA)</a:t>
              </a:r>
            </a:p>
          </p:txBody>
        </p:sp>
        <p:sp>
          <p:nvSpPr>
            <p:cNvPr id="21" name="ZoneTexte 20">
              <a:extLst>
                <a:ext uri="{FF2B5EF4-FFF2-40B4-BE49-F238E27FC236}">
                  <a16:creationId xmlns:a16="http://schemas.microsoft.com/office/drawing/2014/main" id="{94F38E1A-E504-BD42-904F-D7505D24BB35}"/>
                </a:ext>
              </a:extLst>
            </p:cNvPr>
            <p:cNvSpPr txBox="1"/>
            <p:nvPr/>
          </p:nvSpPr>
          <p:spPr>
            <a:xfrm rot="16200000">
              <a:off x="-351187" y="5416454"/>
              <a:ext cx="1058562" cy="369332"/>
            </a:xfrm>
            <a:prstGeom prst="rect">
              <a:avLst/>
            </a:prstGeom>
            <a:noFill/>
          </p:spPr>
          <p:txBody>
            <a:bodyPr wrap="square" rtlCol="0">
              <a:spAutoFit/>
            </a:bodyPr>
            <a:lstStyle/>
            <a:p>
              <a:r>
                <a:rPr lang="fr-FR" b="1" dirty="0"/>
                <a:t>Licence 1</a:t>
              </a:r>
            </a:p>
          </p:txBody>
        </p:sp>
        <p:sp>
          <p:nvSpPr>
            <p:cNvPr id="22" name="ZoneTexte 21">
              <a:extLst>
                <a:ext uri="{FF2B5EF4-FFF2-40B4-BE49-F238E27FC236}">
                  <a16:creationId xmlns:a16="http://schemas.microsoft.com/office/drawing/2014/main" id="{413E114D-35A5-DF4D-B186-6BFF22C17784}"/>
                </a:ext>
              </a:extLst>
            </p:cNvPr>
            <p:cNvSpPr txBox="1"/>
            <p:nvPr/>
          </p:nvSpPr>
          <p:spPr>
            <a:xfrm rot="16200000">
              <a:off x="-410562" y="3810841"/>
              <a:ext cx="1058562" cy="369332"/>
            </a:xfrm>
            <a:prstGeom prst="rect">
              <a:avLst/>
            </a:prstGeom>
            <a:noFill/>
          </p:spPr>
          <p:txBody>
            <a:bodyPr wrap="square" rtlCol="0">
              <a:spAutoFit/>
            </a:bodyPr>
            <a:lstStyle/>
            <a:p>
              <a:r>
                <a:rPr lang="fr-FR" b="1" dirty="0"/>
                <a:t>Licence 2</a:t>
              </a:r>
            </a:p>
          </p:txBody>
        </p:sp>
        <p:sp>
          <p:nvSpPr>
            <p:cNvPr id="23" name="ZoneTexte 22">
              <a:extLst>
                <a:ext uri="{FF2B5EF4-FFF2-40B4-BE49-F238E27FC236}">
                  <a16:creationId xmlns:a16="http://schemas.microsoft.com/office/drawing/2014/main" id="{5C33C737-B2E1-8B41-9561-B8556A809110}"/>
                </a:ext>
              </a:extLst>
            </p:cNvPr>
            <p:cNvSpPr txBox="1"/>
            <p:nvPr/>
          </p:nvSpPr>
          <p:spPr>
            <a:xfrm rot="16200000">
              <a:off x="-359449" y="2372075"/>
              <a:ext cx="1058562" cy="369332"/>
            </a:xfrm>
            <a:prstGeom prst="rect">
              <a:avLst/>
            </a:prstGeom>
            <a:noFill/>
          </p:spPr>
          <p:txBody>
            <a:bodyPr wrap="square" rtlCol="0">
              <a:spAutoFit/>
            </a:bodyPr>
            <a:lstStyle/>
            <a:p>
              <a:r>
                <a:rPr lang="fr-FR" b="1" dirty="0"/>
                <a:t>Licence 3</a:t>
              </a:r>
            </a:p>
          </p:txBody>
        </p:sp>
        <p:sp>
          <p:nvSpPr>
            <p:cNvPr id="26" name="Flèche vers le haut 25">
              <a:extLst>
                <a:ext uri="{FF2B5EF4-FFF2-40B4-BE49-F238E27FC236}">
                  <a16:creationId xmlns:a16="http://schemas.microsoft.com/office/drawing/2014/main" id="{B17EECE5-CA4C-8A48-B79A-07D67096294C}"/>
                </a:ext>
              </a:extLst>
            </p:cNvPr>
            <p:cNvSpPr/>
            <p:nvPr/>
          </p:nvSpPr>
          <p:spPr>
            <a:xfrm>
              <a:off x="3144265" y="6488679"/>
              <a:ext cx="309590" cy="409955"/>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Flèche vers le haut 27">
              <a:extLst>
                <a:ext uri="{FF2B5EF4-FFF2-40B4-BE49-F238E27FC236}">
                  <a16:creationId xmlns:a16="http://schemas.microsoft.com/office/drawing/2014/main" id="{DC627FE5-37A2-CC45-B009-54C6EC1DF0FF}"/>
                </a:ext>
              </a:extLst>
            </p:cNvPr>
            <p:cNvSpPr/>
            <p:nvPr/>
          </p:nvSpPr>
          <p:spPr>
            <a:xfrm>
              <a:off x="617562" y="6494989"/>
              <a:ext cx="309590" cy="409955"/>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ZoneTexte 29">
              <a:extLst>
                <a:ext uri="{FF2B5EF4-FFF2-40B4-BE49-F238E27FC236}">
                  <a16:creationId xmlns:a16="http://schemas.microsoft.com/office/drawing/2014/main" id="{D48D198B-992C-8445-A6F7-2BC10CE3A45B}"/>
                </a:ext>
              </a:extLst>
            </p:cNvPr>
            <p:cNvSpPr txBox="1"/>
            <p:nvPr/>
          </p:nvSpPr>
          <p:spPr>
            <a:xfrm>
              <a:off x="7956436" y="1982319"/>
              <a:ext cx="1224076" cy="954107"/>
            </a:xfrm>
            <a:prstGeom prst="rect">
              <a:avLst/>
            </a:prstGeom>
            <a:noFill/>
          </p:spPr>
          <p:txBody>
            <a:bodyPr wrap="square" rtlCol="0">
              <a:spAutoFit/>
            </a:bodyPr>
            <a:lstStyle/>
            <a:p>
              <a:pPr algn="ctr"/>
              <a:r>
                <a:rPr lang="fr-FR" sz="1200" b="1" dirty="0">
                  <a:solidFill>
                    <a:schemeClr val="bg1"/>
                  </a:solidFill>
                </a:rPr>
                <a:t>Complément d’études en gestion</a:t>
              </a:r>
            </a:p>
            <a:p>
              <a:pPr algn="ctr"/>
              <a:r>
                <a:rPr lang="fr-FR" sz="1200" b="1" dirty="0">
                  <a:solidFill>
                    <a:schemeClr val="bg1"/>
                  </a:solidFill>
                </a:rPr>
                <a:t>(CEG)</a:t>
              </a:r>
            </a:p>
          </p:txBody>
        </p:sp>
      </p:grpSp>
      <p:sp>
        <p:nvSpPr>
          <p:cNvPr id="31" name="Rectangle 30">
            <a:extLst>
              <a:ext uri="{FF2B5EF4-FFF2-40B4-BE49-F238E27FC236}">
                <a16:creationId xmlns:a16="http://schemas.microsoft.com/office/drawing/2014/main" id="{35FD8C9C-5A8C-7E41-B26C-A5C092495E1D}"/>
              </a:ext>
            </a:extLst>
          </p:cNvPr>
          <p:cNvSpPr/>
          <p:nvPr/>
        </p:nvSpPr>
        <p:spPr>
          <a:xfrm>
            <a:off x="2355710" y="853324"/>
            <a:ext cx="898918" cy="4389886"/>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8A0CAE17-264F-F04F-8F86-147863131C28}"/>
              </a:ext>
            </a:extLst>
          </p:cNvPr>
          <p:cNvSpPr txBox="1"/>
          <p:nvPr/>
        </p:nvSpPr>
        <p:spPr>
          <a:xfrm>
            <a:off x="828245" y="5282289"/>
            <a:ext cx="1989775" cy="369332"/>
          </a:xfrm>
          <a:prstGeom prst="rect">
            <a:avLst/>
          </a:prstGeom>
          <a:noFill/>
        </p:spPr>
        <p:txBody>
          <a:bodyPr wrap="square" rtlCol="0">
            <a:spAutoFit/>
          </a:bodyPr>
          <a:lstStyle/>
          <a:p>
            <a:r>
              <a:rPr lang="fr-FR" dirty="0"/>
              <a:t>Licences Générales </a:t>
            </a:r>
          </a:p>
        </p:txBody>
      </p:sp>
      <p:sp>
        <p:nvSpPr>
          <p:cNvPr id="33" name="Rectangle 32">
            <a:extLst>
              <a:ext uri="{FF2B5EF4-FFF2-40B4-BE49-F238E27FC236}">
                <a16:creationId xmlns:a16="http://schemas.microsoft.com/office/drawing/2014/main" id="{F413B8BF-A6F3-F64C-B326-87DBA49CDEC8}"/>
              </a:ext>
            </a:extLst>
          </p:cNvPr>
          <p:cNvSpPr/>
          <p:nvPr/>
        </p:nvSpPr>
        <p:spPr>
          <a:xfrm>
            <a:off x="3671143" y="853324"/>
            <a:ext cx="898918" cy="4389886"/>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solidFill>
                <a:schemeClr val="tx1"/>
              </a:solidFill>
            </a:endParaRPr>
          </a:p>
        </p:txBody>
      </p:sp>
      <p:sp>
        <p:nvSpPr>
          <p:cNvPr id="34" name="Rectangle 33">
            <a:extLst>
              <a:ext uri="{FF2B5EF4-FFF2-40B4-BE49-F238E27FC236}">
                <a16:creationId xmlns:a16="http://schemas.microsoft.com/office/drawing/2014/main" id="{86D50A71-9225-4B4C-A0C1-6F40B96303ED}"/>
              </a:ext>
            </a:extLst>
          </p:cNvPr>
          <p:cNvSpPr/>
          <p:nvPr/>
        </p:nvSpPr>
        <p:spPr>
          <a:xfrm>
            <a:off x="4694155" y="853324"/>
            <a:ext cx="898919" cy="4389886"/>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35" name="Rectangle 34">
            <a:extLst>
              <a:ext uri="{FF2B5EF4-FFF2-40B4-BE49-F238E27FC236}">
                <a16:creationId xmlns:a16="http://schemas.microsoft.com/office/drawing/2014/main" id="{E116E1CB-D732-5C4C-A140-3823C4736D2E}"/>
              </a:ext>
            </a:extLst>
          </p:cNvPr>
          <p:cNvSpPr/>
          <p:nvPr/>
        </p:nvSpPr>
        <p:spPr>
          <a:xfrm>
            <a:off x="5725553" y="853324"/>
            <a:ext cx="898918" cy="4404851"/>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8" name="ZoneTexte 7">
            <a:extLst>
              <a:ext uri="{FF2B5EF4-FFF2-40B4-BE49-F238E27FC236}">
                <a16:creationId xmlns:a16="http://schemas.microsoft.com/office/drawing/2014/main" id="{FF441A56-7C0B-4B4D-9A8E-0B543A9DD2F3}"/>
              </a:ext>
            </a:extLst>
          </p:cNvPr>
          <p:cNvSpPr txBox="1"/>
          <p:nvPr/>
        </p:nvSpPr>
        <p:spPr>
          <a:xfrm>
            <a:off x="4407210" y="5309272"/>
            <a:ext cx="2229253" cy="370063"/>
          </a:xfrm>
          <a:prstGeom prst="rect">
            <a:avLst/>
          </a:prstGeom>
          <a:noFill/>
        </p:spPr>
        <p:txBody>
          <a:bodyPr wrap="square" rtlCol="0">
            <a:spAutoFit/>
          </a:bodyPr>
          <a:lstStyle/>
          <a:p>
            <a:r>
              <a:rPr lang="fr-FR" dirty="0"/>
              <a:t>Licences Spécifiques </a:t>
            </a:r>
          </a:p>
        </p:txBody>
      </p:sp>
      <p:sp>
        <p:nvSpPr>
          <p:cNvPr id="36" name="Flèche vers le haut 35">
            <a:extLst>
              <a:ext uri="{FF2B5EF4-FFF2-40B4-BE49-F238E27FC236}">
                <a16:creationId xmlns:a16="http://schemas.microsoft.com/office/drawing/2014/main" id="{9B30ABD3-E52E-8740-80C5-89FA09DE1EE6}"/>
              </a:ext>
            </a:extLst>
          </p:cNvPr>
          <p:cNvSpPr/>
          <p:nvPr/>
        </p:nvSpPr>
        <p:spPr>
          <a:xfrm>
            <a:off x="7073403" y="5310841"/>
            <a:ext cx="283069" cy="370063"/>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7" name="Flèche vers le haut 36">
            <a:extLst>
              <a:ext uri="{FF2B5EF4-FFF2-40B4-BE49-F238E27FC236}">
                <a16:creationId xmlns:a16="http://schemas.microsoft.com/office/drawing/2014/main" id="{75286E5A-9F0C-3D45-AD5D-B149AD9CAEC8}"/>
              </a:ext>
            </a:extLst>
          </p:cNvPr>
          <p:cNvSpPr/>
          <p:nvPr/>
        </p:nvSpPr>
        <p:spPr>
          <a:xfrm>
            <a:off x="3934664" y="5310842"/>
            <a:ext cx="283069" cy="370063"/>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33221C2A-9E64-EC48-9B6E-E78F42C2E1D4}"/>
              </a:ext>
            </a:extLst>
          </p:cNvPr>
          <p:cNvSpPr/>
          <p:nvPr/>
        </p:nvSpPr>
        <p:spPr>
          <a:xfrm>
            <a:off x="6714330" y="853323"/>
            <a:ext cx="898918" cy="4404851"/>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C06D0B70-9436-B642-9EBB-8646E4E867E3}"/>
              </a:ext>
            </a:extLst>
          </p:cNvPr>
          <p:cNvSpPr txBox="1"/>
          <p:nvPr/>
        </p:nvSpPr>
        <p:spPr>
          <a:xfrm>
            <a:off x="339221" y="4283104"/>
            <a:ext cx="859806" cy="369332"/>
          </a:xfrm>
          <a:prstGeom prst="rect">
            <a:avLst/>
          </a:prstGeom>
          <a:noFill/>
        </p:spPr>
        <p:txBody>
          <a:bodyPr wrap="square" rtlCol="0">
            <a:spAutoFit/>
          </a:bodyPr>
          <a:lstStyle/>
          <a:p>
            <a:r>
              <a:rPr lang="fr-FR" dirty="0"/>
              <a:t>Droit </a:t>
            </a:r>
          </a:p>
        </p:txBody>
      </p:sp>
      <p:sp>
        <p:nvSpPr>
          <p:cNvPr id="41" name="ZoneTexte 40">
            <a:extLst>
              <a:ext uri="{FF2B5EF4-FFF2-40B4-BE49-F238E27FC236}">
                <a16:creationId xmlns:a16="http://schemas.microsoft.com/office/drawing/2014/main" id="{8D4CE94E-F485-4C40-817C-7F2968655210}"/>
              </a:ext>
            </a:extLst>
          </p:cNvPr>
          <p:cNvSpPr txBox="1"/>
          <p:nvPr/>
        </p:nvSpPr>
        <p:spPr>
          <a:xfrm>
            <a:off x="1239672" y="4278025"/>
            <a:ext cx="1152700" cy="923330"/>
          </a:xfrm>
          <a:prstGeom prst="rect">
            <a:avLst/>
          </a:prstGeom>
          <a:noFill/>
        </p:spPr>
        <p:txBody>
          <a:bodyPr wrap="square" rtlCol="0">
            <a:spAutoFit/>
          </a:bodyPr>
          <a:lstStyle/>
          <a:p>
            <a:r>
              <a:rPr lang="fr-FR" dirty="0"/>
              <a:t>   Droit Sciences politiques </a:t>
            </a:r>
          </a:p>
        </p:txBody>
      </p:sp>
      <p:sp>
        <p:nvSpPr>
          <p:cNvPr id="42" name="ZoneTexte 41">
            <a:extLst>
              <a:ext uri="{FF2B5EF4-FFF2-40B4-BE49-F238E27FC236}">
                <a16:creationId xmlns:a16="http://schemas.microsoft.com/office/drawing/2014/main" id="{B4D5D844-AAC7-1946-A4DD-AC9B80505CF6}"/>
              </a:ext>
            </a:extLst>
          </p:cNvPr>
          <p:cNvSpPr txBox="1"/>
          <p:nvPr/>
        </p:nvSpPr>
        <p:spPr>
          <a:xfrm>
            <a:off x="2411498" y="4278025"/>
            <a:ext cx="1016919" cy="923330"/>
          </a:xfrm>
          <a:prstGeom prst="rect">
            <a:avLst/>
          </a:prstGeom>
          <a:noFill/>
        </p:spPr>
        <p:txBody>
          <a:bodyPr wrap="square" rtlCol="0">
            <a:spAutoFit/>
          </a:bodyPr>
          <a:lstStyle/>
          <a:p>
            <a:r>
              <a:rPr lang="fr-FR" dirty="0"/>
              <a:t>Droit</a:t>
            </a:r>
          </a:p>
          <a:p>
            <a:r>
              <a:rPr lang="fr-FR" dirty="0"/>
              <a:t>Philo-</a:t>
            </a:r>
          </a:p>
          <a:p>
            <a:r>
              <a:rPr lang="fr-FR" dirty="0" err="1"/>
              <a:t>sophie</a:t>
            </a:r>
            <a:endParaRPr lang="fr-FR" dirty="0"/>
          </a:p>
        </p:txBody>
      </p:sp>
      <p:sp>
        <p:nvSpPr>
          <p:cNvPr id="43" name="ZoneTexte 42">
            <a:extLst>
              <a:ext uri="{FF2B5EF4-FFF2-40B4-BE49-F238E27FC236}">
                <a16:creationId xmlns:a16="http://schemas.microsoft.com/office/drawing/2014/main" id="{64DD07D6-08C9-B941-80D5-9F74AC9B3F61}"/>
              </a:ext>
            </a:extLst>
          </p:cNvPr>
          <p:cNvSpPr txBox="1"/>
          <p:nvPr/>
        </p:nvSpPr>
        <p:spPr>
          <a:xfrm>
            <a:off x="3709274" y="4278025"/>
            <a:ext cx="1016919" cy="923330"/>
          </a:xfrm>
          <a:prstGeom prst="rect">
            <a:avLst/>
          </a:prstGeom>
          <a:noFill/>
        </p:spPr>
        <p:txBody>
          <a:bodyPr wrap="square" rtlCol="0">
            <a:spAutoFit/>
          </a:bodyPr>
          <a:lstStyle/>
          <a:p>
            <a:r>
              <a:rPr lang="fr-FR" dirty="0"/>
              <a:t>Droit</a:t>
            </a:r>
          </a:p>
          <a:p>
            <a:r>
              <a:rPr lang="fr-FR" dirty="0"/>
              <a:t>Prépa IEP</a:t>
            </a:r>
          </a:p>
        </p:txBody>
      </p:sp>
      <p:sp>
        <p:nvSpPr>
          <p:cNvPr id="44" name="ZoneTexte 43">
            <a:extLst>
              <a:ext uri="{FF2B5EF4-FFF2-40B4-BE49-F238E27FC236}">
                <a16:creationId xmlns:a16="http://schemas.microsoft.com/office/drawing/2014/main" id="{46C25E0C-4371-284F-8BE8-3A0B41033CB9}"/>
              </a:ext>
            </a:extLst>
          </p:cNvPr>
          <p:cNvSpPr txBox="1"/>
          <p:nvPr/>
        </p:nvSpPr>
        <p:spPr>
          <a:xfrm>
            <a:off x="4623884" y="4283104"/>
            <a:ext cx="1016919" cy="646331"/>
          </a:xfrm>
          <a:prstGeom prst="rect">
            <a:avLst/>
          </a:prstGeom>
          <a:noFill/>
        </p:spPr>
        <p:txBody>
          <a:bodyPr wrap="square" rtlCol="0">
            <a:spAutoFit/>
          </a:bodyPr>
          <a:lstStyle/>
          <a:p>
            <a:r>
              <a:rPr lang="fr-FR" dirty="0"/>
              <a:t>Droit LAS </a:t>
            </a:r>
          </a:p>
        </p:txBody>
      </p:sp>
      <p:sp>
        <p:nvSpPr>
          <p:cNvPr id="45" name="ZoneTexte 44">
            <a:extLst>
              <a:ext uri="{FF2B5EF4-FFF2-40B4-BE49-F238E27FC236}">
                <a16:creationId xmlns:a16="http://schemas.microsoft.com/office/drawing/2014/main" id="{47B0E8C5-698D-A249-890E-AE58346E92C8}"/>
              </a:ext>
            </a:extLst>
          </p:cNvPr>
          <p:cNvSpPr txBox="1"/>
          <p:nvPr/>
        </p:nvSpPr>
        <p:spPr>
          <a:xfrm>
            <a:off x="5712165" y="3825461"/>
            <a:ext cx="1016919" cy="1477328"/>
          </a:xfrm>
          <a:prstGeom prst="rect">
            <a:avLst/>
          </a:prstGeom>
          <a:noFill/>
        </p:spPr>
        <p:txBody>
          <a:bodyPr wrap="square" rtlCol="0">
            <a:spAutoFit/>
          </a:bodyPr>
          <a:lstStyle/>
          <a:p>
            <a:r>
              <a:rPr lang="fr-FR" dirty="0"/>
              <a:t>Droit</a:t>
            </a:r>
          </a:p>
          <a:p>
            <a:r>
              <a:rPr lang="fr-FR" dirty="0"/>
              <a:t>Prépa ENS Rennes D1</a:t>
            </a:r>
          </a:p>
        </p:txBody>
      </p:sp>
      <p:sp>
        <p:nvSpPr>
          <p:cNvPr id="46" name="ZoneTexte 45">
            <a:extLst>
              <a:ext uri="{FF2B5EF4-FFF2-40B4-BE49-F238E27FC236}">
                <a16:creationId xmlns:a16="http://schemas.microsoft.com/office/drawing/2014/main" id="{12B1536B-8600-744F-AB4C-F34A5C20BAF7}"/>
              </a:ext>
            </a:extLst>
          </p:cNvPr>
          <p:cNvSpPr txBox="1"/>
          <p:nvPr/>
        </p:nvSpPr>
        <p:spPr>
          <a:xfrm>
            <a:off x="6709501" y="4283779"/>
            <a:ext cx="1016919" cy="646331"/>
          </a:xfrm>
          <a:prstGeom prst="rect">
            <a:avLst/>
          </a:prstGeom>
          <a:noFill/>
        </p:spPr>
        <p:txBody>
          <a:bodyPr wrap="square" rtlCol="0">
            <a:spAutoFit/>
          </a:bodyPr>
          <a:lstStyle/>
          <a:p>
            <a:r>
              <a:rPr lang="fr-FR" dirty="0"/>
              <a:t>Droit</a:t>
            </a:r>
          </a:p>
          <a:p>
            <a:r>
              <a:rPr lang="fr-FR" dirty="0"/>
              <a:t>PILP</a:t>
            </a:r>
          </a:p>
        </p:txBody>
      </p:sp>
      <p:sp>
        <p:nvSpPr>
          <p:cNvPr id="47" name="Rectangle 46">
            <a:extLst>
              <a:ext uri="{FF2B5EF4-FFF2-40B4-BE49-F238E27FC236}">
                <a16:creationId xmlns:a16="http://schemas.microsoft.com/office/drawing/2014/main" id="{AA47DA79-06B5-FA41-AA4E-14DC98A69BC1}"/>
              </a:ext>
            </a:extLst>
          </p:cNvPr>
          <p:cNvSpPr/>
          <p:nvPr/>
        </p:nvSpPr>
        <p:spPr>
          <a:xfrm>
            <a:off x="8232416" y="853323"/>
            <a:ext cx="898918" cy="4404851"/>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48" name="Rectangle 47">
            <a:extLst>
              <a:ext uri="{FF2B5EF4-FFF2-40B4-BE49-F238E27FC236}">
                <a16:creationId xmlns:a16="http://schemas.microsoft.com/office/drawing/2014/main" id="{FC857029-C9D5-DB45-8A53-0DDD96F4B462}"/>
              </a:ext>
            </a:extLst>
          </p:cNvPr>
          <p:cNvSpPr/>
          <p:nvPr/>
        </p:nvSpPr>
        <p:spPr>
          <a:xfrm>
            <a:off x="9230508" y="853323"/>
            <a:ext cx="898918" cy="4404851"/>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9973E086-8072-F448-AAAE-95BA97ECBD54}"/>
              </a:ext>
            </a:extLst>
          </p:cNvPr>
          <p:cNvSpPr/>
          <p:nvPr/>
        </p:nvSpPr>
        <p:spPr>
          <a:xfrm>
            <a:off x="10259589" y="852260"/>
            <a:ext cx="898918" cy="4404851"/>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07FF71AA-AC7B-4A4B-95CD-BD77268C2066}"/>
              </a:ext>
            </a:extLst>
          </p:cNvPr>
          <p:cNvSpPr txBox="1"/>
          <p:nvPr/>
        </p:nvSpPr>
        <p:spPr>
          <a:xfrm>
            <a:off x="8221693" y="4384103"/>
            <a:ext cx="1016919" cy="646331"/>
          </a:xfrm>
          <a:prstGeom prst="rect">
            <a:avLst/>
          </a:prstGeom>
          <a:noFill/>
        </p:spPr>
        <p:txBody>
          <a:bodyPr wrap="square" rtlCol="0">
            <a:spAutoFit/>
          </a:bodyPr>
          <a:lstStyle/>
          <a:p>
            <a:r>
              <a:rPr lang="fr-FR" dirty="0"/>
              <a:t>Licence LLB</a:t>
            </a:r>
          </a:p>
        </p:txBody>
      </p:sp>
      <p:sp>
        <p:nvSpPr>
          <p:cNvPr id="51" name="ZoneTexte 50">
            <a:extLst>
              <a:ext uri="{FF2B5EF4-FFF2-40B4-BE49-F238E27FC236}">
                <a16:creationId xmlns:a16="http://schemas.microsoft.com/office/drawing/2014/main" id="{AD8258C6-75AE-7C4A-A4F4-D3146F4452DD}"/>
              </a:ext>
            </a:extLst>
          </p:cNvPr>
          <p:cNvSpPr txBox="1"/>
          <p:nvPr/>
        </p:nvSpPr>
        <p:spPr>
          <a:xfrm>
            <a:off x="9225425" y="4139525"/>
            <a:ext cx="1016919" cy="1200329"/>
          </a:xfrm>
          <a:prstGeom prst="rect">
            <a:avLst/>
          </a:prstGeom>
          <a:noFill/>
        </p:spPr>
        <p:txBody>
          <a:bodyPr wrap="square" rtlCol="0">
            <a:spAutoFit/>
          </a:bodyPr>
          <a:lstStyle/>
          <a:p>
            <a:r>
              <a:rPr lang="fr-FR" dirty="0"/>
              <a:t>Licence </a:t>
            </a:r>
            <a:r>
              <a:rPr lang="fr-FR" dirty="0" err="1"/>
              <a:t>Grado</a:t>
            </a:r>
            <a:r>
              <a:rPr lang="fr-FR" dirty="0"/>
              <a:t> en </a:t>
            </a:r>
            <a:r>
              <a:rPr lang="fr-FR" dirty="0" err="1"/>
              <a:t>Derecho</a:t>
            </a:r>
            <a:endParaRPr lang="fr-FR" dirty="0"/>
          </a:p>
        </p:txBody>
      </p:sp>
      <p:sp>
        <p:nvSpPr>
          <p:cNvPr id="52" name="ZoneTexte 51">
            <a:extLst>
              <a:ext uri="{FF2B5EF4-FFF2-40B4-BE49-F238E27FC236}">
                <a16:creationId xmlns:a16="http://schemas.microsoft.com/office/drawing/2014/main" id="{AD35899B-4CAB-F643-8D17-7FE00B909187}"/>
              </a:ext>
            </a:extLst>
          </p:cNvPr>
          <p:cNvSpPr txBox="1"/>
          <p:nvPr/>
        </p:nvSpPr>
        <p:spPr>
          <a:xfrm>
            <a:off x="10178074" y="4416523"/>
            <a:ext cx="1016919" cy="646331"/>
          </a:xfrm>
          <a:prstGeom prst="rect">
            <a:avLst/>
          </a:prstGeom>
          <a:noFill/>
        </p:spPr>
        <p:txBody>
          <a:bodyPr wrap="square" rtlCol="0">
            <a:spAutoFit/>
          </a:bodyPr>
          <a:lstStyle/>
          <a:p>
            <a:r>
              <a:rPr lang="fr-FR" dirty="0"/>
              <a:t>Licence </a:t>
            </a:r>
            <a:r>
              <a:rPr lang="fr-FR" dirty="0" err="1"/>
              <a:t>Bachelor</a:t>
            </a:r>
            <a:endParaRPr lang="fr-FR" dirty="0"/>
          </a:p>
        </p:txBody>
      </p:sp>
      <p:sp>
        <p:nvSpPr>
          <p:cNvPr id="10" name="ZoneTexte 9">
            <a:extLst>
              <a:ext uri="{FF2B5EF4-FFF2-40B4-BE49-F238E27FC236}">
                <a16:creationId xmlns:a16="http://schemas.microsoft.com/office/drawing/2014/main" id="{4C09836D-F318-CD47-8E5B-E24715A99189}"/>
              </a:ext>
            </a:extLst>
          </p:cNvPr>
          <p:cNvSpPr txBox="1"/>
          <p:nvPr/>
        </p:nvSpPr>
        <p:spPr>
          <a:xfrm>
            <a:off x="8504729" y="5217670"/>
            <a:ext cx="2663121" cy="923330"/>
          </a:xfrm>
          <a:prstGeom prst="rect">
            <a:avLst/>
          </a:prstGeom>
          <a:noFill/>
        </p:spPr>
        <p:txBody>
          <a:bodyPr wrap="square" rtlCol="0">
            <a:spAutoFit/>
          </a:bodyPr>
          <a:lstStyle/>
          <a:p>
            <a:r>
              <a:rPr lang="fr-FR" dirty="0"/>
              <a:t>Doubles diplômes de l’Ecole Européenne et internationale de Droit </a:t>
            </a:r>
          </a:p>
        </p:txBody>
      </p:sp>
      <p:sp>
        <p:nvSpPr>
          <p:cNvPr id="53" name="Flèche vers le haut 52">
            <a:extLst>
              <a:ext uri="{FF2B5EF4-FFF2-40B4-BE49-F238E27FC236}">
                <a16:creationId xmlns:a16="http://schemas.microsoft.com/office/drawing/2014/main" id="{2419FA41-9B3F-C742-AACA-EF85215A9608}"/>
              </a:ext>
            </a:extLst>
          </p:cNvPr>
          <p:cNvSpPr/>
          <p:nvPr/>
        </p:nvSpPr>
        <p:spPr>
          <a:xfrm>
            <a:off x="8220401" y="5309272"/>
            <a:ext cx="283069" cy="370063"/>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4" name="Flèche vers le haut 53">
            <a:extLst>
              <a:ext uri="{FF2B5EF4-FFF2-40B4-BE49-F238E27FC236}">
                <a16:creationId xmlns:a16="http://schemas.microsoft.com/office/drawing/2014/main" id="{4CBB0440-D3B0-E648-BDFF-AA2B28B57763}"/>
              </a:ext>
            </a:extLst>
          </p:cNvPr>
          <p:cNvSpPr/>
          <p:nvPr/>
        </p:nvSpPr>
        <p:spPr>
          <a:xfrm>
            <a:off x="10709048" y="5288748"/>
            <a:ext cx="283069" cy="370063"/>
          </a:xfrm>
          <a:prstGeom prst="up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989142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descr="Une image contenant texte&#10;&#10;Description générée automatiquement">
            <a:extLst>
              <a:ext uri="{FF2B5EF4-FFF2-40B4-BE49-F238E27FC236}">
                <a16:creationId xmlns:a16="http://schemas.microsoft.com/office/drawing/2014/main" id="{773722F9-B09F-0E42-99E4-7C999591A2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168" y="643467"/>
            <a:ext cx="6985664" cy="5571066"/>
          </a:xfrm>
          <a:prstGeom prst="rect">
            <a:avLst/>
          </a:prstGeom>
        </p:spPr>
      </p:pic>
    </p:spTree>
    <p:extLst>
      <p:ext uri="{BB962C8B-B14F-4D97-AF65-F5344CB8AC3E}">
        <p14:creationId xmlns:p14="http://schemas.microsoft.com/office/powerpoint/2010/main" val="9977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F3424695-F912-8441-8600-AA55FCD0D3E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4132" y="327378"/>
            <a:ext cx="7143735" cy="5811520"/>
          </a:xfrm>
        </p:spPr>
      </p:pic>
    </p:spTree>
    <p:extLst>
      <p:ext uri="{BB962C8B-B14F-4D97-AF65-F5344CB8AC3E}">
        <p14:creationId xmlns:p14="http://schemas.microsoft.com/office/powerpoint/2010/main" val="413647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5D4C71-B9E4-6A41-AF53-B1F495921E4B}"/>
              </a:ext>
            </a:extLst>
          </p:cNvPr>
          <p:cNvSpPr>
            <a:spLocks noGrp="1"/>
          </p:cNvSpPr>
          <p:nvPr>
            <p:ph type="title"/>
          </p:nvPr>
        </p:nvSpPr>
        <p:spPr/>
        <p:txBody>
          <a:bodyPr/>
          <a:lstStyle/>
          <a:p>
            <a:r>
              <a:rPr lang="fr-FR" dirty="0"/>
              <a:t>Contactez les ambassadeurs du droit ! </a:t>
            </a:r>
          </a:p>
        </p:txBody>
      </p:sp>
      <p:sp>
        <p:nvSpPr>
          <p:cNvPr id="3" name="Espace réservé du contenu 2">
            <a:extLst>
              <a:ext uri="{FF2B5EF4-FFF2-40B4-BE49-F238E27FC236}">
                <a16:creationId xmlns:a16="http://schemas.microsoft.com/office/drawing/2014/main" id="{6EF4D614-EA11-0440-BC85-38A65B9496F1}"/>
              </a:ext>
            </a:extLst>
          </p:cNvPr>
          <p:cNvSpPr>
            <a:spLocks noGrp="1"/>
          </p:cNvSpPr>
          <p:nvPr>
            <p:ph idx="1"/>
          </p:nvPr>
        </p:nvSpPr>
        <p:spPr/>
        <p:txBody>
          <a:bodyPr/>
          <a:lstStyle/>
          <a:p>
            <a:r>
              <a:rPr lang="fr-FR" u="sng" dirty="0">
                <a:hlinkClick r:id="rId2"/>
              </a:rPr>
              <a:t>asso.djce@gmail.com</a:t>
            </a:r>
            <a:r>
              <a:rPr lang="fr-FR"/>
              <a:t> </a:t>
            </a:r>
          </a:p>
          <a:p>
            <a:pPr marL="0" indent="0">
              <a:buNone/>
            </a:pPr>
            <a:endParaRPr lang="fr-FR"/>
          </a:p>
        </p:txBody>
      </p:sp>
    </p:spTree>
    <p:extLst>
      <p:ext uri="{BB962C8B-B14F-4D97-AF65-F5344CB8AC3E}">
        <p14:creationId xmlns:p14="http://schemas.microsoft.com/office/powerpoint/2010/main" val="362561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0F197D-8169-A44E-A411-1EF144630920}"/>
              </a:ext>
            </a:extLst>
          </p:cNvPr>
          <p:cNvSpPr>
            <a:spLocks noGrp="1"/>
          </p:cNvSpPr>
          <p:nvPr>
            <p:ph type="title"/>
          </p:nvPr>
        </p:nvSpPr>
        <p:spPr/>
        <p:txBody>
          <a:bodyPr>
            <a:normAutofit/>
          </a:bodyPr>
          <a:lstStyle/>
          <a:p>
            <a:r>
              <a:rPr lang="fr-FR" sz="4800" b="1" dirty="0">
                <a:solidFill>
                  <a:schemeClr val="tx2"/>
                </a:solidFill>
              </a:rPr>
              <a:t>Les licences Générales </a:t>
            </a:r>
          </a:p>
        </p:txBody>
      </p:sp>
      <p:sp>
        <p:nvSpPr>
          <p:cNvPr id="5" name="Rectangle 4">
            <a:extLst>
              <a:ext uri="{FF2B5EF4-FFF2-40B4-BE49-F238E27FC236}">
                <a16:creationId xmlns:a16="http://schemas.microsoft.com/office/drawing/2014/main" id="{9C9C75B8-5854-8543-AB7F-6F4F6DFD203B}"/>
              </a:ext>
            </a:extLst>
          </p:cNvPr>
          <p:cNvSpPr/>
          <p:nvPr/>
        </p:nvSpPr>
        <p:spPr>
          <a:xfrm>
            <a:off x="3187546" y="1825625"/>
            <a:ext cx="1939682"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648D6B4E-249D-9A47-ACD6-9E5AA4D71857}"/>
              </a:ext>
            </a:extLst>
          </p:cNvPr>
          <p:cNvSpPr/>
          <p:nvPr/>
        </p:nvSpPr>
        <p:spPr>
          <a:xfrm>
            <a:off x="5226031" y="1825625"/>
            <a:ext cx="1939683"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a:p>
            <a:pPr algn="ctr"/>
            <a:endParaRPr lang="fr-FR" dirty="0"/>
          </a:p>
        </p:txBody>
      </p:sp>
      <p:sp>
        <p:nvSpPr>
          <p:cNvPr id="8" name="Rectangle 7">
            <a:extLst>
              <a:ext uri="{FF2B5EF4-FFF2-40B4-BE49-F238E27FC236}">
                <a16:creationId xmlns:a16="http://schemas.microsoft.com/office/drawing/2014/main" id="{075D4274-CD1C-3E41-9B85-FA10500ADE97}"/>
              </a:ext>
            </a:extLst>
          </p:cNvPr>
          <p:cNvSpPr/>
          <p:nvPr/>
        </p:nvSpPr>
        <p:spPr>
          <a:xfrm>
            <a:off x="7219813" y="1825625"/>
            <a:ext cx="1939684"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9" name="Espace réservé du contenu 8">
            <a:extLst>
              <a:ext uri="{FF2B5EF4-FFF2-40B4-BE49-F238E27FC236}">
                <a16:creationId xmlns:a16="http://schemas.microsoft.com/office/drawing/2014/main" id="{F585507D-DE9C-A34F-92D5-7FBCEECB8EEC}"/>
              </a:ext>
            </a:extLst>
          </p:cNvPr>
          <p:cNvSpPr txBox="1">
            <a:spLocks noGrp="1"/>
          </p:cNvSpPr>
          <p:nvPr>
            <p:ph idx="1"/>
          </p:nvPr>
        </p:nvSpPr>
        <p:spPr>
          <a:xfrm>
            <a:off x="838200" y="1825625"/>
            <a:ext cx="10464740" cy="4092402"/>
          </a:xfrm>
          <a:prstGeom prst="rect">
            <a:avLst/>
          </a:prstGeom>
          <a:noFill/>
        </p:spPr>
        <p:txBody>
          <a:bodyPr wrap="square" rtlCol="0">
            <a:spAutoFit/>
          </a:bodyPr>
          <a:lstStyle/>
          <a:p>
            <a:r>
              <a:rPr lang="fr-FR" b="1" dirty="0"/>
              <a:t>Licence 3</a:t>
            </a:r>
          </a:p>
          <a:p>
            <a:pPr marL="0" indent="0">
              <a:buNone/>
            </a:pPr>
            <a:endParaRPr lang="fr-FR" b="1" dirty="0"/>
          </a:p>
          <a:p>
            <a:pPr marL="0" indent="0">
              <a:buNone/>
            </a:pPr>
            <a:endParaRPr lang="fr-FR" b="1" dirty="0"/>
          </a:p>
          <a:p>
            <a:r>
              <a:rPr lang="fr-FR" b="1" dirty="0"/>
              <a:t>Licence 2 </a:t>
            </a:r>
          </a:p>
          <a:p>
            <a:endParaRPr lang="fr-FR" b="1" dirty="0"/>
          </a:p>
          <a:p>
            <a:endParaRPr lang="fr-FR" b="1" dirty="0"/>
          </a:p>
          <a:p>
            <a:pPr marL="0" indent="0">
              <a:buNone/>
            </a:pPr>
            <a:endParaRPr lang="fr-FR" b="1" dirty="0"/>
          </a:p>
          <a:p>
            <a:r>
              <a:rPr lang="fr-FR" b="1" dirty="0"/>
              <a:t>Licence 1</a:t>
            </a:r>
          </a:p>
        </p:txBody>
      </p:sp>
      <p:sp>
        <p:nvSpPr>
          <p:cNvPr id="11" name="ZoneTexte 10">
            <a:extLst>
              <a:ext uri="{FF2B5EF4-FFF2-40B4-BE49-F238E27FC236}">
                <a16:creationId xmlns:a16="http://schemas.microsoft.com/office/drawing/2014/main" id="{3C233581-3AD2-5C46-8374-5FF3CD78D32E}"/>
              </a:ext>
            </a:extLst>
          </p:cNvPr>
          <p:cNvSpPr txBox="1"/>
          <p:nvPr/>
        </p:nvSpPr>
        <p:spPr>
          <a:xfrm>
            <a:off x="5190183" y="3987387"/>
            <a:ext cx="1709918" cy="1384995"/>
          </a:xfrm>
          <a:prstGeom prst="rect">
            <a:avLst/>
          </a:prstGeom>
          <a:noFill/>
        </p:spPr>
        <p:txBody>
          <a:bodyPr wrap="square" rtlCol="0">
            <a:spAutoFit/>
          </a:bodyPr>
          <a:lstStyle/>
          <a:p>
            <a:r>
              <a:rPr lang="fr-FR" sz="2800" dirty="0"/>
              <a:t>Droit sciences politiques  </a:t>
            </a:r>
          </a:p>
        </p:txBody>
      </p:sp>
      <p:sp>
        <p:nvSpPr>
          <p:cNvPr id="12" name="ZoneTexte 11">
            <a:extLst>
              <a:ext uri="{FF2B5EF4-FFF2-40B4-BE49-F238E27FC236}">
                <a16:creationId xmlns:a16="http://schemas.microsoft.com/office/drawing/2014/main" id="{32140F11-5D92-2644-B8FA-001BFF6115AA}"/>
              </a:ext>
            </a:extLst>
          </p:cNvPr>
          <p:cNvSpPr txBox="1"/>
          <p:nvPr/>
        </p:nvSpPr>
        <p:spPr>
          <a:xfrm>
            <a:off x="3507953" y="3987386"/>
            <a:ext cx="1038815" cy="523220"/>
          </a:xfrm>
          <a:prstGeom prst="rect">
            <a:avLst/>
          </a:prstGeom>
          <a:noFill/>
        </p:spPr>
        <p:txBody>
          <a:bodyPr wrap="square" rtlCol="0">
            <a:spAutoFit/>
          </a:bodyPr>
          <a:lstStyle/>
          <a:p>
            <a:r>
              <a:rPr lang="fr-FR" sz="2800" dirty="0"/>
              <a:t>Droit </a:t>
            </a:r>
          </a:p>
        </p:txBody>
      </p:sp>
      <p:sp>
        <p:nvSpPr>
          <p:cNvPr id="13" name="ZoneTexte 12">
            <a:extLst>
              <a:ext uri="{FF2B5EF4-FFF2-40B4-BE49-F238E27FC236}">
                <a16:creationId xmlns:a16="http://schemas.microsoft.com/office/drawing/2014/main" id="{4F3DDB9F-7BE9-B544-B015-093E9FA6F9F8}"/>
              </a:ext>
            </a:extLst>
          </p:cNvPr>
          <p:cNvSpPr txBox="1"/>
          <p:nvPr/>
        </p:nvSpPr>
        <p:spPr>
          <a:xfrm>
            <a:off x="7192820" y="4038203"/>
            <a:ext cx="1939685" cy="954107"/>
          </a:xfrm>
          <a:prstGeom prst="rect">
            <a:avLst/>
          </a:prstGeom>
          <a:noFill/>
        </p:spPr>
        <p:txBody>
          <a:bodyPr wrap="square" rtlCol="0">
            <a:spAutoFit/>
          </a:bodyPr>
          <a:lstStyle/>
          <a:p>
            <a:r>
              <a:rPr lang="fr-FR" sz="2800" dirty="0"/>
              <a:t>Droit</a:t>
            </a:r>
            <a:r>
              <a:rPr lang="fr-FR" dirty="0"/>
              <a:t> </a:t>
            </a:r>
            <a:r>
              <a:rPr lang="fr-FR" sz="2800" dirty="0"/>
              <a:t>Philosophie</a:t>
            </a:r>
            <a:r>
              <a:rPr lang="fr-FR" dirty="0"/>
              <a:t> </a:t>
            </a:r>
          </a:p>
        </p:txBody>
      </p:sp>
    </p:spTree>
    <p:extLst>
      <p:ext uri="{BB962C8B-B14F-4D97-AF65-F5344CB8AC3E}">
        <p14:creationId xmlns:p14="http://schemas.microsoft.com/office/powerpoint/2010/main" val="419328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504D85-0384-684D-900B-4D999CD65694}"/>
              </a:ext>
            </a:extLst>
          </p:cNvPr>
          <p:cNvSpPr>
            <a:spLocks noGrp="1"/>
          </p:cNvSpPr>
          <p:nvPr>
            <p:ph type="title"/>
          </p:nvPr>
        </p:nvSpPr>
        <p:spPr/>
        <p:txBody>
          <a:bodyPr>
            <a:normAutofit/>
          </a:bodyPr>
          <a:lstStyle/>
          <a:p>
            <a:r>
              <a:rPr lang="fr-FR" sz="4800" b="1" dirty="0">
                <a:solidFill>
                  <a:schemeClr val="tx2"/>
                </a:solidFill>
              </a:rPr>
              <a:t>Les licences Spécifiques </a:t>
            </a:r>
          </a:p>
        </p:txBody>
      </p:sp>
      <p:sp>
        <p:nvSpPr>
          <p:cNvPr id="3" name="Espace réservé du contenu 2">
            <a:extLst>
              <a:ext uri="{FF2B5EF4-FFF2-40B4-BE49-F238E27FC236}">
                <a16:creationId xmlns:a16="http://schemas.microsoft.com/office/drawing/2014/main" id="{D83B615A-FADD-1647-9067-346FB1DBED66}"/>
              </a:ext>
            </a:extLst>
          </p:cNvPr>
          <p:cNvSpPr>
            <a:spLocks noGrp="1"/>
          </p:cNvSpPr>
          <p:nvPr>
            <p:ph idx="1"/>
          </p:nvPr>
        </p:nvSpPr>
        <p:spPr/>
        <p:txBody>
          <a:bodyPr/>
          <a:lstStyle/>
          <a:p>
            <a:r>
              <a:rPr lang="fr-FR" b="1" dirty="0"/>
              <a:t>Licence 3</a:t>
            </a:r>
          </a:p>
          <a:p>
            <a:pPr marL="0" indent="0">
              <a:buNone/>
            </a:pPr>
            <a:endParaRPr lang="fr-FR" b="1" dirty="0"/>
          </a:p>
          <a:p>
            <a:pPr marL="0" indent="0">
              <a:buNone/>
            </a:pPr>
            <a:endParaRPr lang="fr-FR" b="1" dirty="0"/>
          </a:p>
          <a:p>
            <a:r>
              <a:rPr lang="fr-FR" b="1" dirty="0"/>
              <a:t>Licence 2 </a:t>
            </a:r>
          </a:p>
          <a:p>
            <a:endParaRPr lang="fr-FR" b="1" dirty="0"/>
          </a:p>
          <a:p>
            <a:endParaRPr lang="fr-FR" b="1" dirty="0"/>
          </a:p>
          <a:p>
            <a:pPr marL="0" indent="0">
              <a:buNone/>
            </a:pPr>
            <a:endParaRPr lang="fr-FR" b="1" dirty="0"/>
          </a:p>
          <a:p>
            <a:r>
              <a:rPr lang="fr-FR" b="1" dirty="0"/>
              <a:t>Licence 1</a:t>
            </a:r>
          </a:p>
          <a:p>
            <a:endParaRPr lang="fr-FR" dirty="0"/>
          </a:p>
        </p:txBody>
      </p:sp>
      <p:sp>
        <p:nvSpPr>
          <p:cNvPr id="5" name="Rectangle 4">
            <a:extLst>
              <a:ext uri="{FF2B5EF4-FFF2-40B4-BE49-F238E27FC236}">
                <a16:creationId xmlns:a16="http://schemas.microsoft.com/office/drawing/2014/main" id="{719F8BC7-C668-A94B-9542-6B6C5750A1B8}"/>
              </a:ext>
            </a:extLst>
          </p:cNvPr>
          <p:cNvSpPr/>
          <p:nvPr/>
        </p:nvSpPr>
        <p:spPr>
          <a:xfrm>
            <a:off x="4883315" y="1825625"/>
            <a:ext cx="1709918"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96D88C8F-16DB-004D-B438-354675389442}"/>
              </a:ext>
            </a:extLst>
          </p:cNvPr>
          <p:cNvSpPr/>
          <p:nvPr/>
        </p:nvSpPr>
        <p:spPr>
          <a:xfrm>
            <a:off x="2836398" y="1825625"/>
            <a:ext cx="1709918"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D6F1A6DE-8643-3A48-B174-6160154B99A7}"/>
              </a:ext>
            </a:extLst>
          </p:cNvPr>
          <p:cNvSpPr/>
          <p:nvPr/>
        </p:nvSpPr>
        <p:spPr>
          <a:xfrm>
            <a:off x="9142016" y="1825625"/>
            <a:ext cx="1709918"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5DC84512-AC80-AB47-8059-2CAD6261A5D5}"/>
              </a:ext>
            </a:extLst>
          </p:cNvPr>
          <p:cNvSpPr/>
          <p:nvPr/>
        </p:nvSpPr>
        <p:spPr>
          <a:xfrm>
            <a:off x="6930232" y="1825625"/>
            <a:ext cx="1709918"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9" name="ZoneTexte 8">
            <a:extLst>
              <a:ext uri="{FF2B5EF4-FFF2-40B4-BE49-F238E27FC236}">
                <a16:creationId xmlns:a16="http://schemas.microsoft.com/office/drawing/2014/main" id="{A38F5BEA-5C23-1D48-B8E1-A71A742BEDA8}"/>
              </a:ext>
            </a:extLst>
          </p:cNvPr>
          <p:cNvSpPr txBox="1"/>
          <p:nvPr/>
        </p:nvSpPr>
        <p:spPr>
          <a:xfrm>
            <a:off x="2836398" y="3871826"/>
            <a:ext cx="1709918" cy="954107"/>
          </a:xfrm>
          <a:prstGeom prst="rect">
            <a:avLst/>
          </a:prstGeom>
          <a:noFill/>
        </p:spPr>
        <p:txBody>
          <a:bodyPr wrap="square" rtlCol="0">
            <a:spAutoFit/>
          </a:bodyPr>
          <a:lstStyle/>
          <a:p>
            <a:r>
              <a:rPr lang="fr-FR" sz="2800" dirty="0"/>
              <a:t>Droit Prépa IEP </a:t>
            </a:r>
          </a:p>
        </p:txBody>
      </p:sp>
      <p:sp>
        <p:nvSpPr>
          <p:cNvPr id="10" name="ZoneTexte 9">
            <a:extLst>
              <a:ext uri="{FF2B5EF4-FFF2-40B4-BE49-F238E27FC236}">
                <a16:creationId xmlns:a16="http://schemas.microsoft.com/office/drawing/2014/main" id="{A83E8C77-FF91-7244-BF7C-A3EC841DB2F4}"/>
              </a:ext>
            </a:extLst>
          </p:cNvPr>
          <p:cNvSpPr txBox="1"/>
          <p:nvPr/>
        </p:nvSpPr>
        <p:spPr>
          <a:xfrm>
            <a:off x="4917400" y="3871826"/>
            <a:ext cx="1709918" cy="954107"/>
          </a:xfrm>
          <a:prstGeom prst="rect">
            <a:avLst/>
          </a:prstGeom>
          <a:noFill/>
        </p:spPr>
        <p:txBody>
          <a:bodyPr wrap="square" rtlCol="0">
            <a:spAutoFit/>
          </a:bodyPr>
          <a:lstStyle/>
          <a:p>
            <a:r>
              <a:rPr lang="fr-FR" sz="2800" dirty="0"/>
              <a:t>Droit Prépa LAS</a:t>
            </a:r>
          </a:p>
        </p:txBody>
      </p:sp>
      <p:sp>
        <p:nvSpPr>
          <p:cNvPr id="12" name="ZoneTexte 11">
            <a:extLst>
              <a:ext uri="{FF2B5EF4-FFF2-40B4-BE49-F238E27FC236}">
                <a16:creationId xmlns:a16="http://schemas.microsoft.com/office/drawing/2014/main" id="{DC5027CF-4C16-9C45-A33C-F939AF5482AA}"/>
              </a:ext>
            </a:extLst>
          </p:cNvPr>
          <p:cNvSpPr txBox="1"/>
          <p:nvPr/>
        </p:nvSpPr>
        <p:spPr>
          <a:xfrm>
            <a:off x="6930232" y="3871826"/>
            <a:ext cx="1709918" cy="1815882"/>
          </a:xfrm>
          <a:prstGeom prst="rect">
            <a:avLst/>
          </a:prstGeom>
          <a:noFill/>
        </p:spPr>
        <p:txBody>
          <a:bodyPr wrap="square" rtlCol="0">
            <a:spAutoFit/>
          </a:bodyPr>
          <a:lstStyle/>
          <a:p>
            <a:r>
              <a:rPr lang="fr-FR" sz="2800" dirty="0"/>
              <a:t>Droit Prépa ENS Rennes D1</a:t>
            </a:r>
          </a:p>
        </p:txBody>
      </p:sp>
      <p:sp>
        <p:nvSpPr>
          <p:cNvPr id="13" name="ZoneTexte 12">
            <a:extLst>
              <a:ext uri="{FF2B5EF4-FFF2-40B4-BE49-F238E27FC236}">
                <a16:creationId xmlns:a16="http://schemas.microsoft.com/office/drawing/2014/main" id="{897B78C8-4D5C-004F-A574-9AAB8D94A0F6}"/>
              </a:ext>
            </a:extLst>
          </p:cNvPr>
          <p:cNvSpPr txBox="1"/>
          <p:nvPr/>
        </p:nvSpPr>
        <p:spPr>
          <a:xfrm>
            <a:off x="9142016" y="3871826"/>
            <a:ext cx="1709918" cy="523220"/>
          </a:xfrm>
          <a:prstGeom prst="rect">
            <a:avLst/>
          </a:prstGeom>
          <a:noFill/>
        </p:spPr>
        <p:txBody>
          <a:bodyPr wrap="square" rtlCol="0">
            <a:spAutoFit/>
          </a:bodyPr>
          <a:lstStyle/>
          <a:p>
            <a:r>
              <a:rPr lang="fr-FR" sz="2800" dirty="0"/>
              <a:t>Droit PILP</a:t>
            </a:r>
          </a:p>
        </p:txBody>
      </p:sp>
    </p:spTree>
    <p:extLst>
      <p:ext uri="{BB962C8B-B14F-4D97-AF65-F5344CB8AC3E}">
        <p14:creationId xmlns:p14="http://schemas.microsoft.com/office/powerpoint/2010/main" val="65843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28B36-0B01-4249-BAA9-B01EA03F719D}"/>
              </a:ext>
            </a:extLst>
          </p:cNvPr>
          <p:cNvSpPr>
            <a:spLocks noGrp="1"/>
          </p:cNvSpPr>
          <p:nvPr>
            <p:ph type="title"/>
          </p:nvPr>
        </p:nvSpPr>
        <p:spPr>
          <a:xfrm>
            <a:off x="0" y="285339"/>
            <a:ext cx="12485914" cy="1325563"/>
          </a:xfrm>
        </p:spPr>
        <p:txBody>
          <a:bodyPr>
            <a:noAutofit/>
          </a:bodyPr>
          <a:lstStyle/>
          <a:p>
            <a:r>
              <a:rPr lang="fr-FR" sz="4800" b="1" dirty="0">
                <a:solidFill>
                  <a:schemeClr val="tx2"/>
                </a:solidFill>
              </a:rPr>
              <a:t>Doubles diplômes de l’Ecole Européenne et internationale de Droit </a:t>
            </a:r>
            <a:br>
              <a:rPr lang="fr-FR" sz="4800" dirty="0"/>
            </a:br>
            <a:endParaRPr lang="fr-FR" sz="4800" dirty="0"/>
          </a:p>
        </p:txBody>
      </p:sp>
      <p:sp>
        <p:nvSpPr>
          <p:cNvPr id="3" name="Espace réservé du contenu 2">
            <a:extLst>
              <a:ext uri="{FF2B5EF4-FFF2-40B4-BE49-F238E27FC236}">
                <a16:creationId xmlns:a16="http://schemas.microsoft.com/office/drawing/2014/main" id="{E6176963-8958-7C48-ABC6-04A1AAC3435E}"/>
              </a:ext>
            </a:extLst>
          </p:cNvPr>
          <p:cNvSpPr>
            <a:spLocks noGrp="1"/>
          </p:cNvSpPr>
          <p:nvPr>
            <p:ph idx="1"/>
          </p:nvPr>
        </p:nvSpPr>
        <p:spPr>
          <a:xfrm>
            <a:off x="736545" y="1348758"/>
            <a:ext cx="10515600" cy="4351338"/>
          </a:xfrm>
        </p:spPr>
        <p:txBody>
          <a:bodyPr/>
          <a:lstStyle/>
          <a:p>
            <a:r>
              <a:rPr lang="fr-FR" b="1" dirty="0"/>
              <a:t>Licence 3</a:t>
            </a:r>
          </a:p>
          <a:p>
            <a:pPr marL="0" indent="0">
              <a:buNone/>
            </a:pPr>
            <a:endParaRPr lang="fr-FR" b="1" dirty="0"/>
          </a:p>
          <a:p>
            <a:pPr marL="0" indent="0">
              <a:buNone/>
            </a:pPr>
            <a:endParaRPr lang="fr-FR" b="1" dirty="0"/>
          </a:p>
          <a:p>
            <a:r>
              <a:rPr lang="fr-FR" b="1" dirty="0"/>
              <a:t>Licence 2 </a:t>
            </a:r>
          </a:p>
          <a:p>
            <a:endParaRPr lang="fr-FR" b="1" dirty="0"/>
          </a:p>
          <a:p>
            <a:endParaRPr lang="fr-FR" b="1" dirty="0"/>
          </a:p>
          <a:p>
            <a:pPr marL="0" indent="0">
              <a:buNone/>
            </a:pPr>
            <a:endParaRPr lang="fr-FR" b="1" dirty="0"/>
          </a:p>
          <a:p>
            <a:r>
              <a:rPr lang="fr-FR" b="1" dirty="0"/>
              <a:t>Licence 1</a:t>
            </a:r>
          </a:p>
          <a:p>
            <a:endParaRPr lang="fr-FR" dirty="0"/>
          </a:p>
        </p:txBody>
      </p:sp>
      <p:sp>
        <p:nvSpPr>
          <p:cNvPr id="4" name="Rectangle 3">
            <a:extLst>
              <a:ext uri="{FF2B5EF4-FFF2-40B4-BE49-F238E27FC236}">
                <a16:creationId xmlns:a16="http://schemas.microsoft.com/office/drawing/2014/main" id="{CFD294D9-0615-4C4E-B27C-8AF8B5460DCD}"/>
              </a:ext>
            </a:extLst>
          </p:cNvPr>
          <p:cNvSpPr/>
          <p:nvPr/>
        </p:nvSpPr>
        <p:spPr>
          <a:xfrm>
            <a:off x="3170347" y="1225575"/>
            <a:ext cx="1709918"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5" name="Rectangle 4">
            <a:extLst>
              <a:ext uri="{FF2B5EF4-FFF2-40B4-BE49-F238E27FC236}">
                <a16:creationId xmlns:a16="http://schemas.microsoft.com/office/drawing/2014/main" id="{8A837CC6-D536-D44C-BE56-07A85B9AE663}"/>
              </a:ext>
            </a:extLst>
          </p:cNvPr>
          <p:cNvSpPr/>
          <p:nvPr/>
        </p:nvSpPr>
        <p:spPr>
          <a:xfrm>
            <a:off x="5053050" y="1245932"/>
            <a:ext cx="1709918"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BAECCEE1-C81B-0648-87B8-BA1260629516}"/>
              </a:ext>
            </a:extLst>
          </p:cNvPr>
          <p:cNvSpPr/>
          <p:nvPr/>
        </p:nvSpPr>
        <p:spPr>
          <a:xfrm>
            <a:off x="6970674" y="1245932"/>
            <a:ext cx="1709918" cy="409240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dirty="0"/>
          </a:p>
        </p:txBody>
      </p:sp>
      <p:sp>
        <p:nvSpPr>
          <p:cNvPr id="7" name="ZoneTexte 6">
            <a:extLst>
              <a:ext uri="{FF2B5EF4-FFF2-40B4-BE49-F238E27FC236}">
                <a16:creationId xmlns:a16="http://schemas.microsoft.com/office/drawing/2014/main" id="{D32FCF1C-A6ED-1C4D-82D0-430B25ABCEEE}"/>
              </a:ext>
            </a:extLst>
          </p:cNvPr>
          <p:cNvSpPr txBox="1"/>
          <p:nvPr/>
        </p:nvSpPr>
        <p:spPr>
          <a:xfrm>
            <a:off x="3129320" y="5660512"/>
            <a:ext cx="1381452" cy="400110"/>
          </a:xfrm>
          <a:prstGeom prst="rect">
            <a:avLst/>
          </a:prstGeom>
          <a:noFill/>
        </p:spPr>
        <p:txBody>
          <a:bodyPr wrap="square" rtlCol="0">
            <a:spAutoFit/>
          </a:bodyPr>
          <a:lstStyle/>
          <a:p>
            <a:r>
              <a:rPr lang="fr-FR" sz="2000" dirty="0"/>
              <a:t>Licence LLB  </a:t>
            </a:r>
          </a:p>
        </p:txBody>
      </p:sp>
      <p:sp>
        <p:nvSpPr>
          <p:cNvPr id="8" name="ZoneTexte 7">
            <a:extLst>
              <a:ext uri="{FF2B5EF4-FFF2-40B4-BE49-F238E27FC236}">
                <a16:creationId xmlns:a16="http://schemas.microsoft.com/office/drawing/2014/main" id="{B61921F6-EDC7-B64E-B460-3E695E9FE5C8}"/>
              </a:ext>
            </a:extLst>
          </p:cNvPr>
          <p:cNvSpPr txBox="1"/>
          <p:nvPr/>
        </p:nvSpPr>
        <p:spPr>
          <a:xfrm>
            <a:off x="4999464" y="5602559"/>
            <a:ext cx="2126796" cy="707886"/>
          </a:xfrm>
          <a:prstGeom prst="rect">
            <a:avLst/>
          </a:prstGeom>
          <a:noFill/>
        </p:spPr>
        <p:txBody>
          <a:bodyPr wrap="square" rtlCol="0">
            <a:spAutoFit/>
          </a:bodyPr>
          <a:lstStyle/>
          <a:p>
            <a:r>
              <a:rPr lang="fr-FR" sz="2000" dirty="0"/>
              <a:t>Licence </a:t>
            </a:r>
            <a:r>
              <a:rPr lang="fr-FR" sz="2000" dirty="0" err="1"/>
              <a:t>Grado</a:t>
            </a:r>
            <a:r>
              <a:rPr lang="fr-FR" sz="2000" dirty="0"/>
              <a:t> en </a:t>
            </a:r>
            <a:r>
              <a:rPr lang="fr-FR" sz="2000" dirty="0" err="1"/>
              <a:t>Derecho</a:t>
            </a:r>
            <a:r>
              <a:rPr lang="fr-FR" sz="2000" dirty="0"/>
              <a:t>  </a:t>
            </a:r>
          </a:p>
        </p:txBody>
      </p:sp>
      <p:sp>
        <p:nvSpPr>
          <p:cNvPr id="9" name="ZoneTexte 8">
            <a:extLst>
              <a:ext uri="{FF2B5EF4-FFF2-40B4-BE49-F238E27FC236}">
                <a16:creationId xmlns:a16="http://schemas.microsoft.com/office/drawing/2014/main" id="{A97E4A43-7A05-7544-A39E-1F7113069022}"/>
              </a:ext>
            </a:extLst>
          </p:cNvPr>
          <p:cNvSpPr txBox="1"/>
          <p:nvPr/>
        </p:nvSpPr>
        <p:spPr>
          <a:xfrm>
            <a:off x="7126260" y="5669944"/>
            <a:ext cx="2209079" cy="400110"/>
          </a:xfrm>
          <a:prstGeom prst="rect">
            <a:avLst/>
          </a:prstGeom>
          <a:noFill/>
        </p:spPr>
        <p:txBody>
          <a:bodyPr wrap="square" rtlCol="0">
            <a:spAutoFit/>
          </a:bodyPr>
          <a:lstStyle/>
          <a:p>
            <a:r>
              <a:rPr lang="fr-FR" sz="2000" dirty="0"/>
              <a:t>Licence </a:t>
            </a:r>
            <a:r>
              <a:rPr lang="fr-FR" sz="2000" dirty="0" err="1"/>
              <a:t>Bachelor</a:t>
            </a:r>
            <a:r>
              <a:rPr lang="fr-FR" sz="2000" dirty="0"/>
              <a:t> </a:t>
            </a:r>
          </a:p>
        </p:txBody>
      </p:sp>
      <p:sp>
        <p:nvSpPr>
          <p:cNvPr id="10" name="ZoneTexte 9">
            <a:extLst>
              <a:ext uri="{FF2B5EF4-FFF2-40B4-BE49-F238E27FC236}">
                <a16:creationId xmlns:a16="http://schemas.microsoft.com/office/drawing/2014/main" id="{50996A78-8E24-3D4D-A4D6-E7370A197C7F}"/>
              </a:ext>
            </a:extLst>
          </p:cNvPr>
          <p:cNvSpPr txBox="1"/>
          <p:nvPr/>
        </p:nvSpPr>
        <p:spPr>
          <a:xfrm>
            <a:off x="3187546" y="5330764"/>
            <a:ext cx="1709918" cy="369332"/>
          </a:xfrm>
          <a:prstGeom prst="rect">
            <a:avLst/>
          </a:prstGeom>
          <a:noFill/>
        </p:spPr>
        <p:txBody>
          <a:bodyPr wrap="square" rtlCol="0">
            <a:spAutoFit/>
          </a:bodyPr>
          <a:lstStyle/>
          <a:p>
            <a:r>
              <a:rPr lang="fr-FR" dirty="0"/>
              <a:t>Essex (GB)  </a:t>
            </a:r>
          </a:p>
        </p:txBody>
      </p:sp>
      <p:sp>
        <p:nvSpPr>
          <p:cNvPr id="11" name="ZoneTexte 10">
            <a:extLst>
              <a:ext uri="{FF2B5EF4-FFF2-40B4-BE49-F238E27FC236}">
                <a16:creationId xmlns:a16="http://schemas.microsoft.com/office/drawing/2014/main" id="{C7949211-EA83-4D46-991D-2D42AB18D0EA}"/>
              </a:ext>
            </a:extLst>
          </p:cNvPr>
          <p:cNvSpPr txBox="1"/>
          <p:nvPr/>
        </p:nvSpPr>
        <p:spPr>
          <a:xfrm>
            <a:off x="3187546" y="3489976"/>
            <a:ext cx="1709918" cy="369332"/>
          </a:xfrm>
          <a:prstGeom prst="rect">
            <a:avLst/>
          </a:prstGeom>
          <a:noFill/>
        </p:spPr>
        <p:txBody>
          <a:bodyPr wrap="square" rtlCol="0">
            <a:spAutoFit/>
          </a:bodyPr>
          <a:lstStyle/>
          <a:p>
            <a:r>
              <a:rPr lang="fr-FR" dirty="0"/>
              <a:t>Essex (GB)  </a:t>
            </a:r>
          </a:p>
        </p:txBody>
      </p:sp>
      <p:sp>
        <p:nvSpPr>
          <p:cNvPr id="12" name="ZoneTexte 11">
            <a:extLst>
              <a:ext uri="{FF2B5EF4-FFF2-40B4-BE49-F238E27FC236}">
                <a16:creationId xmlns:a16="http://schemas.microsoft.com/office/drawing/2014/main" id="{FDF74138-EFFE-3349-8A32-41FEA1CEDBB7}"/>
              </a:ext>
            </a:extLst>
          </p:cNvPr>
          <p:cNvSpPr txBox="1"/>
          <p:nvPr/>
        </p:nvSpPr>
        <p:spPr>
          <a:xfrm>
            <a:off x="3178947" y="1996441"/>
            <a:ext cx="1709918" cy="369332"/>
          </a:xfrm>
          <a:prstGeom prst="rect">
            <a:avLst/>
          </a:prstGeom>
          <a:noFill/>
        </p:spPr>
        <p:txBody>
          <a:bodyPr wrap="square" rtlCol="0">
            <a:spAutoFit/>
          </a:bodyPr>
          <a:lstStyle/>
          <a:p>
            <a:r>
              <a:rPr lang="fr-FR" dirty="0"/>
              <a:t>Lyon  (FR)  </a:t>
            </a:r>
          </a:p>
        </p:txBody>
      </p:sp>
      <p:sp>
        <p:nvSpPr>
          <p:cNvPr id="13" name="ZoneTexte 12">
            <a:extLst>
              <a:ext uri="{FF2B5EF4-FFF2-40B4-BE49-F238E27FC236}">
                <a16:creationId xmlns:a16="http://schemas.microsoft.com/office/drawing/2014/main" id="{45482047-7D33-084D-97EC-C4A3A82F3C58}"/>
              </a:ext>
            </a:extLst>
          </p:cNvPr>
          <p:cNvSpPr txBox="1"/>
          <p:nvPr/>
        </p:nvSpPr>
        <p:spPr>
          <a:xfrm>
            <a:off x="5156903" y="5285767"/>
            <a:ext cx="1709918" cy="369332"/>
          </a:xfrm>
          <a:prstGeom prst="rect">
            <a:avLst/>
          </a:prstGeom>
          <a:noFill/>
        </p:spPr>
        <p:txBody>
          <a:bodyPr wrap="square" rtlCol="0">
            <a:spAutoFit/>
          </a:bodyPr>
          <a:lstStyle/>
          <a:p>
            <a:r>
              <a:rPr lang="fr-FR" dirty="0"/>
              <a:t>Grenade  (ESP)  </a:t>
            </a:r>
          </a:p>
        </p:txBody>
      </p:sp>
      <p:sp>
        <p:nvSpPr>
          <p:cNvPr id="14" name="ZoneTexte 13">
            <a:extLst>
              <a:ext uri="{FF2B5EF4-FFF2-40B4-BE49-F238E27FC236}">
                <a16:creationId xmlns:a16="http://schemas.microsoft.com/office/drawing/2014/main" id="{0139B0D1-4EE1-7941-9071-D021071DD4E0}"/>
              </a:ext>
            </a:extLst>
          </p:cNvPr>
          <p:cNvSpPr txBox="1"/>
          <p:nvPr/>
        </p:nvSpPr>
        <p:spPr>
          <a:xfrm>
            <a:off x="5126694" y="3564873"/>
            <a:ext cx="1709918" cy="369332"/>
          </a:xfrm>
          <a:prstGeom prst="rect">
            <a:avLst/>
          </a:prstGeom>
          <a:noFill/>
        </p:spPr>
        <p:txBody>
          <a:bodyPr wrap="square" rtlCol="0">
            <a:spAutoFit/>
          </a:bodyPr>
          <a:lstStyle/>
          <a:p>
            <a:r>
              <a:rPr lang="fr-FR" dirty="0"/>
              <a:t>Grenade  (ESP)  </a:t>
            </a:r>
          </a:p>
        </p:txBody>
      </p:sp>
      <p:sp>
        <p:nvSpPr>
          <p:cNvPr id="15" name="ZoneTexte 14">
            <a:extLst>
              <a:ext uri="{FF2B5EF4-FFF2-40B4-BE49-F238E27FC236}">
                <a16:creationId xmlns:a16="http://schemas.microsoft.com/office/drawing/2014/main" id="{FF5CCF2B-4662-8648-A9B1-D19A41B86265}"/>
              </a:ext>
            </a:extLst>
          </p:cNvPr>
          <p:cNvSpPr txBox="1"/>
          <p:nvPr/>
        </p:nvSpPr>
        <p:spPr>
          <a:xfrm>
            <a:off x="5139386" y="1997137"/>
            <a:ext cx="1709918" cy="369332"/>
          </a:xfrm>
          <a:prstGeom prst="rect">
            <a:avLst/>
          </a:prstGeom>
          <a:noFill/>
        </p:spPr>
        <p:txBody>
          <a:bodyPr wrap="square" rtlCol="0">
            <a:spAutoFit/>
          </a:bodyPr>
          <a:lstStyle/>
          <a:p>
            <a:r>
              <a:rPr lang="fr-FR" dirty="0"/>
              <a:t>Lyon  (FR)  </a:t>
            </a:r>
          </a:p>
        </p:txBody>
      </p:sp>
      <p:sp>
        <p:nvSpPr>
          <p:cNvPr id="17" name="ZoneTexte 16">
            <a:extLst>
              <a:ext uri="{FF2B5EF4-FFF2-40B4-BE49-F238E27FC236}">
                <a16:creationId xmlns:a16="http://schemas.microsoft.com/office/drawing/2014/main" id="{0C67A186-AC71-E544-9CB1-889015EE5D9F}"/>
              </a:ext>
            </a:extLst>
          </p:cNvPr>
          <p:cNvSpPr txBox="1"/>
          <p:nvPr/>
        </p:nvSpPr>
        <p:spPr>
          <a:xfrm>
            <a:off x="7169160" y="1996679"/>
            <a:ext cx="1709918" cy="369332"/>
          </a:xfrm>
          <a:prstGeom prst="rect">
            <a:avLst/>
          </a:prstGeom>
          <a:noFill/>
        </p:spPr>
        <p:txBody>
          <a:bodyPr wrap="square" rtlCol="0">
            <a:spAutoFit/>
          </a:bodyPr>
          <a:lstStyle/>
          <a:p>
            <a:r>
              <a:rPr lang="fr-FR" dirty="0"/>
              <a:t>Lyon  (FR)  </a:t>
            </a:r>
          </a:p>
        </p:txBody>
      </p:sp>
      <p:sp>
        <p:nvSpPr>
          <p:cNvPr id="18" name="ZoneTexte 17">
            <a:extLst>
              <a:ext uri="{FF2B5EF4-FFF2-40B4-BE49-F238E27FC236}">
                <a16:creationId xmlns:a16="http://schemas.microsoft.com/office/drawing/2014/main" id="{39FD793C-E6A3-C841-A14E-A3F06D3191AE}"/>
              </a:ext>
            </a:extLst>
          </p:cNvPr>
          <p:cNvSpPr txBox="1"/>
          <p:nvPr/>
        </p:nvSpPr>
        <p:spPr>
          <a:xfrm>
            <a:off x="7156150" y="3580634"/>
            <a:ext cx="1709918" cy="369332"/>
          </a:xfrm>
          <a:prstGeom prst="rect">
            <a:avLst/>
          </a:prstGeom>
          <a:noFill/>
        </p:spPr>
        <p:txBody>
          <a:bodyPr wrap="square" rtlCol="0">
            <a:spAutoFit/>
          </a:bodyPr>
          <a:lstStyle/>
          <a:p>
            <a:r>
              <a:rPr lang="fr-FR" dirty="0"/>
              <a:t>Münster (ALL)  </a:t>
            </a:r>
          </a:p>
        </p:txBody>
      </p:sp>
      <p:sp>
        <p:nvSpPr>
          <p:cNvPr id="19" name="ZoneTexte 18">
            <a:extLst>
              <a:ext uri="{FF2B5EF4-FFF2-40B4-BE49-F238E27FC236}">
                <a16:creationId xmlns:a16="http://schemas.microsoft.com/office/drawing/2014/main" id="{AE842DFD-138F-BE48-853D-FC5EB6BCDEAE}"/>
              </a:ext>
            </a:extLst>
          </p:cNvPr>
          <p:cNvSpPr txBox="1"/>
          <p:nvPr/>
        </p:nvSpPr>
        <p:spPr>
          <a:xfrm>
            <a:off x="7169160" y="5300612"/>
            <a:ext cx="1709918" cy="369332"/>
          </a:xfrm>
          <a:prstGeom prst="rect">
            <a:avLst/>
          </a:prstGeom>
          <a:noFill/>
        </p:spPr>
        <p:txBody>
          <a:bodyPr wrap="square" rtlCol="0">
            <a:spAutoFit/>
          </a:bodyPr>
          <a:lstStyle/>
          <a:p>
            <a:r>
              <a:rPr lang="fr-FR" dirty="0"/>
              <a:t>Münster  (ALL)  </a:t>
            </a:r>
          </a:p>
        </p:txBody>
      </p:sp>
    </p:spTree>
    <p:extLst>
      <p:ext uri="{BB962C8B-B14F-4D97-AF65-F5344CB8AC3E}">
        <p14:creationId xmlns:p14="http://schemas.microsoft.com/office/powerpoint/2010/main" val="341335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0848F70F-D900-E349-8213-3C1561526E1F}"/>
              </a:ext>
            </a:extLst>
          </p:cNvPr>
          <p:cNvPicPr>
            <a:picLocks noChangeAspect="1"/>
          </p:cNvPicPr>
          <p:nvPr/>
        </p:nvPicPr>
        <p:blipFill rotWithShape="1">
          <a:blip r:embed="rId2">
            <a:extLst>
              <a:ext uri="{28A0092B-C50C-407E-A947-70E740481C1C}">
                <a14:useLocalDpi xmlns:a14="http://schemas.microsoft.com/office/drawing/2010/main" val="0"/>
              </a:ext>
            </a:extLst>
          </a:blip>
          <a:srcRect l="35555" t="9333" r="1946" b="12889"/>
          <a:stretch/>
        </p:blipFill>
        <p:spPr>
          <a:xfrm>
            <a:off x="4008463" y="609072"/>
            <a:ext cx="7251114" cy="5639856"/>
          </a:xfrm>
          <a:prstGeom prst="rect">
            <a:avLst/>
          </a:prstGeom>
        </p:spPr>
      </p:pic>
      <p:sp>
        <p:nvSpPr>
          <p:cNvPr id="48" name="Rectangle 47">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Image 11">
            <a:extLst>
              <a:ext uri="{FF2B5EF4-FFF2-40B4-BE49-F238E27FC236}">
                <a16:creationId xmlns:a16="http://schemas.microsoft.com/office/drawing/2014/main" id="{AA7C9518-64AE-EC49-B8AC-8683429D14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289" y="609072"/>
            <a:ext cx="2686050" cy="1940670"/>
          </a:xfrm>
          <a:prstGeom prst="rect">
            <a:avLst/>
          </a:prstGeom>
        </p:spPr>
      </p:pic>
    </p:spTree>
    <p:extLst>
      <p:ext uri="{BB962C8B-B14F-4D97-AF65-F5344CB8AC3E}">
        <p14:creationId xmlns:p14="http://schemas.microsoft.com/office/powerpoint/2010/main" val="151136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 4">
            <a:extLst>
              <a:ext uri="{FF2B5EF4-FFF2-40B4-BE49-F238E27FC236}">
                <a16:creationId xmlns:a16="http://schemas.microsoft.com/office/drawing/2014/main" id="{C18C8CCC-AB74-7D4D-A559-42D730A9748A}"/>
              </a:ext>
            </a:extLst>
          </p:cNvPr>
          <p:cNvPicPr>
            <a:picLocks noChangeAspect="1"/>
          </p:cNvPicPr>
          <p:nvPr/>
        </p:nvPicPr>
        <p:blipFill rotWithShape="1">
          <a:blip r:embed="rId2">
            <a:extLst>
              <a:ext uri="{28A0092B-C50C-407E-A947-70E740481C1C}">
                <a14:useLocalDpi xmlns:a14="http://schemas.microsoft.com/office/drawing/2010/main" val="0"/>
              </a:ext>
            </a:extLst>
          </a:blip>
          <a:srcRect l="35833" t="23590" r="1667" b="23111"/>
          <a:stretch/>
        </p:blipFill>
        <p:spPr>
          <a:xfrm>
            <a:off x="4116703" y="899548"/>
            <a:ext cx="7431830" cy="5058904"/>
          </a:xfrm>
          <a:prstGeom prst="rect">
            <a:avLst/>
          </a:prstGeom>
        </p:spPr>
      </p:pic>
      <p:sp>
        <p:nvSpPr>
          <p:cNvPr id="30" name="Rectangle 29">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CEECE286-2FB3-6245-BE9E-CACF2B50D9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589788"/>
            <a:ext cx="3038934" cy="2195629"/>
          </a:xfrm>
          <a:prstGeom prst="rect">
            <a:avLst/>
          </a:prstGeom>
        </p:spPr>
      </p:pic>
    </p:spTree>
    <p:extLst>
      <p:ext uri="{BB962C8B-B14F-4D97-AF65-F5344CB8AC3E}">
        <p14:creationId xmlns:p14="http://schemas.microsoft.com/office/powerpoint/2010/main" val="28308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CAB0895D-08D3-314E-8BAE-2098710A2C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6014" y="689148"/>
            <a:ext cx="7747592" cy="4687291"/>
          </a:xfrm>
          <a:prstGeom prst="rect">
            <a:avLst/>
          </a:prstGeom>
        </p:spPr>
      </p:pic>
      <p:sp>
        <p:nvSpPr>
          <p:cNvPr id="21"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45C127D8-A129-5C4E-9854-774C3C12FB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88" y="689148"/>
            <a:ext cx="2686050" cy="1940670"/>
          </a:xfrm>
          <a:prstGeom prst="rect">
            <a:avLst/>
          </a:prstGeom>
        </p:spPr>
      </p:pic>
    </p:spTree>
    <p:extLst>
      <p:ext uri="{BB962C8B-B14F-4D97-AF65-F5344CB8AC3E}">
        <p14:creationId xmlns:p14="http://schemas.microsoft.com/office/powerpoint/2010/main" val="266989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Espace réservé du contenu 4">
            <a:extLst>
              <a:ext uri="{FF2B5EF4-FFF2-40B4-BE49-F238E27FC236}">
                <a16:creationId xmlns:a16="http://schemas.microsoft.com/office/drawing/2014/main" id="{9F36452B-8DAB-FE41-8089-3BB4C3B3C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3802" y="903114"/>
            <a:ext cx="6912150" cy="4827126"/>
          </a:xfrm>
          <a:prstGeom prst="rect">
            <a:avLst/>
          </a:prstGeom>
        </p:spPr>
      </p:pic>
      <p:sp>
        <p:nvSpPr>
          <p:cNvPr id="21" name="Rectangle 20">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a:extLst>
              <a:ext uri="{FF2B5EF4-FFF2-40B4-BE49-F238E27FC236}">
                <a16:creationId xmlns:a16="http://schemas.microsoft.com/office/drawing/2014/main" id="{E8396E83-8712-CF4C-9852-2B1CF09816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903114"/>
            <a:ext cx="3126061" cy="2258578"/>
          </a:xfrm>
          <a:prstGeom prst="rect">
            <a:avLst/>
          </a:prstGeom>
        </p:spPr>
      </p:pic>
    </p:spTree>
    <p:extLst>
      <p:ext uri="{BB962C8B-B14F-4D97-AF65-F5344CB8AC3E}">
        <p14:creationId xmlns:p14="http://schemas.microsoft.com/office/powerpoint/2010/main" val="306916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F180B1C-2212-497F-A259-C959ADD048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1578</Words>
  <Application>Microsoft Macintosh PowerPoint</Application>
  <PresentationFormat>Grand écran</PresentationFormat>
  <Paragraphs>149</Paragraphs>
  <Slides>22</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22</vt:i4>
      </vt:variant>
    </vt:vector>
  </HeadingPairs>
  <TitlesOfParts>
    <vt:vector size="33" baseType="lpstr">
      <vt:lpstr>Arial</vt:lpstr>
      <vt:lpstr>Calibri</vt:lpstr>
      <vt:lpstr>Calibri Light</vt:lpstr>
      <vt:lpstr>Cambria</vt:lpstr>
      <vt:lpstr>Century Gothic</vt:lpstr>
      <vt:lpstr>GothamBold</vt:lpstr>
      <vt:lpstr>GothamLight</vt:lpstr>
      <vt:lpstr>GothamMedium</vt:lpstr>
      <vt:lpstr>Times New Roman</vt:lpstr>
      <vt:lpstr>Wingdings</vt:lpstr>
      <vt:lpstr>Thème Office</vt:lpstr>
      <vt:lpstr>Les études  de  droit</vt:lpstr>
      <vt:lpstr>La licence de Droit (2021-2022)  </vt:lpstr>
      <vt:lpstr>Les licences Générales </vt:lpstr>
      <vt:lpstr>Les licences Spécifiques </vt:lpstr>
      <vt:lpstr>Doubles diplômes de l’Ecole Européenne et internationale de Droit  </vt:lpstr>
      <vt:lpstr>Présentation PowerPoint</vt:lpstr>
      <vt:lpstr>Présentation PowerPoint</vt:lpstr>
      <vt:lpstr>Présentation PowerPoint</vt:lpstr>
      <vt:lpstr>Présentation PowerPoint</vt:lpstr>
      <vt:lpstr>L’Ecole de la réussite</vt:lpstr>
      <vt:lpstr>L’Ecole de la réussite</vt:lpstr>
      <vt:lpstr>Le collège de Droit </vt:lpstr>
      <vt:lpstr>Accompagnements et stages </vt:lpstr>
      <vt:lpstr>Les attendus relatifs aux admissions en Licence 1 </vt:lpstr>
      <vt:lpstr>Capacité d’accueil </vt:lpstr>
      <vt:lpstr>Les changements organisationnels prévus par l’université Lyon 3 </vt:lpstr>
      <vt:lpstr>Structure du parcours </vt:lpstr>
      <vt:lpstr>Présentation PowerPoint</vt:lpstr>
      <vt:lpstr>Les débouchés professionnels </vt:lpstr>
      <vt:lpstr>Présentation PowerPoint</vt:lpstr>
      <vt:lpstr>Présentation PowerPoint</vt:lpstr>
      <vt:lpstr>Contactez les ambassadeurs du droit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2017-01-11T21:37:18Z</dcterms:created>
  <dcterms:modified xsi:type="dcterms:W3CDTF">2021-10-19T07:56:02Z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