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268" r:id="rId2"/>
    <p:sldId id="269" r:id="rId3"/>
    <p:sldId id="270" r:id="rId4"/>
    <p:sldId id="257" r:id="rId5"/>
    <p:sldId id="262" r:id="rId6"/>
    <p:sldId id="266" r:id="rId7"/>
    <p:sldId id="267" r:id="rId8"/>
    <p:sldId id="264" r:id="rId9"/>
    <p:sldId id="263" r:id="rId10"/>
    <p:sldId id="265" r:id="rId11"/>
    <p:sldId id="293" r:id="rId12"/>
    <p:sldId id="284" r:id="rId13"/>
    <p:sldId id="285" r:id="rId14"/>
    <p:sldId id="279" r:id="rId15"/>
    <p:sldId id="290" r:id="rId16"/>
    <p:sldId id="274" r:id="rId17"/>
    <p:sldId id="280" r:id="rId18"/>
    <p:sldId id="291" r:id="rId19"/>
    <p:sldId id="271" r:id="rId20"/>
  </p:sldIdLst>
  <p:sldSz cx="12192000" cy="6858000"/>
  <p:notesSz cx="6797675" cy="99282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D59C"/>
    <a:srgbClr val="0092B7"/>
    <a:srgbClr val="C55A11"/>
    <a:srgbClr val="69E2FF"/>
    <a:srgbClr val="F0E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3" autoAdjust="0"/>
  </p:normalViewPr>
  <p:slideViewPr>
    <p:cSldViewPr snapToGrid="0">
      <p:cViewPr varScale="1">
        <p:scale>
          <a:sx n="75" d="100"/>
          <a:sy n="75" d="100"/>
        </p:scale>
        <p:origin x="3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45739-8128-4011-8C73-E3031B8F1DB4}" type="datetimeFigureOut">
              <a:rPr lang="fr-FR" smtClean="0"/>
              <a:t>15/10/2021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E0DAF9-8214-4527-97AD-B475B9A621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8532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0DAF9-8214-4527-97AD-B475B9A6213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5620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0DAF9-8214-4527-97AD-B475B9A6213C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2040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0DAF9-8214-4527-97AD-B475B9A6213C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438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0DAF9-8214-4527-97AD-B475B9A6213C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650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0DAF9-8214-4527-97AD-B475B9A6213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4077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0DAF9-8214-4527-97AD-B475B9A6213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6809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0DAF9-8214-4527-97AD-B475B9A6213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687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0DAF9-8214-4527-97AD-B475B9A6213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711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0DAF9-8214-4527-97AD-B475B9A6213C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0508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0DAF9-8214-4527-97AD-B475B9A6213C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4888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0DAF9-8214-4527-97AD-B475B9A6213C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7438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0DAF9-8214-4527-97AD-B475B9A6213C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850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60614D-D9D7-4C6C-AA45-7B99189E46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DB4C6EA-1FE2-49DF-BA8A-2774DDF9B2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ADA8D6B-C9CD-48B6-8746-FCD97A9B1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DFD75-E570-4391-8134-62CDD76B0B3B}" type="datetime1">
              <a:rPr lang="fr-FR" smtClean="0"/>
              <a:t>15/10/2021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B19866-FF27-4F23-A094-A1EA520C1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539B0D-15F2-413B-8F19-F10274211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34F6F-CF72-4BBD-9190-D69BA00942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0332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0543E2-16C8-4871-A7A5-1BBAD212E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33AEDAE-7AF8-4E7E-9EB4-16C2212734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ACA3B56-F374-447D-9B1A-99C7348D9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F071C-63A0-4AA1-83FE-663ABE19084F}" type="datetime1">
              <a:rPr lang="fr-FR" smtClean="0"/>
              <a:t>15/10/2021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DDB0A3-4545-4C93-BD6C-BE80E6533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02843B-78F7-4884-8DFA-2900011CA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34F6F-CF72-4BBD-9190-D69BA00942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2844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13DDC87-00B6-4D56-8524-BBB7F2DE7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0DCFF67-018F-4B12-9AFD-A0742967D7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C08B954-B0AC-45FA-8341-C81499E38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51B01-1353-47C8-9D92-3BDEE2043608}" type="datetime1">
              <a:rPr lang="fr-FR" smtClean="0"/>
              <a:t>15/10/2021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73BFAC-84A7-4F1B-9BAF-F92825772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94FBA5-5D57-4D03-B453-45CFAB346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34F6F-CF72-4BBD-9190-D69BA00942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8743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73F451-66A2-408C-B81A-2B834444A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8F12BD-F029-4D30-824F-E0DE5AEDCF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47D257-8F4E-44F3-B7DD-A6E44C35E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0270C-80EC-4E4D-9C49-F61C81C61FF8}" type="datetime1">
              <a:rPr lang="fr-FR" smtClean="0"/>
              <a:t>15/10/2021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18BB1A-0340-4E8D-9037-627D10742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E37110-E39F-4E20-B173-3CBE2A56B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34F6F-CF72-4BBD-9190-D69BA00942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2338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8D8FF2-D41E-447A-B7C6-E1E3195FA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D210C3B-6767-4EE1-A061-DDCFBF638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338BBF-0331-4144-ABB3-736DB9066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6794-1D2D-4191-A47E-C74AFDC4916F}" type="datetime1">
              <a:rPr lang="fr-FR" smtClean="0"/>
              <a:t>15/10/2021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D72A52-7460-447A-92FD-768331A81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D694F0-4D65-4A58-8F8B-FC95F911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34F6F-CF72-4BBD-9190-D69BA00942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6886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A7D8C4-4A3A-4135-ADD9-F6908EBF9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39B3E2-6EF7-4BE3-8757-EA20D65D53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129F3C1-4D1F-4279-8BFC-DA1B31636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1C1BBCF-B417-4179-9AB7-040147C26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82203-5757-4221-A027-703FB872EB1B}" type="datetime1">
              <a:rPr lang="fr-FR" smtClean="0"/>
              <a:t>15/10/2021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C4BB423-C20D-46AD-AEB7-C9F1B9523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8E5D7B5-E797-434A-B62C-D9AA3B8F8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34F6F-CF72-4BBD-9190-D69BA00942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1487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E9B724-4C48-4738-8D26-FEC31BB0D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B6BD16B-FBC8-4918-9D1E-1D5D1EEA3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7352DB9-5830-4E79-B835-4D052F399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E5BAB26-FB03-4C8A-97D3-7E3C65A11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E6625AC-82B0-4626-AD83-BD0B455726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92F3B0D-6FF1-4E73-A763-37650EC0D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FB65C-3E92-4E13-933E-ED0D0E31A108}" type="datetime1">
              <a:rPr lang="fr-FR" smtClean="0"/>
              <a:t>15/10/2021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7512CD5-E04B-4C43-B7A8-4E55617A0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A6A8334-BA73-4C54-92FB-4C9C45AA7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34F6F-CF72-4BBD-9190-D69BA00942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9476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DCB3F7-C324-42CA-B923-597EFD8B5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250DBF1-C6C5-4D61-8AEB-2201B1250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4F2F-FCA1-4442-9FA2-62B63E901398}" type="datetime1">
              <a:rPr lang="fr-FR" smtClean="0"/>
              <a:t>15/10/2021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E9365E3-2BD2-4927-A73E-CBFE95DE8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ADC77D3-30A9-4219-ADFA-FBE969655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34F6F-CF72-4BBD-9190-D69BA00942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478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524EF3A-3498-46E9-9A72-D4D0D4884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B5AE1-541E-4E53-954F-0DD53C1F1F42}" type="datetime1">
              <a:rPr lang="fr-FR" smtClean="0"/>
              <a:t>15/10/2021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2A232E6-732F-4C26-9B18-5C3FD1C95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E09099-17FF-43C8-93BC-BF5C4D217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34F6F-CF72-4BBD-9190-D69BA00942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8176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B16D3D-5BD0-4ADB-9B27-C5C497107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0B1968-57B3-455D-82F1-1A9F24E20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921B151-2AEB-4021-93A1-A58823176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0D35177-0444-4445-89C0-B375421EF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E47CC-48E5-4460-B84E-709971E483C4}" type="datetime1">
              <a:rPr lang="fr-FR" smtClean="0"/>
              <a:t>15/10/2021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DCCEC3C-1218-45BF-8872-E9075B7C9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8462F55-5426-4381-8324-3D75949C1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34F6F-CF72-4BBD-9190-D69BA00942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6891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023AFD-53F7-41FA-8F64-D5CF99BB2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32BA186-B4E8-4DB1-B727-1C8E9841A6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7BAF903-C4B3-4124-8D10-4C797D96C1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AD46FF6-7FBA-4969-BD59-3F87CADDD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898CD-FF69-450E-A979-190C1AE5CADC}" type="datetime1">
              <a:rPr lang="fr-FR" smtClean="0"/>
              <a:t>15/10/2021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FC18DEC-0253-4840-B5EC-8DB7C4C1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DAE65DD-C97B-4F75-9ECD-B61DCAECE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34F6F-CF72-4BBD-9190-D69BA00942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0244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7544521-1D8B-4DC3-9E8A-A1356FA4F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401EC6-DFFF-4FC8-A61C-305B8892C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BED0FD-4B5F-4419-8DDF-6470A69C3F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A50BE-E80E-4209-97DD-F48E1D267DCC}" type="datetime1">
              <a:rPr lang="fr-FR" smtClean="0"/>
              <a:t>15/10/2021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117C61B-B422-4856-986E-0B4B51A4C4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E5E89D-F87A-42E1-9815-58688E332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34F6F-CF72-4BBD-9190-D69BA00942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2871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12" Type="http://schemas.openxmlformats.org/officeDocument/2006/relationships/image" Target="../media/image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11" Type="http://schemas.openxmlformats.org/officeDocument/2006/relationships/image" Target="../media/image4.png"/><Relationship Id="rId5" Type="http://schemas.openxmlformats.org/officeDocument/2006/relationships/image" Target="../media/image8.emf"/><Relationship Id="rId10" Type="http://schemas.microsoft.com/office/2007/relationships/hdphoto" Target="../media/hdphoto2.wdp"/><Relationship Id="rId4" Type="http://schemas.openxmlformats.org/officeDocument/2006/relationships/image" Target="../media/image7.emf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emf"/><Relationship Id="rId7" Type="http://schemas.microsoft.com/office/2007/relationships/hdphoto" Target="../media/hdphoto1.wdp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.wmf"/><Relationship Id="rId5" Type="http://schemas.openxmlformats.org/officeDocument/2006/relationships/image" Target="../media/image9.emf"/><Relationship Id="rId10" Type="http://schemas.openxmlformats.org/officeDocument/2006/relationships/image" Target="../media/image4.png"/><Relationship Id="rId4" Type="http://schemas.openxmlformats.org/officeDocument/2006/relationships/image" Target="../media/image8.emf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emf"/><Relationship Id="rId7" Type="http://schemas.microsoft.com/office/2007/relationships/hdphoto" Target="../media/hdphoto1.wdp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.wmf"/><Relationship Id="rId5" Type="http://schemas.openxmlformats.org/officeDocument/2006/relationships/image" Target="../media/image9.emf"/><Relationship Id="rId10" Type="http://schemas.openxmlformats.org/officeDocument/2006/relationships/image" Target="../media/image4.png"/><Relationship Id="rId4" Type="http://schemas.openxmlformats.org/officeDocument/2006/relationships/image" Target="../media/image8.emf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emf"/><Relationship Id="rId7" Type="http://schemas.microsoft.com/office/2007/relationships/hdphoto" Target="../media/hdphoto1.wdp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.wmf"/><Relationship Id="rId5" Type="http://schemas.openxmlformats.org/officeDocument/2006/relationships/image" Target="../media/image9.emf"/><Relationship Id="rId10" Type="http://schemas.openxmlformats.org/officeDocument/2006/relationships/image" Target="../media/image4.png"/><Relationship Id="rId4" Type="http://schemas.openxmlformats.org/officeDocument/2006/relationships/image" Target="../media/image8.emf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emf"/><Relationship Id="rId7" Type="http://schemas.microsoft.com/office/2007/relationships/hdphoto" Target="../media/hdphoto1.wdp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10" Type="http://schemas.openxmlformats.org/officeDocument/2006/relationships/image" Target="../media/image3.wmf"/><Relationship Id="rId4" Type="http://schemas.openxmlformats.org/officeDocument/2006/relationships/image" Target="../media/image8.emf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emf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11" Type="http://schemas.openxmlformats.org/officeDocument/2006/relationships/image" Target="../media/image3.wmf"/><Relationship Id="rId5" Type="http://schemas.openxmlformats.org/officeDocument/2006/relationships/image" Target="../media/image8.emf"/><Relationship Id="rId10" Type="http://schemas.openxmlformats.org/officeDocument/2006/relationships/image" Target="../media/image4.png"/><Relationship Id="rId4" Type="http://schemas.openxmlformats.org/officeDocument/2006/relationships/image" Target="../media/image7.emf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emf"/><Relationship Id="rId7" Type="http://schemas.microsoft.com/office/2007/relationships/hdphoto" Target="../media/hdphoto1.wdp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.wmf"/><Relationship Id="rId5" Type="http://schemas.openxmlformats.org/officeDocument/2006/relationships/image" Target="../media/image9.emf"/><Relationship Id="rId10" Type="http://schemas.openxmlformats.org/officeDocument/2006/relationships/image" Target="../media/image4.png"/><Relationship Id="rId4" Type="http://schemas.openxmlformats.org/officeDocument/2006/relationships/image" Target="../media/image8.emf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431CF5-F59E-4756-8A68-FF4AD54C9E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P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CE6FF96-FD43-4A68-92B7-3E14119C14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1F7A797-45ED-42B2-843F-95A3B33DB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801"/>
            <a:ext cx="12232325" cy="6948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A737577-7206-47DD-A17E-8AC2FFB89153}"/>
              </a:ext>
            </a:extLst>
          </p:cNvPr>
          <p:cNvSpPr txBox="1"/>
          <p:nvPr/>
        </p:nvSpPr>
        <p:spPr>
          <a:xfrm>
            <a:off x="578398" y="3801712"/>
            <a:ext cx="1004726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solidFill>
                  <a:schemeClr val="bg1"/>
                </a:solidFill>
                <a:latin typeface="Klavika Medium" panose="020B0803040000020004" pitchFamily="34" charset="0"/>
              </a:rPr>
              <a:t>Création d’une école d’économie à Saint-Etienne</a:t>
            </a:r>
          </a:p>
          <a:p>
            <a:r>
              <a:rPr lang="fr-FR" sz="3600" dirty="0">
                <a:solidFill>
                  <a:schemeClr val="bg1"/>
                </a:solidFill>
                <a:latin typeface="Klavika Light" panose="020B0506040000020004" pitchFamily="34" charset="0"/>
              </a:rPr>
              <a:t>Formation des enseignants de SES – 18 octobre 2021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30F0C1B-B380-436D-9700-018FFBA93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64" y="218069"/>
            <a:ext cx="3465454" cy="178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19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B64DE4A-301A-413A-B148-1AB3AB9E6208}"/>
              </a:ext>
            </a:extLst>
          </p:cNvPr>
          <p:cNvSpPr/>
          <p:nvPr/>
        </p:nvSpPr>
        <p:spPr>
          <a:xfrm>
            <a:off x="8141112" y="0"/>
            <a:ext cx="4050888" cy="6857996"/>
          </a:xfrm>
          <a:prstGeom prst="rect">
            <a:avLst/>
          </a:prstGeom>
          <a:solidFill>
            <a:srgbClr val="F0E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30A270D-A30A-441B-B9AE-89C0727A5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355" y="36512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sz="4800" dirty="0">
                <a:latin typeface="Klavika Medium" panose="020B0803040000020004" pitchFamily="34" charset="0"/>
              </a:rPr>
              <a:t>Spécificités de Saint-Etienne </a:t>
            </a:r>
            <a:br>
              <a:rPr lang="fr-FR" sz="4800" dirty="0">
                <a:latin typeface="Klavika Medium" panose="020B0803040000020004" pitchFamily="34" charset="0"/>
              </a:rPr>
            </a:br>
            <a:r>
              <a:rPr lang="fr-FR" sz="4800" dirty="0" err="1">
                <a:latin typeface="Klavika Medium" panose="020B0803040000020004" pitchFamily="34" charset="0"/>
              </a:rPr>
              <a:t>School</a:t>
            </a:r>
            <a:r>
              <a:rPr lang="fr-FR" sz="4800" dirty="0">
                <a:latin typeface="Klavika Medium" panose="020B0803040000020004" pitchFamily="34" charset="0"/>
              </a:rPr>
              <a:t> of </a:t>
            </a:r>
            <a:r>
              <a:rPr lang="fr-FR" sz="4800" dirty="0" err="1">
                <a:latin typeface="Klavika Medium" panose="020B0803040000020004" pitchFamily="34" charset="0"/>
              </a:rPr>
              <a:t>Economics</a:t>
            </a:r>
            <a:endParaRPr lang="fr-FR" sz="3600" dirty="0">
              <a:solidFill>
                <a:srgbClr val="0092B7"/>
              </a:solidFill>
              <a:latin typeface="Klavika Light" panose="020B0506040000020004" pitchFamily="34" charset="0"/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D74C905-8C73-47FC-B862-9DFE16F9BA32}"/>
              </a:ext>
            </a:extLst>
          </p:cNvPr>
          <p:cNvCxnSpPr>
            <a:cxnSpLocks/>
          </p:cNvCxnSpPr>
          <p:nvPr/>
        </p:nvCxnSpPr>
        <p:spPr>
          <a:xfrm>
            <a:off x="11776587" y="6538455"/>
            <a:ext cx="808703" cy="0"/>
          </a:xfrm>
          <a:prstGeom prst="line">
            <a:avLst/>
          </a:prstGeom>
          <a:ln w="19050">
            <a:solidFill>
              <a:srgbClr val="0092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566E5852-E991-4C72-8379-5B8C9E837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048" y="6346518"/>
            <a:ext cx="2743200" cy="365125"/>
          </a:xfrm>
        </p:spPr>
        <p:txBody>
          <a:bodyPr/>
          <a:lstStyle/>
          <a:p>
            <a:r>
              <a:rPr lang="fr-FR" sz="1400" dirty="0"/>
              <a:t>0</a:t>
            </a:r>
            <a:fld id="{80A34F6F-CF72-4BBD-9190-D69BA0094284}" type="slidenum">
              <a:rPr lang="fr-FR" sz="1400" smtClean="0"/>
              <a:t>10</a:t>
            </a:fld>
            <a:endParaRPr lang="fr-FR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5098C3-73DC-4B43-94C9-DB7CE820D246}"/>
              </a:ext>
            </a:extLst>
          </p:cNvPr>
          <p:cNvSpPr/>
          <p:nvPr/>
        </p:nvSpPr>
        <p:spPr>
          <a:xfrm>
            <a:off x="5467721" y="3767250"/>
            <a:ext cx="2067810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dirty="0">
                <a:solidFill>
                  <a:srgbClr val="0092B7"/>
                </a:solidFill>
                <a:latin typeface="Klavika Light" panose="020B0506040000020004"/>
              </a:rPr>
              <a:t>Professionnalisation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9B4DC6-A3B3-49B9-B4D4-F4EB3F748984}"/>
              </a:ext>
            </a:extLst>
          </p:cNvPr>
          <p:cNvSpPr/>
          <p:nvPr/>
        </p:nvSpPr>
        <p:spPr>
          <a:xfrm>
            <a:off x="544542" y="3767250"/>
            <a:ext cx="2203873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dirty="0">
                <a:solidFill>
                  <a:srgbClr val="0092B7"/>
                </a:solidFill>
                <a:latin typeface="Klavika Light" panose="020B0506040000020004"/>
              </a:rPr>
              <a:t>Domaines d’expertise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E581F73-1D18-42E7-A264-5679AA3288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93" t="15826" r="-893" b="9073"/>
          <a:stretch/>
        </p:blipFill>
        <p:spPr>
          <a:xfrm>
            <a:off x="3028423" y="4291849"/>
            <a:ext cx="2133577" cy="144906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AA9B469-E40C-4FD1-B147-ED053077C0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833" t="15155" r="833" b="6932"/>
          <a:stretch/>
        </p:blipFill>
        <p:spPr>
          <a:xfrm>
            <a:off x="579255" y="2371734"/>
            <a:ext cx="2134448" cy="144906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C4B7459-F6AE-4A1A-A6F6-48EF9D6879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35394"/>
          <a:stretch/>
        </p:blipFill>
        <p:spPr>
          <a:xfrm>
            <a:off x="3014008" y="2369214"/>
            <a:ext cx="2138518" cy="141902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BD52FB0-3C90-4130-8814-4A297A1E20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558" r="-293" b="22231"/>
          <a:stretch/>
        </p:blipFill>
        <p:spPr>
          <a:xfrm>
            <a:off x="5452831" y="4291849"/>
            <a:ext cx="2138515" cy="142567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DB72A8C-04D1-4E6D-B70E-B276D626DE96}"/>
              </a:ext>
            </a:extLst>
          </p:cNvPr>
          <p:cNvSpPr/>
          <p:nvPr/>
        </p:nvSpPr>
        <p:spPr>
          <a:xfrm>
            <a:off x="3381521" y="3767581"/>
            <a:ext cx="1399422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dirty="0">
                <a:solidFill>
                  <a:srgbClr val="0092B7"/>
                </a:solidFill>
                <a:latin typeface="Klavika Light" panose="020B0506040000020004"/>
              </a:rPr>
              <a:t>International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A90BB1-BD05-48E8-B04F-074127F7929C}"/>
              </a:ext>
            </a:extLst>
          </p:cNvPr>
          <p:cNvSpPr/>
          <p:nvPr/>
        </p:nvSpPr>
        <p:spPr>
          <a:xfrm>
            <a:off x="5559100" y="5696869"/>
            <a:ext cx="1925976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dirty="0">
                <a:solidFill>
                  <a:srgbClr val="0092B7"/>
                </a:solidFill>
                <a:latin typeface="Klavika Light" panose="020B0506040000020004"/>
              </a:rPr>
              <a:t>Réussite étudiante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D75CC58-0647-4707-9866-D7232250276F}"/>
              </a:ext>
            </a:extLst>
          </p:cNvPr>
          <p:cNvSpPr/>
          <p:nvPr/>
        </p:nvSpPr>
        <p:spPr>
          <a:xfrm>
            <a:off x="1090018" y="5696869"/>
            <a:ext cx="1167884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dirty="0">
                <a:solidFill>
                  <a:srgbClr val="0092B7"/>
                </a:solidFill>
                <a:latin typeface="Klavika Light" panose="020B0506040000020004"/>
              </a:rPr>
              <a:t>Recherche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C4C73D-E77E-495E-9C67-989835E00A80}"/>
              </a:ext>
            </a:extLst>
          </p:cNvPr>
          <p:cNvSpPr/>
          <p:nvPr/>
        </p:nvSpPr>
        <p:spPr>
          <a:xfrm>
            <a:off x="3191876" y="5687364"/>
            <a:ext cx="1809213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dirty="0">
                <a:solidFill>
                  <a:srgbClr val="0092B7"/>
                </a:solidFill>
                <a:latin typeface="Klavika Light" panose="020B0506040000020004"/>
              </a:rPr>
              <a:t>Pluridisciplinarité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7406D8F5-4309-4885-9E59-ED82483CC8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865"/>
          <a:stretch/>
        </p:blipFill>
        <p:spPr>
          <a:xfrm>
            <a:off x="585551" y="4293457"/>
            <a:ext cx="2152041" cy="1434694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B64E7A8-6387-4463-8823-9A776700EF2A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1" y="2388466"/>
            <a:ext cx="2138517" cy="1425678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87C48D7-31BB-4C6B-9A0B-C766204729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89" y="319544"/>
            <a:ext cx="1097712" cy="566304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D99E4E3-6BCB-4361-B542-AF7050C963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872" y="299749"/>
            <a:ext cx="1511743" cy="1005332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E3F1FB33-724A-4DEF-B553-1C7F7BD8D6AB}"/>
              </a:ext>
            </a:extLst>
          </p:cNvPr>
          <p:cNvSpPr txBox="1"/>
          <p:nvPr/>
        </p:nvSpPr>
        <p:spPr>
          <a:xfrm flipH="1">
            <a:off x="8685061" y="1502060"/>
            <a:ext cx="3229983" cy="736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fr-FR" sz="2000" dirty="0">
                <a:solidFill>
                  <a:srgbClr val="0092B7"/>
                </a:solidFill>
                <a:latin typeface="Klavika Light" panose="020B0506040000020004"/>
              </a:rPr>
              <a:t>Une pédagogie centrée sur la réussite étudiante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312FC6C-5A69-46EE-848B-A20CD9F54528}"/>
              </a:ext>
            </a:extLst>
          </p:cNvPr>
          <p:cNvSpPr txBox="1"/>
          <p:nvPr/>
        </p:nvSpPr>
        <p:spPr>
          <a:xfrm flipH="1">
            <a:off x="8685060" y="2483540"/>
            <a:ext cx="33958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Modules de </a:t>
            </a:r>
            <a:r>
              <a:rPr lang="fr-FR" dirty="0" err="1"/>
              <a:t>pré-requis</a:t>
            </a:r>
            <a:r>
              <a:rPr lang="fr-FR" dirty="0"/>
              <a:t> en licence 1 et master 1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Contrat de formation : moduler la durée des études pour faciliter l’emploi étudiant, les césures, les </a:t>
            </a:r>
            <a:r>
              <a:rPr lang="fr-FR" dirty="0" err="1"/>
              <a:t>co-diplômations</a:t>
            </a: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Promotions de taille maîtrisée, assurant flexibilité, réactivité et proximité avec les enseignants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Bourses d’études attribuées par l’école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1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0A270D-A30A-441B-B9AE-89C0727A5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355" y="365124"/>
            <a:ext cx="10515600" cy="1325563"/>
          </a:xfrm>
        </p:spPr>
        <p:txBody>
          <a:bodyPr>
            <a:normAutofit/>
          </a:bodyPr>
          <a:lstStyle/>
          <a:p>
            <a:r>
              <a:rPr lang="fr-FR" sz="4800" dirty="0">
                <a:latin typeface="Klavika Medium" panose="020B0803040000020004" pitchFamily="34" charset="0"/>
              </a:rPr>
              <a:t>Organisation des formations</a:t>
            </a:r>
            <a:br>
              <a:rPr lang="fr-FR" dirty="0">
                <a:latin typeface="Klavika Medium" panose="020B0803040000020004" pitchFamily="34" charset="0"/>
              </a:rPr>
            </a:br>
            <a:r>
              <a:rPr lang="fr-FR" sz="3600" dirty="0">
                <a:solidFill>
                  <a:srgbClr val="0092B7"/>
                </a:solidFill>
                <a:latin typeface="Klavika Light" panose="020B0506040000020004" pitchFamily="34" charset="0"/>
              </a:rPr>
              <a:t>Une spécialisation progressive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325B559-04E4-4143-B62C-EE40DB7EC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872" y="299749"/>
            <a:ext cx="1511743" cy="1005332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D74C905-8C73-47FC-B862-9DFE16F9BA32}"/>
              </a:ext>
            </a:extLst>
          </p:cNvPr>
          <p:cNvCxnSpPr>
            <a:cxnSpLocks/>
          </p:cNvCxnSpPr>
          <p:nvPr/>
        </p:nvCxnSpPr>
        <p:spPr>
          <a:xfrm>
            <a:off x="11776587" y="6538455"/>
            <a:ext cx="808703" cy="0"/>
          </a:xfrm>
          <a:prstGeom prst="line">
            <a:avLst/>
          </a:prstGeom>
          <a:ln w="19050">
            <a:solidFill>
              <a:srgbClr val="0092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566E5852-E991-4C72-8379-5B8C9E837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048" y="6346518"/>
            <a:ext cx="2743200" cy="365125"/>
          </a:xfrm>
        </p:spPr>
        <p:txBody>
          <a:bodyPr/>
          <a:lstStyle/>
          <a:p>
            <a:r>
              <a:rPr lang="fr-FR" sz="1400" dirty="0"/>
              <a:t>0</a:t>
            </a:r>
            <a:fld id="{80A34F6F-CF72-4BBD-9190-D69BA0094284}" type="slidenum">
              <a:rPr lang="fr-FR" sz="1400" smtClean="0"/>
              <a:t>11</a:t>
            </a:fld>
            <a:endParaRPr lang="fr-FR" sz="14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08CAD11-1157-4002-9205-2B698F803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89" y="319544"/>
            <a:ext cx="1097712" cy="566304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E0ACB643-357E-49DC-9513-B5306982C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878" y="1770701"/>
            <a:ext cx="13139422" cy="507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0C3B4873-B0E5-4373-9952-DBC836909BDF}"/>
              </a:ext>
            </a:extLst>
          </p:cNvPr>
          <p:cNvGrpSpPr/>
          <p:nvPr/>
        </p:nvGrpSpPr>
        <p:grpSpPr>
          <a:xfrm>
            <a:off x="752024" y="1859915"/>
            <a:ext cx="12316344" cy="4807701"/>
            <a:chOff x="317089" y="643886"/>
            <a:chExt cx="12316344" cy="4807701"/>
          </a:xfrm>
        </p:grpSpPr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D4642064-CA24-45BC-B719-7CBE6F8D9268}"/>
                </a:ext>
              </a:extLst>
            </p:cNvPr>
            <p:cNvSpPr txBox="1"/>
            <p:nvPr/>
          </p:nvSpPr>
          <p:spPr>
            <a:xfrm rot="16200000">
              <a:off x="-894791" y="2965218"/>
              <a:ext cx="2677675" cy="25391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 err="1"/>
                <a:t>Parcoursup</a:t>
              </a:r>
              <a:endParaRPr lang="fr-FR" sz="1050" dirty="0"/>
            </a:p>
          </p:txBody>
        </p: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8B40345A-C58C-40B6-917E-7EC6F4D68DF4}"/>
                </a:ext>
              </a:extLst>
            </p:cNvPr>
            <p:cNvSpPr txBox="1"/>
            <p:nvPr/>
          </p:nvSpPr>
          <p:spPr>
            <a:xfrm>
              <a:off x="825931" y="3692350"/>
              <a:ext cx="1122665" cy="738664"/>
            </a:xfrm>
            <a:prstGeom prst="rect">
              <a:avLst/>
            </a:prstGeom>
            <a:solidFill>
              <a:srgbClr val="0092B7">
                <a:alpha val="2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FR" sz="1050" dirty="0"/>
            </a:p>
            <a:p>
              <a:pPr algn="ctr"/>
              <a:r>
                <a:rPr lang="fr-FR" sz="1050" dirty="0"/>
                <a:t>Parcours  « Option santé »</a:t>
              </a:r>
            </a:p>
            <a:p>
              <a:pPr algn="ctr"/>
              <a:endParaRPr lang="fr-FR" sz="1050" dirty="0"/>
            </a:p>
          </p:txBody>
        </p: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3BC6367A-231E-4259-9554-F4A6C392D8FF}"/>
                </a:ext>
              </a:extLst>
            </p:cNvPr>
            <p:cNvSpPr txBox="1"/>
            <p:nvPr/>
          </p:nvSpPr>
          <p:spPr>
            <a:xfrm>
              <a:off x="835422" y="2686970"/>
              <a:ext cx="1122664" cy="900246"/>
            </a:xfrm>
            <a:prstGeom prst="rect">
              <a:avLst/>
            </a:prstGeom>
            <a:solidFill>
              <a:srgbClr val="0092B7">
                <a:alpha val="2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FR" sz="1050" dirty="0"/>
            </a:p>
            <a:p>
              <a:pPr algn="ctr"/>
              <a:endParaRPr lang="fr-FR" sz="1050" dirty="0"/>
            </a:p>
            <a:p>
              <a:pPr algn="ctr"/>
              <a:r>
                <a:rPr lang="fr-FR" sz="1050" dirty="0"/>
                <a:t>Parcours</a:t>
              </a:r>
            </a:p>
            <a:p>
              <a:pPr algn="ctr"/>
              <a:r>
                <a:rPr lang="fr-FR" sz="1050" dirty="0"/>
                <a:t>standard</a:t>
              </a:r>
            </a:p>
            <a:p>
              <a:pPr algn="ctr"/>
              <a:endParaRPr lang="fr-FR" sz="1050" dirty="0"/>
            </a:p>
          </p:txBody>
        </p:sp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89A9A6AA-F45E-4B70-B62C-23B0D13303E7}"/>
                </a:ext>
              </a:extLst>
            </p:cNvPr>
            <p:cNvSpPr txBox="1"/>
            <p:nvPr/>
          </p:nvSpPr>
          <p:spPr>
            <a:xfrm>
              <a:off x="831253" y="1753342"/>
              <a:ext cx="1122665" cy="854080"/>
            </a:xfrm>
            <a:prstGeom prst="rect">
              <a:avLst/>
            </a:prstGeom>
            <a:solidFill>
              <a:srgbClr val="0092B7">
                <a:alpha val="2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/>
                <a:t>Parcours « International</a:t>
              </a:r>
            </a:p>
            <a:p>
              <a:pPr algn="ctr"/>
              <a:r>
                <a:rPr lang="fr-FR" sz="1050" dirty="0"/>
                <a:t>Track »</a:t>
              </a:r>
            </a:p>
            <a:p>
              <a:pPr algn="ctr"/>
              <a:r>
                <a:rPr lang="fr-FR" sz="900" dirty="0"/>
                <a:t>(Accès sélectif – 25 places)</a:t>
              </a:r>
            </a:p>
          </p:txBody>
        </p:sp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E89C12E2-CD3E-4FC9-89A3-65C5D937982C}"/>
                </a:ext>
              </a:extLst>
            </p:cNvPr>
            <p:cNvSpPr txBox="1"/>
            <p:nvPr/>
          </p:nvSpPr>
          <p:spPr>
            <a:xfrm>
              <a:off x="6047859" y="4274150"/>
              <a:ext cx="1770536" cy="900246"/>
            </a:xfrm>
            <a:prstGeom prst="rect">
              <a:avLst/>
            </a:prstGeom>
            <a:solidFill>
              <a:srgbClr val="0092B7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FR" sz="1050" dirty="0"/>
            </a:p>
            <a:p>
              <a:pPr algn="ctr"/>
              <a:r>
                <a:rPr lang="fr-FR" sz="1050" dirty="0"/>
                <a:t>Parcours </a:t>
              </a:r>
            </a:p>
            <a:p>
              <a:pPr algn="ctr"/>
              <a:r>
                <a:rPr lang="fr-FR" sz="1050" dirty="0" err="1"/>
                <a:t>Political</a:t>
              </a:r>
              <a:r>
                <a:rPr lang="fr-FR" sz="1050" dirty="0"/>
                <a:t> Engineering</a:t>
              </a:r>
            </a:p>
            <a:p>
              <a:pPr algn="ctr"/>
              <a:endParaRPr lang="fr-FR" sz="1050" dirty="0"/>
            </a:p>
            <a:p>
              <a:pPr algn="ctr"/>
              <a:endParaRPr lang="fr-FR" sz="1050" dirty="0"/>
            </a:p>
          </p:txBody>
        </p:sp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8066A937-EAC7-4E96-9111-959A1CC5879F}"/>
                </a:ext>
              </a:extLst>
            </p:cNvPr>
            <p:cNvSpPr txBox="1"/>
            <p:nvPr/>
          </p:nvSpPr>
          <p:spPr>
            <a:xfrm>
              <a:off x="6047859" y="3033421"/>
              <a:ext cx="1770535" cy="900246"/>
            </a:xfrm>
            <a:prstGeom prst="rect">
              <a:avLst/>
            </a:prstGeom>
            <a:solidFill>
              <a:srgbClr val="0092B7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FR" sz="1050" dirty="0"/>
            </a:p>
            <a:p>
              <a:pPr algn="ctr"/>
              <a:r>
                <a:rPr lang="fr-FR" sz="1050" dirty="0"/>
                <a:t>Parcours </a:t>
              </a:r>
            </a:p>
            <a:p>
              <a:pPr algn="ctr"/>
              <a:r>
                <a:rPr lang="fr-FR" sz="1050" dirty="0"/>
                <a:t>Data Science et Management de l’Innovation</a:t>
              </a:r>
            </a:p>
            <a:p>
              <a:pPr algn="ctr"/>
              <a:endParaRPr lang="fr-FR" sz="1050" dirty="0"/>
            </a:p>
          </p:txBody>
        </p:sp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80CC579B-6CE0-4B16-8DC0-7105DD4B506C}"/>
                </a:ext>
              </a:extLst>
            </p:cNvPr>
            <p:cNvSpPr txBox="1"/>
            <p:nvPr/>
          </p:nvSpPr>
          <p:spPr>
            <a:xfrm>
              <a:off x="6047860" y="1757712"/>
              <a:ext cx="1779262" cy="900246"/>
            </a:xfrm>
            <a:prstGeom prst="rect">
              <a:avLst/>
            </a:prstGeom>
            <a:solidFill>
              <a:srgbClr val="0092B7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FR" sz="1050" dirty="0"/>
            </a:p>
            <a:p>
              <a:pPr algn="ctr"/>
              <a:r>
                <a:rPr lang="fr-FR" sz="1050" dirty="0"/>
                <a:t>Parcours </a:t>
              </a:r>
            </a:p>
            <a:p>
              <a:pPr algn="ctr"/>
              <a:r>
                <a:rPr lang="fr-FR" sz="1050" dirty="0"/>
                <a:t>Conseil en Développement Territorial</a:t>
              </a:r>
            </a:p>
            <a:p>
              <a:pPr algn="ctr"/>
              <a:endParaRPr lang="fr-FR" sz="1050" dirty="0"/>
            </a:p>
          </p:txBody>
        </p:sp>
        <p:sp>
          <p:nvSpPr>
            <p:cNvPr id="81" name="Triangle isocèle 80">
              <a:extLst>
                <a:ext uri="{FF2B5EF4-FFF2-40B4-BE49-F238E27FC236}">
                  <a16:creationId xmlns:a16="http://schemas.microsoft.com/office/drawing/2014/main" id="{B993323C-CE81-4FC8-9F8B-05C988107DA6}"/>
                </a:ext>
              </a:extLst>
            </p:cNvPr>
            <p:cNvSpPr/>
            <p:nvPr/>
          </p:nvSpPr>
          <p:spPr>
            <a:xfrm rot="16200000" flipV="1">
              <a:off x="-708778" y="3023988"/>
              <a:ext cx="2718514" cy="177212"/>
            </a:xfrm>
            <a:prstGeom prst="triangle">
              <a:avLst>
                <a:gd name="adj" fmla="val 50000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 dirty="0"/>
            </a:p>
          </p:txBody>
        </p:sp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5038F9C3-D0C1-4E23-9A82-381BD333689C}"/>
                </a:ext>
              </a:extLst>
            </p:cNvPr>
            <p:cNvSpPr txBox="1"/>
            <p:nvPr/>
          </p:nvSpPr>
          <p:spPr>
            <a:xfrm>
              <a:off x="2012940" y="3692350"/>
              <a:ext cx="1139256" cy="738664"/>
            </a:xfrm>
            <a:prstGeom prst="rect">
              <a:avLst/>
            </a:prstGeom>
            <a:solidFill>
              <a:srgbClr val="0092B7">
                <a:alpha val="2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FR" sz="1050" dirty="0"/>
            </a:p>
            <a:p>
              <a:pPr algn="ctr"/>
              <a:r>
                <a:rPr lang="fr-FR" sz="1050" dirty="0"/>
                <a:t>Parcours </a:t>
              </a:r>
            </a:p>
            <a:p>
              <a:pPr algn="ctr"/>
              <a:r>
                <a:rPr lang="fr-FR" sz="1050" dirty="0"/>
                <a:t>« Option santé »</a:t>
              </a:r>
            </a:p>
            <a:p>
              <a:pPr algn="ctr"/>
              <a:endParaRPr lang="fr-FR" sz="1050" dirty="0"/>
            </a:p>
          </p:txBody>
        </p:sp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9D473403-3811-45D8-B334-EA47A07DBFC0}"/>
                </a:ext>
              </a:extLst>
            </p:cNvPr>
            <p:cNvSpPr txBox="1"/>
            <p:nvPr/>
          </p:nvSpPr>
          <p:spPr>
            <a:xfrm>
              <a:off x="2010886" y="2689395"/>
              <a:ext cx="1139257" cy="900246"/>
            </a:xfrm>
            <a:prstGeom prst="rect">
              <a:avLst/>
            </a:prstGeom>
            <a:solidFill>
              <a:srgbClr val="0092B7">
                <a:alpha val="2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FR" sz="1050" dirty="0"/>
            </a:p>
            <a:p>
              <a:pPr algn="ctr"/>
              <a:endParaRPr lang="fr-FR" sz="1050" dirty="0"/>
            </a:p>
            <a:p>
              <a:pPr algn="ctr"/>
              <a:r>
                <a:rPr lang="fr-FR" sz="1050" dirty="0"/>
                <a:t>Parcours </a:t>
              </a:r>
            </a:p>
            <a:p>
              <a:pPr algn="ctr"/>
              <a:r>
                <a:rPr lang="fr-FR" sz="1050" dirty="0"/>
                <a:t>standard</a:t>
              </a:r>
            </a:p>
            <a:p>
              <a:pPr algn="ctr"/>
              <a:endParaRPr lang="fr-FR" sz="1050" dirty="0"/>
            </a:p>
          </p:txBody>
        </p:sp>
        <p:sp>
          <p:nvSpPr>
            <p:cNvPr id="84" name="ZoneTexte 83">
              <a:extLst>
                <a:ext uri="{FF2B5EF4-FFF2-40B4-BE49-F238E27FC236}">
                  <a16:creationId xmlns:a16="http://schemas.microsoft.com/office/drawing/2014/main" id="{FF50D034-4EEF-424E-93F7-FA807994765E}"/>
                </a:ext>
              </a:extLst>
            </p:cNvPr>
            <p:cNvSpPr txBox="1"/>
            <p:nvPr/>
          </p:nvSpPr>
          <p:spPr>
            <a:xfrm>
              <a:off x="2016254" y="1753342"/>
              <a:ext cx="1141915" cy="854080"/>
            </a:xfrm>
            <a:prstGeom prst="rect">
              <a:avLst/>
            </a:prstGeom>
            <a:solidFill>
              <a:srgbClr val="0092B7">
                <a:alpha val="2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/>
                <a:t>Parcours « International Track »</a:t>
              </a:r>
            </a:p>
            <a:p>
              <a:pPr algn="ctr"/>
              <a:r>
                <a:rPr lang="fr-FR" sz="900" dirty="0"/>
                <a:t>(Accès sélectif – 25 places)</a:t>
              </a:r>
            </a:p>
          </p:txBody>
        </p:sp>
        <p:sp>
          <p:nvSpPr>
            <p:cNvPr id="85" name="ZoneTexte 84">
              <a:extLst>
                <a:ext uri="{FF2B5EF4-FFF2-40B4-BE49-F238E27FC236}">
                  <a16:creationId xmlns:a16="http://schemas.microsoft.com/office/drawing/2014/main" id="{032604E2-645A-4A93-A644-779FE04951D7}"/>
                </a:ext>
              </a:extLst>
            </p:cNvPr>
            <p:cNvSpPr txBox="1"/>
            <p:nvPr/>
          </p:nvSpPr>
          <p:spPr>
            <a:xfrm>
              <a:off x="8083093" y="4276216"/>
              <a:ext cx="2294710" cy="900246"/>
            </a:xfrm>
            <a:prstGeom prst="rect">
              <a:avLst/>
            </a:prstGeom>
            <a:solidFill>
              <a:srgbClr val="0092B7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FR" sz="1050" dirty="0"/>
            </a:p>
            <a:p>
              <a:pPr algn="ctr"/>
              <a:r>
                <a:rPr lang="fr-FR" sz="1050" dirty="0"/>
                <a:t>Parcours </a:t>
              </a:r>
            </a:p>
            <a:p>
              <a:pPr algn="ctr"/>
              <a:r>
                <a:rPr lang="fr-FR" sz="1050" dirty="0" err="1"/>
                <a:t>Political</a:t>
              </a:r>
              <a:r>
                <a:rPr lang="fr-FR" sz="1050" dirty="0"/>
                <a:t> Engineering</a:t>
              </a:r>
            </a:p>
            <a:p>
              <a:pPr algn="ctr"/>
              <a:endParaRPr lang="fr-FR" sz="1050" dirty="0"/>
            </a:p>
            <a:p>
              <a:pPr algn="ctr"/>
              <a:endParaRPr lang="fr-FR" sz="1050" dirty="0"/>
            </a:p>
          </p:txBody>
        </p:sp>
        <p:sp>
          <p:nvSpPr>
            <p:cNvPr id="86" name="ZoneTexte 85">
              <a:extLst>
                <a:ext uri="{FF2B5EF4-FFF2-40B4-BE49-F238E27FC236}">
                  <a16:creationId xmlns:a16="http://schemas.microsoft.com/office/drawing/2014/main" id="{4DADE998-460B-4A4F-940E-7C631C768392}"/>
                </a:ext>
              </a:extLst>
            </p:cNvPr>
            <p:cNvSpPr txBox="1"/>
            <p:nvPr/>
          </p:nvSpPr>
          <p:spPr>
            <a:xfrm>
              <a:off x="8055510" y="3035711"/>
              <a:ext cx="2322294" cy="900246"/>
            </a:xfrm>
            <a:prstGeom prst="rect">
              <a:avLst/>
            </a:prstGeom>
            <a:solidFill>
              <a:srgbClr val="0092B7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FR" sz="1050" dirty="0"/>
            </a:p>
            <a:p>
              <a:pPr algn="ctr"/>
              <a:r>
                <a:rPr lang="fr-FR" sz="1050" dirty="0"/>
                <a:t>Parcours </a:t>
              </a:r>
            </a:p>
            <a:p>
              <a:pPr algn="ctr"/>
              <a:r>
                <a:rPr lang="fr-FR" sz="1050" dirty="0"/>
                <a:t>Data Science et </a:t>
              </a:r>
            </a:p>
            <a:p>
              <a:pPr algn="ctr"/>
              <a:r>
                <a:rPr lang="fr-FR" sz="1050" dirty="0"/>
                <a:t>Management de l’Innovation</a:t>
              </a:r>
            </a:p>
            <a:p>
              <a:pPr algn="ctr"/>
              <a:endParaRPr lang="fr-FR" sz="1050" dirty="0"/>
            </a:p>
          </p:txBody>
        </p:sp>
        <p:sp>
          <p:nvSpPr>
            <p:cNvPr id="87" name="ZoneTexte 86">
              <a:extLst>
                <a:ext uri="{FF2B5EF4-FFF2-40B4-BE49-F238E27FC236}">
                  <a16:creationId xmlns:a16="http://schemas.microsoft.com/office/drawing/2014/main" id="{74307AC7-EFA7-46A6-87D6-DF956250F86C}"/>
                </a:ext>
              </a:extLst>
            </p:cNvPr>
            <p:cNvSpPr txBox="1"/>
            <p:nvPr/>
          </p:nvSpPr>
          <p:spPr>
            <a:xfrm>
              <a:off x="8055509" y="1757712"/>
              <a:ext cx="2322294" cy="900246"/>
            </a:xfrm>
            <a:prstGeom prst="rect">
              <a:avLst/>
            </a:prstGeom>
            <a:solidFill>
              <a:srgbClr val="0092B7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FR" sz="1050" dirty="0"/>
            </a:p>
            <a:p>
              <a:pPr algn="ctr"/>
              <a:r>
                <a:rPr lang="fr-FR" sz="1050" dirty="0"/>
                <a:t>Parcours </a:t>
              </a:r>
            </a:p>
            <a:p>
              <a:pPr algn="ctr"/>
              <a:r>
                <a:rPr lang="fr-FR" sz="1050" dirty="0"/>
                <a:t>Conseil en Développement </a:t>
              </a:r>
            </a:p>
            <a:p>
              <a:pPr algn="ctr"/>
              <a:r>
                <a:rPr lang="fr-FR" sz="1050" dirty="0"/>
                <a:t>Territorial</a:t>
              </a:r>
            </a:p>
            <a:p>
              <a:pPr algn="ctr"/>
              <a:endParaRPr lang="fr-FR" sz="1050" dirty="0"/>
            </a:p>
          </p:txBody>
        </p:sp>
        <p:sp>
          <p:nvSpPr>
            <p:cNvPr id="89" name="ZoneTexte 88">
              <a:extLst>
                <a:ext uri="{FF2B5EF4-FFF2-40B4-BE49-F238E27FC236}">
                  <a16:creationId xmlns:a16="http://schemas.microsoft.com/office/drawing/2014/main" id="{1BE8AE99-C03A-43CD-98AE-0DEC69A07AB5}"/>
                </a:ext>
              </a:extLst>
            </p:cNvPr>
            <p:cNvSpPr txBox="1"/>
            <p:nvPr/>
          </p:nvSpPr>
          <p:spPr>
            <a:xfrm>
              <a:off x="839256" y="1196517"/>
              <a:ext cx="1103543" cy="469359"/>
            </a:xfrm>
            <a:prstGeom prst="rect">
              <a:avLst/>
            </a:prstGeom>
            <a:solidFill>
              <a:srgbClr val="0092B7">
                <a:alpha val="2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/>
                <a:t>LICENCE 1</a:t>
              </a:r>
            </a:p>
            <a:p>
              <a:pPr algn="ctr"/>
              <a:r>
                <a:rPr lang="fr-FR" sz="1050" b="1" dirty="0"/>
                <a:t>ECONOMIE</a:t>
              </a:r>
            </a:p>
          </p:txBody>
        </p:sp>
        <p:sp>
          <p:nvSpPr>
            <p:cNvPr id="90" name="ZoneTexte 89">
              <a:extLst>
                <a:ext uri="{FF2B5EF4-FFF2-40B4-BE49-F238E27FC236}">
                  <a16:creationId xmlns:a16="http://schemas.microsoft.com/office/drawing/2014/main" id="{5CEC66D0-6EFC-41E4-945B-54006332BB09}"/>
                </a:ext>
              </a:extLst>
            </p:cNvPr>
            <p:cNvSpPr txBox="1"/>
            <p:nvPr/>
          </p:nvSpPr>
          <p:spPr>
            <a:xfrm>
              <a:off x="2013210" y="1195076"/>
              <a:ext cx="1152095" cy="469359"/>
            </a:xfrm>
            <a:prstGeom prst="rect">
              <a:avLst/>
            </a:prstGeom>
            <a:solidFill>
              <a:srgbClr val="0092B7">
                <a:alpha val="2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/>
                <a:t>LICENCE 2</a:t>
              </a:r>
            </a:p>
            <a:p>
              <a:pPr algn="ctr"/>
              <a:r>
                <a:rPr lang="fr-FR" sz="1050" b="1" dirty="0"/>
                <a:t>ECONOMIE</a:t>
              </a:r>
            </a:p>
          </p:txBody>
        </p:sp>
        <p:sp>
          <p:nvSpPr>
            <p:cNvPr id="92" name="ZoneTexte 91">
              <a:extLst>
                <a:ext uri="{FF2B5EF4-FFF2-40B4-BE49-F238E27FC236}">
                  <a16:creationId xmlns:a16="http://schemas.microsoft.com/office/drawing/2014/main" id="{A17CBEC9-1820-4A9D-8C5F-E53B8317113F}"/>
                </a:ext>
              </a:extLst>
            </p:cNvPr>
            <p:cNvSpPr txBox="1"/>
            <p:nvPr/>
          </p:nvSpPr>
          <p:spPr>
            <a:xfrm>
              <a:off x="5492581" y="1196517"/>
              <a:ext cx="2334541" cy="469359"/>
            </a:xfrm>
            <a:prstGeom prst="rect">
              <a:avLst/>
            </a:prstGeom>
            <a:solidFill>
              <a:srgbClr val="0092B7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/>
                <a:t>MASTER 1</a:t>
              </a:r>
            </a:p>
            <a:p>
              <a:pPr algn="ctr"/>
              <a:r>
                <a:rPr lang="fr-FR" sz="1050" b="1" dirty="0"/>
                <a:t>ANALYSE ET POLITIQUE ECONOMIQUE</a:t>
              </a:r>
            </a:p>
          </p:txBody>
        </p:sp>
        <p:sp>
          <p:nvSpPr>
            <p:cNvPr id="93" name="ZoneTexte 92">
              <a:extLst>
                <a:ext uri="{FF2B5EF4-FFF2-40B4-BE49-F238E27FC236}">
                  <a16:creationId xmlns:a16="http://schemas.microsoft.com/office/drawing/2014/main" id="{9CEFB55B-A230-4192-9A19-4ABCEE26D91A}"/>
                </a:ext>
              </a:extLst>
            </p:cNvPr>
            <p:cNvSpPr txBox="1"/>
            <p:nvPr/>
          </p:nvSpPr>
          <p:spPr>
            <a:xfrm>
              <a:off x="8061213" y="1195076"/>
              <a:ext cx="2316590" cy="469359"/>
            </a:xfrm>
            <a:prstGeom prst="rect">
              <a:avLst/>
            </a:prstGeom>
            <a:solidFill>
              <a:srgbClr val="0092B7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/>
                <a:t>MASTER 2</a:t>
              </a:r>
            </a:p>
            <a:p>
              <a:pPr algn="ctr"/>
              <a:r>
                <a:rPr lang="fr-FR" sz="1050" b="1" dirty="0"/>
                <a:t>ANALYSE ET POLITIQUE ECONOMIQUE</a:t>
              </a:r>
            </a:p>
          </p:txBody>
        </p:sp>
        <p:cxnSp>
          <p:nvCxnSpPr>
            <p:cNvPr id="94" name="Connecteur droit avec flèche 93">
              <a:extLst>
                <a:ext uri="{FF2B5EF4-FFF2-40B4-BE49-F238E27FC236}">
                  <a16:creationId xmlns:a16="http://schemas.microsoft.com/office/drawing/2014/main" id="{21922945-C796-4EE7-A1BB-421F73611076}"/>
                </a:ext>
              </a:extLst>
            </p:cNvPr>
            <p:cNvCxnSpPr>
              <a:cxnSpLocks/>
            </p:cNvCxnSpPr>
            <p:nvPr/>
          </p:nvCxnSpPr>
          <p:spPr>
            <a:xfrm>
              <a:off x="529038" y="1155700"/>
              <a:ext cx="10472945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cteur droit 94">
              <a:extLst>
                <a:ext uri="{FF2B5EF4-FFF2-40B4-BE49-F238E27FC236}">
                  <a16:creationId xmlns:a16="http://schemas.microsoft.com/office/drawing/2014/main" id="{C494C88F-738B-46B9-A397-B89D304244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038" y="1050925"/>
              <a:ext cx="0" cy="10953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>
              <a:extLst>
                <a:ext uri="{FF2B5EF4-FFF2-40B4-BE49-F238E27FC236}">
                  <a16:creationId xmlns:a16="http://schemas.microsoft.com/office/drawing/2014/main" id="{20F79E8C-AE31-4E4D-B37C-C63CD1D2EC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9462" y="1050925"/>
              <a:ext cx="0" cy="10953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>
              <a:extLst>
                <a:ext uri="{FF2B5EF4-FFF2-40B4-BE49-F238E27FC236}">
                  <a16:creationId xmlns:a16="http://schemas.microsoft.com/office/drawing/2014/main" id="{C59E507C-7C5B-42E2-A756-E2E57A6DDC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8803" y="1046161"/>
              <a:ext cx="0" cy="10953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>
              <a:extLst>
                <a:ext uri="{FF2B5EF4-FFF2-40B4-BE49-F238E27FC236}">
                  <a16:creationId xmlns:a16="http://schemas.microsoft.com/office/drawing/2014/main" id="{6BCA4648-9409-41F9-BDE1-FA69C49E46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50515" y="1046161"/>
              <a:ext cx="0" cy="10953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eur droit 98">
              <a:extLst>
                <a:ext uri="{FF2B5EF4-FFF2-40B4-BE49-F238E27FC236}">
                  <a16:creationId xmlns:a16="http://schemas.microsoft.com/office/drawing/2014/main" id="{BB1C95F4-FDAA-4C79-9A00-C2D39F8D92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50620" y="1046161"/>
              <a:ext cx="0" cy="10953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cteur droit 99">
              <a:extLst>
                <a:ext uri="{FF2B5EF4-FFF2-40B4-BE49-F238E27FC236}">
                  <a16:creationId xmlns:a16="http://schemas.microsoft.com/office/drawing/2014/main" id="{B08B6357-8180-45DB-A46A-25F4DCDED5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94594" y="1046161"/>
              <a:ext cx="0" cy="10953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ZoneTexte 100">
              <a:extLst>
                <a:ext uri="{FF2B5EF4-FFF2-40B4-BE49-F238E27FC236}">
                  <a16:creationId xmlns:a16="http://schemas.microsoft.com/office/drawing/2014/main" id="{11ED1861-CB81-4EE9-A8F9-CFDCD68A8E0F}"/>
                </a:ext>
              </a:extLst>
            </p:cNvPr>
            <p:cNvSpPr txBox="1"/>
            <p:nvPr/>
          </p:nvSpPr>
          <p:spPr>
            <a:xfrm>
              <a:off x="329434" y="664126"/>
              <a:ext cx="41118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/>
                <a:t>BAC</a:t>
              </a:r>
            </a:p>
          </p:txBody>
        </p:sp>
        <p:sp>
          <p:nvSpPr>
            <p:cNvPr id="102" name="ZoneTexte 101">
              <a:extLst>
                <a:ext uri="{FF2B5EF4-FFF2-40B4-BE49-F238E27FC236}">
                  <a16:creationId xmlns:a16="http://schemas.microsoft.com/office/drawing/2014/main" id="{AEBECAE5-5130-47D1-A4CD-A3FAFF2A30FF}"/>
                </a:ext>
              </a:extLst>
            </p:cNvPr>
            <p:cNvSpPr txBox="1"/>
            <p:nvPr/>
          </p:nvSpPr>
          <p:spPr>
            <a:xfrm>
              <a:off x="1583663" y="660440"/>
              <a:ext cx="7565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/>
                <a:t>BAC +1</a:t>
              </a:r>
            </a:p>
            <a:p>
              <a:pPr algn="ctr"/>
              <a:r>
                <a:rPr lang="fr-FR" sz="1000" dirty="0"/>
                <a:t>(60 ECTS*)</a:t>
              </a:r>
            </a:p>
          </p:txBody>
        </p:sp>
        <p:cxnSp>
          <p:nvCxnSpPr>
            <p:cNvPr id="103" name="Connecteur droit avec flèche 102">
              <a:extLst>
                <a:ext uri="{FF2B5EF4-FFF2-40B4-BE49-F238E27FC236}">
                  <a16:creationId xmlns:a16="http://schemas.microsoft.com/office/drawing/2014/main" id="{84FDDA05-9654-467C-8980-69A560AAE2BF}"/>
                </a:ext>
              </a:extLst>
            </p:cNvPr>
            <p:cNvCxnSpPr>
              <a:cxnSpLocks/>
              <a:stCxn id="77" idx="3"/>
              <a:endCxn id="87" idx="1"/>
            </p:cNvCxnSpPr>
            <p:nvPr/>
          </p:nvCxnSpPr>
          <p:spPr>
            <a:xfrm>
              <a:off x="7827122" y="2207835"/>
              <a:ext cx="228387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4" name="Connecteur droit avec flèche 103">
              <a:extLst>
                <a:ext uri="{FF2B5EF4-FFF2-40B4-BE49-F238E27FC236}">
                  <a16:creationId xmlns:a16="http://schemas.microsoft.com/office/drawing/2014/main" id="{DF2F86B5-CAFE-4BA7-BE56-DBB836339224}"/>
                </a:ext>
              </a:extLst>
            </p:cNvPr>
            <p:cNvCxnSpPr>
              <a:cxnSpLocks/>
              <a:stCxn id="76" idx="3"/>
              <a:endCxn id="86" idx="1"/>
            </p:cNvCxnSpPr>
            <p:nvPr/>
          </p:nvCxnSpPr>
          <p:spPr>
            <a:xfrm>
              <a:off x="7818394" y="3483544"/>
              <a:ext cx="237116" cy="229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5" name="Connecteur droit avec flèche 104">
              <a:extLst>
                <a:ext uri="{FF2B5EF4-FFF2-40B4-BE49-F238E27FC236}">
                  <a16:creationId xmlns:a16="http://schemas.microsoft.com/office/drawing/2014/main" id="{2BFD6CC1-D10C-47AE-B471-B00E325C7EB4}"/>
                </a:ext>
              </a:extLst>
            </p:cNvPr>
            <p:cNvCxnSpPr>
              <a:cxnSpLocks/>
              <a:stCxn id="75" idx="3"/>
              <a:endCxn id="85" idx="1"/>
            </p:cNvCxnSpPr>
            <p:nvPr/>
          </p:nvCxnSpPr>
          <p:spPr>
            <a:xfrm>
              <a:off x="7818395" y="4724273"/>
              <a:ext cx="264698" cy="2066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6" name="Connecteur droit avec flèche 105">
              <a:extLst>
                <a:ext uri="{FF2B5EF4-FFF2-40B4-BE49-F238E27FC236}">
                  <a16:creationId xmlns:a16="http://schemas.microsoft.com/office/drawing/2014/main" id="{9E89261E-44D2-467C-A672-1721102B3F79}"/>
                </a:ext>
              </a:extLst>
            </p:cNvPr>
            <p:cNvCxnSpPr>
              <a:cxnSpLocks/>
            </p:cNvCxnSpPr>
            <p:nvPr/>
          </p:nvCxnSpPr>
          <p:spPr>
            <a:xfrm>
              <a:off x="1953143" y="2188599"/>
              <a:ext cx="63111" cy="184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7" name="Connecteur droit avec flèche 106">
              <a:extLst>
                <a:ext uri="{FF2B5EF4-FFF2-40B4-BE49-F238E27FC236}">
                  <a16:creationId xmlns:a16="http://schemas.microsoft.com/office/drawing/2014/main" id="{F318A084-290E-46A0-8A8B-1D2039566C7F}"/>
                </a:ext>
              </a:extLst>
            </p:cNvPr>
            <p:cNvCxnSpPr>
              <a:cxnSpLocks/>
            </p:cNvCxnSpPr>
            <p:nvPr/>
          </p:nvCxnSpPr>
          <p:spPr>
            <a:xfrm>
              <a:off x="1957703" y="3150098"/>
              <a:ext cx="63111" cy="184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8" name="Connecteur droit avec flèche 107">
              <a:extLst>
                <a:ext uri="{FF2B5EF4-FFF2-40B4-BE49-F238E27FC236}">
                  <a16:creationId xmlns:a16="http://schemas.microsoft.com/office/drawing/2014/main" id="{1D7DCD42-32FA-4D73-8EEB-A4CBFB6AFF6F}"/>
                </a:ext>
              </a:extLst>
            </p:cNvPr>
            <p:cNvCxnSpPr>
              <a:cxnSpLocks/>
            </p:cNvCxnSpPr>
            <p:nvPr/>
          </p:nvCxnSpPr>
          <p:spPr>
            <a:xfrm>
              <a:off x="1953059" y="4067801"/>
              <a:ext cx="63111" cy="184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0" name="ZoneTexte 109">
              <a:extLst>
                <a:ext uri="{FF2B5EF4-FFF2-40B4-BE49-F238E27FC236}">
                  <a16:creationId xmlns:a16="http://schemas.microsoft.com/office/drawing/2014/main" id="{BFCB46F3-A9A3-43A3-B781-306AA3078D8E}"/>
                </a:ext>
              </a:extLst>
            </p:cNvPr>
            <p:cNvSpPr txBox="1"/>
            <p:nvPr/>
          </p:nvSpPr>
          <p:spPr>
            <a:xfrm>
              <a:off x="823382" y="4498425"/>
              <a:ext cx="1125868" cy="677108"/>
            </a:xfrm>
            <a:prstGeom prst="rect">
              <a:avLst/>
            </a:prstGeom>
            <a:noFill/>
            <a:ln>
              <a:solidFill>
                <a:srgbClr val="0092B7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/>
                <a:t>DU </a:t>
              </a:r>
            </a:p>
            <a:p>
              <a:pPr algn="ctr"/>
              <a:r>
                <a:rPr lang="fr-FR" sz="1000" dirty="0"/>
                <a:t>SCIENCE PO.</a:t>
              </a:r>
            </a:p>
            <a:p>
              <a:pPr algn="ctr"/>
              <a:r>
                <a:rPr lang="fr-FR" sz="900" dirty="0"/>
                <a:t>(Accès sélectif sur dossier – 15 places)</a:t>
              </a:r>
              <a:endParaRPr lang="fr-FR" sz="900" b="1" dirty="0"/>
            </a:p>
          </p:txBody>
        </p:sp>
        <p:sp>
          <p:nvSpPr>
            <p:cNvPr id="111" name="ZoneTexte 110">
              <a:extLst>
                <a:ext uri="{FF2B5EF4-FFF2-40B4-BE49-F238E27FC236}">
                  <a16:creationId xmlns:a16="http://schemas.microsoft.com/office/drawing/2014/main" id="{ADCF54E3-286E-4F3F-A71F-D7984FB42A95}"/>
                </a:ext>
              </a:extLst>
            </p:cNvPr>
            <p:cNvSpPr txBox="1"/>
            <p:nvPr/>
          </p:nvSpPr>
          <p:spPr>
            <a:xfrm rot="16200000">
              <a:off x="8706178" y="2984568"/>
              <a:ext cx="3979097" cy="40011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/>
                <a:t>Insertion professionnelle ou Doctorat d’économie</a:t>
              </a:r>
            </a:p>
            <a:p>
              <a:pPr algn="ctr"/>
              <a:endParaRPr lang="fr-FR" sz="1000" b="1" dirty="0"/>
            </a:p>
          </p:txBody>
        </p:sp>
        <p:sp>
          <p:nvSpPr>
            <p:cNvPr id="112" name="ZoneTexte 111">
              <a:extLst>
                <a:ext uri="{FF2B5EF4-FFF2-40B4-BE49-F238E27FC236}">
                  <a16:creationId xmlns:a16="http://schemas.microsoft.com/office/drawing/2014/main" id="{AFFD72D5-E850-4DDE-BDA7-3401D5F275E4}"/>
                </a:ext>
              </a:extLst>
            </p:cNvPr>
            <p:cNvSpPr txBox="1"/>
            <p:nvPr/>
          </p:nvSpPr>
          <p:spPr>
            <a:xfrm>
              <a:off x="2803782" y="658399"/>
              <a:ext cx="871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/>
                <a:t>BAC +2</a:t>
              </a:r>
            </a:p>
            <a:p>
              <a:pPr algn="ctr"/>
              <a:r>
                <a:rPr lang="fr-FR" sz="1000" dirty="0"/>
                <a:t>(120 ECTS*)</a:t>
              </a:r>
            </a:p>
          </p:txBody>
        </p:sp>
        <p:sp>
          <p:nvSpPr>
            <p:cNvPr id="113" name="ZoneTexte 112">
              <a:extLst>
                <a:ext uri="{FF2B5EF4-FFF2-40B4-BE49-F238E27FC236}">
                  <a16:creationId xmlns:a16="http://schemas.microsoft.com/office/drawing/2014/main" id="{9A12DCC0-1A86-4258-A51C-4C3D14C5147A}"/>
                </a:ext>
              </a:extLst>
            </p:cNvPr>
            <p:cNvSpPr txBox="1"/>
            <p:nvPr/>
          </p:nvSpPr>
          <p:spPr>
            <a:xfrm>
              <a:off x="4850263" y="643886"/>
              <a:ext cx="9312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/>
                <a:t>BAC +3</a:t>
              </a:r>
            </a:p>
            <a:p>
              <a:pPr algn="ctr"/>
              <a:r>
                <a:rPr lang="fr-FR" sz="1000" dirty="0"/>
                <a:t>(180 ECTS*)</a:t>
              </a:r>
            </a:p>
          </p:txBody>
        </p:sp>
        <p:sp>
          <p:nvSpPr>
            <p:cNvPr id="114" name="ZoneTexte 113">
              <a:extLst>
                <a:ext uri="{FF2B5EF4-FFF2-40B4-BE49-F238E27FC236}">
                  <a16:creationId xmlns:a16="http://schemas.microsoft.com/office/drawing/2014/main" id="{6089D420-AE47-47F7-B83A-4F14723B3DD2}"/>
                </a:ext>
              </a:extLst>
            </p:cNvPr>
            <p:cNvSpPr txBox="1"/>
            <p:nvPr/>
          </p:nvSpPr>
          <p:spPr>
            <a:xfrm>
              <a:off x="7414871" y="648946"/>
              <a:ext cx="871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/>
                <a:t>BAC +4</a:t>
              </a:r>
            </a:p>
            <a:p>
              <a:pPr algn="ctr"/>
              <a:r>
                <a:rPr lang="fr-FR" sz="1000" dirty="0"/>
                <a:t>(240 ECTS*)</a:t>
              </a:r>
            </a:p>
          </p:txBody>
        </p:sp>
        <p:sp>
          <p:nvSpPr>
            <p:cNvPr id="115" name="ZoneTexte 114">
              <a:extLst>
                <a:ext uri="{FF2B5EF4-FFF2-40B4-BE49-F238E27FC236}">
                  <a16:creationId xmlns:a16="http://schemas.microsoft.com/office/drawing/2014/main" id="{824E8320-7776-4E8E-91C1-6B6CE7DEDF12}"/>
                </a:ext>
              </a:extLst>
            </p:cNvPr>
            <p:cNvSpPr txBox="1"/>
            <p:nvPr/>
          </p:nvSpPr>
          <p:spPr>
            <a:xfrm>
              <a:off x="9740540" y="647388"/>
              <a:ext cx="13851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/>
                <a:t>BAC +5</a:t>
              </a:r>
            </a:p>
            <a:p>
              <a:pPr algn="ctr"/>
              <a:r>
                <a:rPr lang="fr-FR" sz="1000" dirty="0"/>
                <a:t> (300 ECTS*)</a:t>
              </a:r>
            </a:p>
          </p:txBody>
        </p:sp>
        <p:sp>
          <p:nvSpPr>
            <p:cNvPr id="116" name="ZoneTexte 115">
              <a:extLst>
                <a:ext uri="{FF2B5EF4-FFF2-40B4-BE49-F238E27FC236}">
                  <a16:creationId xmlns:a16="http://schemas.microsoft.com/office/drawing/2014/main" id="{3E46A492-0551-4EDF-8CF1-664A1B2C75C7}"/>
                </a:ext>
              </a:extLst>
            </p:cNvPr>
            <p:cNvSpPr txBox="1"/>
            <p:nvPr/>
          </p:nvSpPr>
          <p:spPr>
            <a:xfrm>
              <a:off x="8122173" y="5205366"/>
              <a:ext cx="4511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/>
                <a:t>*European Credit Transfer and Accumulation System</a:t>
              </a:r>
              <a:endParaRPr lang="fr-FR" sz="1000" i="1" dirty="0"/>
            </a:p>
          </p:txBody>
        </p:sp>
        <p:sp>
          <p:nvSpPr>
            <p:cNvPr id="117" name="ZoneTexte 116">
              <a:extLst>
                <a:ext uri="{FF2B5EF4-FFF2-40B4-BE49-F238E27FC236}">
                  <a16:creationId xmlns:a16="http://schemas.microsoft.com/office/drawing/2014/main" id="{AD29C1C1-905D-4C18-8215-B0C316E3A195}"/>
                </a:ext>
              </a:extLst>
            </p:cNvPr>
            <p:cNvSpPr txBox="1"/>
            <p:nvPr/>
          </p:nvSpPr>
          <p:spPr>
            <a:xfrm>
              <a:off x="2012940" y="4498425"/>
              <a:ext cx="1139256" cy="677108"/>
            </a:xfrm>
            <a:prstGeom prst="rect">
              <a:avLst/>
            </a:prstGeom>
            <a:noFill/>
            <a:ln>
              <a:solidFill>
                <a:srgbClr val="0092B7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/>
                <a:t>DU </a:t>
              </a:r>
            </a:p>
            <a:p>
              <a:pPr algn="ctr"/>
              <a:r>
                <a:rPr lang="fr-FR" sz="900" dirty="0"/>
                <a:t>SCIENCE PO.</a:t>
              </a:r>
            </a:p>
            <a:p>
              <a:pPr algn="ctr"/>
              <a:r>
                <a:rPr lang="fr-FR" sz="900" dirty="0"/>
                <a:t>(Accès sélectif sur dossier – 15 places</a:t>
              </a:r>
              <a:endParaRPr lang="fr-FR" sz="900" b="1" dirty="0"/>
            </a:p>
          </p:txBody>
        </p:sp>
        <p:sp>
          <p:nvSpPr>
            <p:cNvPr id="118" name="ZoneTexte 117">
              <a:extLst>
                <a:ext uri="{FF2B5EF4-FFF2-40B4-BE49-F238E27FC236}">
                  <a16:creationId xmlns:a16="http://schemas.microsoft.com/office/drawing/2014/main" id="{596E057C-13DB-445D-AB45-0D17A9432515}"/>
                </a:ext>
              </a:extLst>
            </p:cNvPr>
            <p:cNvSpPr txBox="1"/>
            <p:nvPr/>
          </p:nvSpPr>
          <p:spPr>
            <a:xfrm rot="16200000">
              <a:off x="3978106" y="3251377"/>
              <a:ext cx="3430538" cy="415498"/>
            </a:xfrm>
            <a:prstGeom prst="rect">
              <a:avLst/>
            </a:prstGeom>
            <a:solidFill>
              <a:srgbClr val="0092B7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/>
                <a:t>Tronc commun </a:t>
              </a:r>
            </a:p>
            <a:p>
              <a:pPr algn="ctr"/>
              <a:endParaRPr lang="fr-FR" sz="1050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928D288-2F5B-405F-AC71-CA36ADB4E14F}"/>
              </a:ext>
            </a:extLst>
          </p:cNvPr>
          <p:cNvSpPr/>
          <p:nvPr/>
        </p:nvSpPr>
        <p:spPr>
          <a:xfrm>
            <a:off x="5920560" y="2418223"/>
            <a:ext cx="5497680" cy="4049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arré corné 5">
            <a:extLst>
              <a:ext uri="{FF2B5EF4-FFF2-40B4-BE49-F238E27FC236}">
                <a16:creationId xmlns:a16="http://schemas.microsoft.com/office/drawing/2014/main" id="{CE0F5DCB-08FE-4EC8-959F-C2CE311D2B82}"/>
              </a:ext>
            </a:extLst>
          </p:cNvPr>
          <p:cNvSpPr/>
          <p:nvPr/>
        </p:nvSpPr>
        <p:spPr>
          <a:xfrm>
            <a:off x="4162793" y="3504926"/>
            <a:ext cx="6075973" cy="1661501"/>
          </a:xfrm>
          <a:prstGeom prst="foldedCorne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79EDEFF-65B4-47E2-B3B7-5B866DC9606F}"/>
              </a:ext>
            </a:extLst>
          </p:cNvPr>
          <p:cNvSpPr/>
          <p:nvPr/>
        </p:nvSpPr>
        <p:spPr>
          <a:xfrm>
            <a:off x="4188112" y="3463589"/>
            <a:ext cx="5859416" cy="1695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fr-FR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Programme commun :</a:t>
            </a: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Economie : Microéconomie, Macroéconomie, Economie Appliquée</a:t>
            </a: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Méthodes quantitatives : mathématiques et statistiques</a:t>
            </a: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Informatique</a:t>
            </a: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Gestion</a:t>
            </a: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Autres sciences humaines : Sociologie, Science Politique, Droit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Langues </a:t>
            </a: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Accolade ouvrante 7">
            <a:extLst>
              <a:ext uri="{FF2B5EF4-FFF2-40B4-BE49-F238E27FC236}">
                <a16:creationId xmlns:a16="http://schemas.microsoft.com/office/drawing/2014/main" id="{EB63F6BD-8921-4275-9124-0CDEEBCA92E3}"/>
              </a:ext>
            </a:extLst>
          </p:cNvPr>
          <p:cNvSpPr/>
          <p:nvPr/>
        </p:nvSpPr>
        <p:spPr>
          <a:xfrm rot="10800000">
            <a:off x="3746975" y="2969364"/>
            <a:ext cx="177212" cy="2677677"/>
          </a:xfrm>
          <a:prstGeom prst="leftBrac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904594-D2C6-4C48-A1C1-F39C956DC32B}"/>
              </a:ext>
            </a:extLst>
          </p:cNvPr>
          <p:cNvSpPr/>
          <p:nvPr/>
        </p:nvSpPr>
        <p:spPr>
          <a:xfrm>
            <a:off x="4073713" y="1880155"/>
            <a:ext cx="7397111" cy="646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023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9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0A270D-A30A-441B-B9AE-89C0727A5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355" y="365124"/>
            <a:ext cx="10515600" cy="1325563"/>
          </a:xfrm>
        </p:spPr>
        <p:txBody>
          <a:bodyPr>
            <a:normAutofit/>
          </a:bodyPr>
          <a:lstStyle/>
          <a:p>
            <a:r>
              <a:rPr lang="fr-FR" sz="4800" dirty="0">
                <a:latin typeface="Klavika Medium" panose="020B0803040000020004" pitchFamily="34" charset="0"/>
              </a:rPr>
              <a:t>Organisation des formations</a:t>
            </a:r>
            <a:br>
              <a:rPr lang="fr-FR" dirty="0">
                <a:latin typeface="Klavika Medium" panose="020B0803040000020004" pitchFamily="34" charset="0"/>
              </a:rPr>
            </a:br>
            <a:r>
              <a:rPr lang="fr-FR" sz="3600" dirty="0">
                <a:solidFill>
                  <a:srgbClr val="0092B7"/>
                </a:solidFill>
                <a:latin typeface="Klavika Light" panose="020B0506040000020004" pitchFamily="34" charset="0"/>
              </a:rPr>
              <a:t>Une spécialisation progressive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325B559-04E4-4143-B62C-EE40DB7EC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872" y="299749"/>
            <a:ext cx="1511743" cy="1005332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D74C905-8C73-47FC-B862-9DFE16F9BA32}"/>
              </a:ext>
            </a:extLst>
          </p:cNvPr>
          <p:cNvCxnSpPr>
            <a:cxnSpLocks/>
          </p:cNvCxnSpPr>
          <p:nvPr/>
        </p:nvCxnSpPr>
        <p:spPr>
          <a:xfrm>
            <a:off x="11776587" y="6538455"/>
            <a:ext cx="808703" cy="0"/>
          </a:xfrm>
          <a:prstGeom prst="line">
            <a:avLst/>
          </a:prstGeom>
          <a:ln w="19050">
            <a:solidFill>
              <a:srgbClr val="0092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566E5852-E991-4C72-8379-5B8C9E837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048" y="6346518"/>
            <a:ext cx="2743200" cy="365125"/>
          </a:xfrm>
        </p:spPr>
        <p:txBody>
          <a:bodyPr/>
          <a:lstStyle/>
          <a:p>
            <a:r>
              <a:rPr lang="fr-FR" sz="1400" dirty="0"/>
              <a:t>0</a:t>
            </a:r>
            <a:fld id="{80A34F6F-CF72-4BBD-9190-D69BA0094284}" type="slidenum">
              <a:rPr lang="fr-FR" sz="1400" smtClean="0"/>
              <a:t>12</a:t>
            </a:fld>
            <a:endParaRPr lang="fr-FR" sz="14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08CAD11-1157-4002-9205-2B698F803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89" y="319544"/>
            <a:ext cx="1097712" cy="566304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E0ACB643-357E-49DC-9513-B5306982C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878" y="1770701"/>
            <a:ext cx="13139422" cy="507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0C3B4873-B0E5-4373-9952-DBC836909BDF}"/>
              </a:ext>
            </a:extLst>
          </p:cNvPr>
          <p:cNvGrpSpPr/>
          <p:nvPr/>
        </p:nvGrpSpPr>
        <p:grpSpPr>
          <a:xfrm>
            <a:off x="752024" y="1859915"/>
            <a:ext cx="12316344" cy="4807701"/>
            <a:chOff x="317089" y="643886"/>
            <a:chExt cx="12316344" cy="4807701"/>
          </a:xfrm>
        </p:grpSpPr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D4642064-CA24-45BC-B719-7CBE6F8D9268}"/>
                </a:ext>
              </a:extLst>
            </p:cNvPr>
            <p:cNvSpPr txBox="1"/>
            <p:nvPr/>
          </p:nvSpPr>
          <p:spPr>
            <a:xfrm rot="16200000">
              <a:off x="-894791" y="2965218"/>
              <a:ext cx="2677675" cy="25391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 err="1"/>
                <a:t>Parcoursup</a:t>
              </a:r>
              <a:endParaRPr lang="fr-FR" sz="1050" dirty="0"/>
            </a:p>
          </p:txBody>
        </p: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8B40345A-C58C-40B6-917E-7EC6F4D68DF4}"/>
                </a:ext>
              </a:extLst>
            </p:cNvPr>
            <p:cNvSpPr txBox="1"/>
            <p:nvPr/>
          </p:nvSpPr>
          <p:spPr>
            <a:xfrm>
              <a:off x="825931" y="3692350"/>
              <a:ext cx="1122665" cy="738664"/>
            </a:xfrm>
            <a:prstGeom prst="rect">
              <a:avLst/>
            </a:prstGeom>
            <a:solidFill>
              <a:srgbClr val="0092B7">
                <a:alpha val="2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FR" sz="1050" dirty="0"/>
            </a:p>
            <a:p>
              <a:pPr algn="ctr"/>
              <a:r>
                <a:rPr lang="fr-FR" sz="1050" dirty="0"/>
                <a:t>Parcours  « Option santé »</a:t>
              </a:r>
            </a:p>
            <a:p>
              <a:pPr algn="ctr"/>
              <a:endParaRPr lang="fr-FR" sz="1050" dirty="0"/>
            </a:p>
          </p:txBody>
        </p: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3BC6367A-231E-4259-9554-F4A6C392D8FF}"/>
                </a:ext>
              </a:extLst>
            </p:cNvPr>
            <p:cNvSpPr txBox="1"/>
            <p:nvPr/>
          </p:nvSpPr>
          <p:spPr>
            <a:xfrm>
              <a:off x="835422" y="2686970"/>
              <a:ext cx="1122664" cy="900246"/>
            </a:xfrm>
            <a:prstGeom prst="rect">
              <a:avLst/>
            </a:prstGeom>
            <a:solidFill>
              <a:srgbClr val="0092B7">
                <a:alpha val="2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FR" sz="1050" dirty="0"/>
            </a:p>
            <a:p>
              <a:pPr algn="ctr"/>
              <a:endParaRPr lang="fr-FR" sz="1050" dirty="0"/>
            </a:p>
            <a:p>
              <a:pPr algn="ctr"/>
              <a:r>
                <a:rPr lang="fr-FR" sz="1050" dirty="0"/>
                <a:t>Parcours</a:t>
              </a:r>
            </a:p>
            <a:p>
              <a:pPr algn="ctr"/>
              <a:r>
                <a:rPr lang="fr-FR" sz="1050" dirty="0"/>
                <a:t>standard</a:t>
              </a:r>
            </a:p>
            <a:p>
              <a:pPr algn="ctr"/>
              <a:endParaRPr lang="fr-FR" sz="1050" dirty="0"/>
            </a:p>
          </p:txBody>
        </p:sp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89A9A6AA-F45E-4B70-B62C-23B0D13303E7}"/>
                </a:ext>
              </a:extLst>
            </p:cNvPr>
            <p:cNvSpPr txBox="1"/>
            <p:nvPr/>
          </p:nvSpPr>
          <p:spPr>
            <a:xfrm>
              <a:off x="831253" y="1753342"/>
              <a:ext cx="1122665" cy="854080"/>
            </a:xfrm>
            <a:prstGeom prst="rect">
              <a:avLst/>
            </a:prstGeom>
            <a:solidFill>
              <a:srgbClr val="0092B7">
                <a:alpha val="2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/>
                <a:t>Parcours « International</a:t>
              </a:r>
            </a:p>
            <a:p>
              <a:pPr algn="ctr"/>
              <a:r>
                <a:rPr lang="fr-FR" sz="1050" dirty="0"/>
                <a:t>Track »</a:t>
              </a:r>
            </a:p>
            <a:p>
              <a:pPr algn="ctr"/>
              <a:r>
                <a:rPr lang="fr-FR" sz="900" dirty="0"/>
                <a:t>(Accès sélectif – 25 places)</a:t>
              </a:r>
            </a:p>
          </p:txBody>
        </p: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0C3DECA4-398D-45C2-8E4F-90FF4CD61BAD}"/>
                </a:ext>
              </a:extLst>
            </p:cNvPr>
            <p:cNvSpPr txBox="1"/>
            <p:nvPr/>
          </p:nvSpPr>
          <p:spPr>
            <a:xfrm rot="16200000">
              <a:off x="1643382" y="3336910"/>
              <a:ext cx="3421056" cy="25391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/>
                <a:t>Admission sur dossiers</a:t>
              </a:r>
            </a:p>
          </p:txBody>
        </p:sp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E89C12E2-CD3E-4FC9-89A3-65C5D937982C}"/>
                </a:ext>
              </a:extLst>
            </p:cNvPr>
            <p:cNvSpPr txBox="1"/>
            <p:nvPr/>
          </p:nvSpPr>
          <p:spPr>
            <a:xfrm>
              <a:off x="6047859" y="4274150"/>
              <a:ext cx="1770536" cy="900246"/>
            </a:xfrm>
            <a:prstGeom prst="rect">
              <a:avLst/>
            </a:prstGeom>
            <a:solidFill>
              <a:srgbClr val="0092B7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FR" sz="1050" dirty="0"/>
            </a:p>
            <a:p>
              <a:pPr algn="ctr"/>
              <a:r>
                <a:rPr lang="fr-FR" sz="1050" dirty="0"/>
                <a:t>Parcours </a:t>
              </a:r>
            </a:p>
            <a:p>
              <a:pPr algn="ctr"/>
              <a:r>
                <a:rPr lang="fr-FR" sz="1050" dirty="0" err="1"/>
                <a:t>Political</a:t>
              </a:r>
              <a:r>
                <a:rPr lang="fr-FR" sz="1050" dirty="0"/>
                <a:t> Engineering</a:t>
              </a:r>
            </a:p>
            <a:p>
              <a:pPr algn="ctr"/>
              <a:endParaRPr lang="fr-FR" sz="1050" dirty="0"/>
            </a:p>
            <a:p>
              <a:pPr algn="ctr"/>
              <a:endParaRPr lang="fr-FR" sz="1050" dirty="0"/>
            </a:p>
          </p:txBody>
        </p:sp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8066A937-EAC7-4E96-9111-959A1CC5879F}"/>
                </a:ext>
              </a:extLst>
            </p:cNvPr>
            <p:cNvSpPr txBox="1"/>
            <p:nvPr/>
          </p:nvSpPr>
          <p:spPr>
            <a:xfrm>
              <a:off x="6047859" y="3033421"/>
              <a:ext cx="1770535" cy="900246"/>
            </a:xfrm>
            <a:prstGeom prst="rect">
              <a:avLst/>
            </a:prstGeom>
            <a:solidFill>
              <a:srgbClr val="0092B7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FR" sz="1050" dirty="0"/>
            </a:p>
            <a:p>
              <a:pPr algn="ctr"/>
              <a:r>
                <a:rPr lang="fr-FR" sz="1050" dirty="0"/>
                <a:t>Parcours </a:t>
              </a:r>
            </a:p>
            <a:p>
              <a:pPr algn="ctr"/>
              <a:r>
                <a:rPr lang="fr-FR" sz="1050" dirty="0"/>
                <a:t>Data Science et Management de l’Innovation</a:t>
              </a:r>
            </a:p>
            <a:p>
              <a:pPr algn="ctr"/>
              <a:endParaRPr lang="fr-FR" sz="1050" dirty="0"/>
            </a:p>
          </p:txBody>
        </p:sp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80CC579B-6CE0-4B16-8DC0-7105DD4B506C}"/>
                </a:ext>
              </a:extLst>
            </p:cNvPr>
            <p:cNvSpPr txBox="1"/>
            <p:nvPr/>
          </p:nvSpPr>
          <p:spPr>
            <a:xfrm>
              <a:off x="6047860" y="1757712"/>
              <a:ext cx="1779262" cy="900246"/>
            </a:xfrm>
            <a:prstGeom prst="rect">
              <a:avLst/>
            </a:prstGeom>
            <a:solidFill>
              <a:srgbClr val="0092B7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FR" sz="1050" dirty="0"/>
            </a:p>
            <a:p>
              <a:pPr algn="ctr"/>
              <a:r>
                <a:rPr lang="fr-FR" sz="1050" dirty="0"/>
                <a:t>Parcours </a:t>
              </a:r>
            </a:p>
            <a:p>
              <a:pPr algn="ctr"/>
              <a:r>
                <a:rPr lang="fr-FR" sz="1050" dirty="0"/>
                <a:t>Conseil en Développement Territorial</a:t>
              </a:r>
            </a:p>
            <a:p>
              <a:pPr algn="ctr"/>
              <a:endParaRPr lang="fr-FR" sz="1050" dirty="0"/>
            </a:p>
          </p:txBody>
        </p:sp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81C9FF0B-BD8F-48C7-8C05-57509C8E9B0C}"/>
                </a:ext>
              </a:extLst>
            </p:cNvPr>
            <p:cNvSpPr txBox="1"/>
            <p:nvPr/>
          </p:nvSpPr>
          <p:spPr>
            <a:xfrm>
              <a:off x="4197407" y="4273926"/>
              <a:ext cx="1191881" cy="900246"/>
            </a:xfrm>
            <a:prstGeom prst="rect">
              <a:avLst/>
            </a:prstGeom>
            <a:solidFill>
              <a:srgbClr val="0092B7">
                <a:alpha val="4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/>
                <a:t>Parcours Modélisation et sciences des données</a:t>
              </a:r>
            </a:p>
            <a:p>
              <a:pPr algn="ctr"/>
              <a:endParaRPr lang="fr-FR" sz="1050" dirty="0"/>
            </a:p>
          </p:txBody>
        </p:sp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id="{A797B36F-C1DB-4B33-B2DD-2876402B4529}"/>
                </a:ext>
              </a:extLst>
            </p:cNvPr>
            <p:cNvSpPr txBox="1"/>
            <p:nvPr/>
          </p:nvSpPr>
          <p:spPr>
            <a:xfrm>
              <a:off x="4201241" y="3034430"/>
              <a:ext cx="1165166" cy="900246"/>
            </a:xfrm>
            <a:prstGeom prst="rect">
              <a:avLst/>
            </a:prstGeom>
            <a:solidFill>
              <a:srgbClr val="0092B7">
                <a:alpha val="4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/>
                <a:t>Parcours </a:t>
              </a:r>
            </a:p>
            <a:p>
              <a:pPr algn="ctr"/>
              <a:r>
                <a:rPr lang="fr-FR" sz="1050" dirty="0"/>
                <a:t>Gestion et Financement des Organisations</a:t>
              </a:r>
            </a:p>
            <a:p>
              <a:pPr algn="ctr"/>
              <a:endParaRPr lang="fr-FR" sz="1050" dirty="0"/>
            </a:p>
          </p:txBody>
        </p:sp>
        <p:sp>
          <p:nvSpPr>
            <p:cNvPr id="80" name="ZoneTexte 79">
              <a:extLst>
                <a:ext uri="{FF2B5EF4-FFF2-40B4-BE49-F238E27FC236}">
                  <a16:creationId xmlns:a16="http://schemas.microsoft.com/office/drawing/2014/main" id="{FC440C49-5DEF-428C-8D60-D921CF8D34BA}"/>
                </a:ext>
              </a:extLst>
            </p:cNvPr>
            <p:cNvSpPr txBox="1"/>
            <p:nvPr/>
          </p:nvSpPr>
          <p:spPr>
            <a:xfrm>
              <a:off x="4197754" y="1757712"/>
              <a:ext cx="1155526" cy="900246"/>
            </a:xfrm>
            <a:prstGeom prst="rect">
              <a:avLst/>
            </a:prstGeom>
            <a:solidFill>
              <a:srgbClr val="0092B7">
                <a:alpha val="4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/>
                <a:t>Parcours </a:t>
              </a:r>
            </a:p>
            <a:p>
              <a:pPr algn="ctr"/>
              <a:r>
                <a:rPr lang="fr-FR" sz="1050" dirty="0"/>
                <a:t>Analyse et Politiques Territoriales</a:t>
              </a:r>
            </a:p>
            <a:p>
              <a:pPr algn="ctr"/>
              <a:endParaRPr lang="fr-FR" sz="1050" dirty="0"/>
            </a:p>
          </p:txBody>
        </p:sp>
        <p:sp>
          <p:nvSpPr>
            <p:cNvPr id="81" name="Triangle isocèle 80">
              <a:extLst>
                <a:ext uri="{FF2B5EF4-FFF2-40B4-BE49-F238E27FC236}">
                  <a16:creationId xmlns:a16="http://schemas.microsoft.com/office/drawing/2014/main" id="{B993323C-CE81-4FC8-9F8B-05C988107DA6}"/>
                </a:ext>
              </a:extLst>
            </p:cNvPr>
            <p:cNvSpPr/>
            <p:nvPr/>
          </p:nvSpPr>
          <p:spPr>
            <a:xfrm rot="16200000" flipV="1">
              <a:off x="-708778" y="3023988"/>
              <a:ext cx="2718514" cy="177212"/>
            </a:xfrm>
            <a:prstGeom prst="triangle">
              <a:avLst>
                <a:gd name="adj" fmla="val 50000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 dirty="0"/>
            </a:p>
          </p:txBody>
        </p:sp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5038F9C3-D0C1-4E23-9A82-381BD333689C}"/>
                </a:ext>
              </a:extLst>
            </p:cNvPr>
            <p:cNvSpPr txBox="1"/>
            <p:nvPr/>
          </p:nvSpPr>
          <p:spPr>
            <a:xfrm>
              <a:off x="2012940" y="3692350"/>
              <a:ext cx="1139256" cy="738664"/>
            </a:xfrm>
            <a:prstGeom prst="rect">
              <a:avLst/>
            </a:prstGeom>
            <a:solidFill>
              <a:srgbClr val="0092B7">
                <a:alpha val="2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FR" sz="1050" dirty="0"/>
            </a:p>
            <a:p>
              <a:pPr algn="ctr"/>
              <a:r>
                <a:rPr lang="fr-FR" sz="1050" dirty="0"/>
                <a:t>Parcours </a:t>
              </a:r>
            </a:p>
            <a:p>
              <a:pPr algn="ctr"/>
              <a:r>
                <a:rPr lang="fr-FR" sz="1050" dirty="0"/>
                <a:t>« Option santé »</a:t>
              </a:r>
            </a:p>
            <a:p>
              <a:pPr algn="ctr"/>
              <a:endParaRPr lang="fr-FR" sz="1050" dirty="0"/>
            </a:p>
          </p:txBody>
        </p:sp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9D473403-3811-45D8-B334-EA47A07DBFC0}"/>
                </a:ext>
              </a:extLst>
            </p:cNvPr>
            <p:cNvSpPr txBox="1"/>
            <p:nvPr/>
          </p:nvSpPr>
          <p:spPr>
            <a:xfrm>
              <a:off x="2010886" y="2689395"/>
              <a:ext cx="1139257" cy="900246"/>
            </a:xfrm>
            <a:prstGeom prst="rect">
              <a:avLst/>
            </a:prstGeom>
            <a:solidFill>
              <a:srgbClr val="0092B7">
                <a:alpha val="2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FR" sz="1050" dirty="0"/>
            </a:p>
            <a:p>
              <a:pPr algn="ctr"/>
              <a:endParaRPr lang="fr-FR" sz="1050" dirty="0"/>
            </a:p>
            <a:p>
              <a:pPr algn="ctr"/>
              <a:r>
                <a:rPr lang="fr-FR" sz="1050" dirty="0"/>
                <a:t>Parcours </a:t>
              </a:r>
            </a:p>
            <a:p>
              <a:pPr algn="ctr"/>
              <a:r>
                <a:rPr lang="fr-FR" sz="1050" dirty="0"/>
                <a:t>standard</a:t>
              </a:r>
            </a:p>
            <a:p>
              <a:pPr algn="ctr"/>
              <a:endParaRPr lang="fr-FR" sz="1050" dirty="0"/>
            </a:p>
          </p:txBody>
        </p:sp>
        <p:sp>
          <p:nvSpPr>
            <p:cNvPr id="84" name="ZoneTexte 83">
              <a:extLst>
                <a:ext uri="{FF2B5EF4-FFF2-40B4-BE49-F238E27FC236}">
                  <a16:creationId xmlns:a16="http://schemas.microsoft.com/office/drawing/2014/main" id="{FF50D034-4EEF-424E-93F7-FA807994765E}"/>
                </a:ext>
              </a:extLst>
            </p:cNvPr>
            <p:cNvSpPr txBox="1"/>
            <p:nvPr/>
          </p:nvSpPr>
          <p:spPr>
            <a:xfrm>
              <a:off x="2016254" y="1753342"/>
              <a:ext cx="1141915" cy="854080"/>
            </a:xfrm>
            <a:prstGeom prst="rect">
              <a:avLst/>
            </a:prstGeom>
            <a:solidFill>
              <a:srgbClr val="0092B7">
                <a:alpha val="2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/>
                <a:t>Parcours « International Track »</a:t>
              </a:r>
            </a:p>
            <a:p>
              <a:pPr algn="ctr"/>
              <a:r>
                <a:rPr lang="fr-FR" sz="900" dirty="0"/>
                <a:t>(Accès sélectif – 25 places)</a:t>
              </a:r>
            </a:p>
          </p:txBody>
        </p:sp>
        <p:sp>
          <p:nvSpPr>
            <p:cNvPr id="85" name="ZoneTexte 84">
              <a:extLst>
                <a:ext uri="{FF2B5EF4-FFF2-40B4-BE49-F238E27FC236}">
                  <a16:creationId xmlns:a16="http://schemas.microsoft.com/office/drawing/2014/main" id="{032604E2-645A-4A93-A644-779FE04951D7}"/>
                </a:ext>
              </a:extLst>
            </p:cNvPr>
            <p:cNvSpPr txBox="1"/>
            <p:nvPr/>
          </p:nvSpPr>
          <p:spPr>
            <a:xfrm>
              <a:off x="8083093" y="4276216"/>
              <a:ext cx="2294710" cy="900246"/>
            </a:xfrm>
            <a:prstGeom prst="rect">
              <a:avLst/>
            </a:prstGeom>
            <a:solidFill>
              <a:srgbClr val="0092B7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FR" sz="1050" dirty="0"/>
            </a:p>
            <a:p>
              <a:pPr algn="ctr"/>
              <a:r>
                <a:rPr lang="fr-FR" sz="1050" dirty="0"/>
                <a:t>Parcours </a:t>
              </a:r>
            </a:p>
            <a:p>
              <a:pPr algn="ctr"/>
              <a:r>
                <a:rPr lang="fr-FR" sz="1050" dirty="0" err="1"/>
                <a:t>Political</a:t>
              </a:r>
              <a:r>
                <a:rPr lang="fr-FR" sz="1050" dirty="0"/>
                <a:t> Engineering</a:t>
              </a:r>
            </a:p>
            <a:p>
              <a:pPr algn="ctr"/>
              <a:endParaRPr lang="fr-FR" sz="1050" dirty="0"/>
            </a:p>
            <a:p>
              <a:pPr algn="ctr"/>
              <a:endParaRPr lang="fr-FR" sz="1050" dirty="0"/>
            </a:p>
          </p:txBody>
        </p:sp>
        <p:sp>
          <p:nvSpPr>
            <p:cNvPr id="86" name="ZoneTexte 85">
              <a:extLst>
                <a:ext uri="{FF2B5EF4-FFF2-40B4-BE49-F238E27FC236}">
                  <a16:creationId xmlns:a16="http://schemas.microsoft.com/office/drawing/2014/main" id="{4DADE998-460B-4A4F-940E-7C631C768392}"/>
                </a:ext>
              </a:extLst>
            </p:cNvPr>
            <p:cNvSpPr txBox="1"/>
            <p:nvPr/>
          </p:nvSpPr>
          <p:spPr>
            <a:xfrm>
              <a:off x="8055510" y="3035711"/>
              <a:ext cx="2322294" cy="900246"/>
            </a:xfrm>
            <a:prstGeom prst="rect">
              <a:avLst/>
            </a:prstGeom>
            <a:solidFill>
              <a:srgbClr val="0092B7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FR" sz="1050" dirty="0"/>
            </a:p>
            <a:p>
              <a:pPr algn="ctr"/>
              <a:r>
                <a:rPr lang="fr-FR" sz="1050" dirty="0"/>
                <a:t>Parcours </a:t>
              </a:r>
            </a:p>
            <a:p>
              <a:pPr algn="ctr"/>
              <a:r>
                <a:rPr lang="fr-FR" sz="1050" dirty="0"/>
                <a:t>Data Science et </a:t>
              </a:r>
            </a:p>
            <a:p>
              <a:pPr algn="ctr"/>
              <a:r>
                <a:rPr lang="fr-FR" sz="1050" dirty="0"/>
                <a:t>Management de l’Innovation</a:t>
              </a:r>
            </a:p>
            <a:p>
              <a:pPr algn="ctr"/>
              <a:endParaRPr lang="fr-FR" sz="1050" dirty="0"/>
            </a:p>
          </p:txBody>
        </p:sp>
        <p:sp>
          <p:nvSpPr>
            <p:cNvPr id="87" name="ZoneTexte 86">
              <a:extLst>
                <a:ext uri="{FF2B5EF4-FFF2-40B4-BE49-F238E27FC236}">
                  <a16:creationId xmlns:a16="http://schemas.microsoft.com/office/drawing/2014/main" id="{74307AC7-EFA7-46A6-87D6-DF956250F86C}"/>
                </a:ext>
              </a:extLst>
            </p:cNvPr>
            <p:cNvSpPr txBox="1"/>
            <p:nvPr/>
          </p:nvSpPr>
          <p:spPr>
            <a:xfrm>
              <a:off x="8055509" y="1757712"/>
              <a:ext cx="2322294" cy="900246"/>
            </a:xfrm>
            <a:prstGeom prst="rect">
              <a:avLst/>
            </a:prstGeom>
            <a:solidFill>
              <a:srgbClr val="0092B7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FR" sz="1050" dirty="0"/>
            </a:p>
            <a:p>
              <a:pPr algn="ctr"/>
              <a:r>
                <a:rPr lang="fr-FR" sz="1050" dirty="0"/>
                <a:t>Parcours </a:t>
              </a:r>
            </a:p>
            <a:p>
              <a:pPr algn="ctr"/>
              <a:r>
                <a:rPr lang="fr-FR" sz="1050" dirty="0"/>
                <a:t>Conseil en Développement </a:t>
              </a:r>
            </a:p>
            <a:p>
              <a:pPr algn="ctr"/>
              <a:r>
                <a:rPr lang="fr-FR" sz="1050" dirty="0"/>
                <a:t>Territorial</a:t>
              </a:r>
            </a:p>
            <a:p>
              <a:pPr algn="ctr"/>
              <a:endParaRPr lang="fr-FR" sz="1050" dirty="0"/>
            </a:p>
          </p:txBody>
        </p:sp>
        <p:sp>
          <p:nvSpPr>
            <p:cNvPr id="88" name="ZoneTexte 87">
              <a:extLst>
                <a:ext uri="{FF2B5EF4-FFF2-40B4-BE49-F238E27FC236}">
                  <a16:creationId xmlns:a16="http://schemas.microsoft.com/office/drawing/2014/main" id="{8C7BCA2F-9462-41A3-8057-1B47E5474BDA}"/>
                </a:ext>
              </a:extLst>
            </p:cNvPr>
            <p:cNvSpPr txBox="1"/>
            <p:nvPr/>
          </p:nvSpPr>
          <p:spPr>
            <a:xfrm rot="16200000">
              <a:off x="2221774" y="3254413"/>
              <a:ext cx="3424467" cy="415498"/>
            </a:xfrm>
            <a:prstGeom prst="rect">
              <a:avLst/>
            </a:prstGeom>
            <a:solidFill>
              <a:srgbClr val="0092B7">
                <a:alpha val="4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/>
                <a:t>Tronc commun</a:t>
              </a:r>
            </a:p>
            <a:p>
              <a:pPr algn="ctr"/>
              <a:endParaRPr lang="fr-FR" sz="1050" dirty="0"/>
            </a:p>
          </p:txBody>
        </p:sp>
        <p:sp>
          <p:nvSpPr>
            <p:cNvPr id="89" name="ZoneTexte 88">
              <a:extLst>
                <a:ext uri="{FF2B5EF4-FFF2-40B4-BE49-F238E27FC236}">
                  <a16:creationId xmlns:a16="http://schemas.microsoft.com/office/drawing/2014/main" id="{1BE8AE99-C03A-43CD-98AE-0DEC69A07AB5}"/>
                </a:ext>
              </a:extLst>
            </p:cNvPr>
            <p:cNvSpPr txBox="1"/>
            <p:nvPr/>
          </p:nvSpPr>
          <p:spPr>
            <a:xfrm>
              <a:off x="839256" y="1196517"/>
              <a:ext cx="1103543" cy="469359"/>
            </a:xfrm>
            <a:prstGeom prst="rect">
              <a:avLst/>
            </a:prstGeom>
            <a:solidFill>
              <a:srgbClr val="0092B7">
                <a:alpha val="2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/>
                <a:t>LICENCE 1</a:t>
              </a:r>
            </a:p>
            <a:p>
              <a:pPr algn="ctr"/>
              <a:r>
                <a:rPr lang="fr-FR" sz="1050" b="1" dirty="0"/>
                <a:t>ECONOMIE</a:t>
              </a:r>
            </a:p>
          </p:txBody>
        </p:sp>
        <p:sp>
          <p:nvSpPr>
            <p:cNvPr id="90" name="ZoneTexte 89">
              <a:extLst>
                <a:ext uri="{FF2B5EF4-FFF2-40B4-BE49-F238E27FC236}">
                  <a16:creationId xmlns:a16="http://schemas.microsoft.com/office/drawing/2014/main" id="{5CEC66D0-6EFC-41E4-945B-54006332BB09}"/>
                </a:ext>
              </a:extLst>
            </p:cNvPr>
            <p:cNvSpPr txBox="1"/>
            <p:nvPr/>
          </p:nvSpPr>
          <p:spPr>
            <a:xfrm>
              <a:off x="2013210" y="1195076"/>
              <a:ext cx="1152095" cy="469359"/>
            </a:xfrm>
            <a:prstGeom prst="rect">
              <a:avLst/>
            </a:prstGeom>
            <a:solidFill>
              <a:srgbClr val="0092B7">
                <a:alpha val="2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/>
                <a:t>LICENCE 2</a:t>
              </a:r>
            </a:p>
            <a:p>
              <a:pPr algn="ctr"/>
              <a:r>
                <a:rPr lang="fr-FR" sz="1050" b="1" dirty="0"/>
                <a:t>ECONOMIE</a:t>
              </a:r>
            </a:p>
          </p:txBody>
        </p:sp>
        <p:sp>
          <p:nvSpPr>
            <p:cNvPr id="91" name="ZoneTexte 90">
              <a:extLst>
                <a:ext uri="{FF2B5EF4-FFF2-40B4-BE49-F238E27FC236}">
                  <a16:creationId xmlns:a16="http://schemas.microsoft.com/office/drawing/2014/main" id="{B6C65F66-614B-42C4-A33A-F619A3CBC81F}"/>
                </a:ext>
              </a:extLst>
            </p:cNvPr>
            <p:cNvSpPr txBox="1"/>
            <p:nvPr/>
          </p:nvSpPr>
          <p:spPr>
            <a:xfrm>
              <a:off x="3721748" y="1195076"/>
              <a:ext cx="1631186" cy="469359"/>
            </a:xfrm>
            <a:prstGeom prst="rect">
              <a:avLst/>
            </a:prstGeom>
            <a:solidFill>
              <a:srgbClr val="0092B7">
                <a:alpha val="4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/>
                <a:t>LICENCE 3</a:t>
              </a:r>
            </a:p>
            <a:p>
              <a:pPr algn="ctr"/>
              <a:r>
                <a:rPr lang="fr-FR" sz="1050" b="1" dirty="0"/>
                <a:t>ECONOMIE</a:t>
              </a:r>
            </a:p>
          </p:txBody>
        </p:sp>
        <p:sp>
          <p:nvSpPr>
            <p:cNvPr id="92" name="ZoneTexte 91">
              <a:extLst>
                <a:ext uri="{FF2B5EF4-FFF2-40B4-BE49-F238E27FC236}">
                  <a16:creationId xmlns:a16="http://schemas.microsoft.com/office/drawing/2014/main" id="{A17CBEC9-1820-4A9D-8C5F-E53B8317113F}"/>
                </a:ext>
              </a:extLst>
            </p:cNvPr>
            <p:cNvSpPr txBox="1"/>
            <p:nvPr/>
          </p:nvSpPr>
          <p:spPr>
            <a:xfrm>
              <a:off x="5492581" y="1196517"/>
              <a:ext cx="2334541" cy="469359"/>
            </a:xfrm>
            <a:prstGeom prst="rect">
              <a:avLst/>
            </a:prstGeom>
            <a:solidFill>
              <a:srgbClr val="0092B7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/>
                <a:t>MASTER 1</a:t>
              </a:r>
            </a:p>
            <a:p>
              <a:pPr algn="ctr"/>
              <a:r>
                <a:rPr lang="fr-FR" sz="1050" b="1" dirty="0"/>
                <a:t>ANALYSE ET POLITIQUE ECONOMIQUE</a:t>
              </a:r>
            </a:p>
          </p:txBody>
        </p:sp>
        <p:sp>
          <p:nvSpPr>
            <p:cNvPr id="93" name="ZoneTexte 92">
              <a:extLst>
                <a:ext uri="{FF2B5EF4-FFF2-40B4-BE49-F238E27FC236}">
                  <a16:creationId xmlns:a16="http://schemas.microsoft.com/office/drawing/2014/main" id="{9CEFB55B-A230-4192-9A19-4ABCEE26D91A}"/>
                </a:ext>
              </a:extLst>
            </p:cNvPr>
            <p:cNvSpPr txBox="1"/>
            <p:nvPr/>
          </p:nvSpPr>
          <p:spPr>
            <a:xfrm>
              <a:off x="8061213" y="1195076"/>
              <a:ext cx="2316590" cy="469359"/>
            </a:xfrm>
            <a:prstGeom prst="rect">
              <a:avLst/>
            </a:prstGeom>
            <a:solidFill>
              <a:srgbClr val="0092B7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/>
                <a:t>MASTER 2</a:t>
              </a:r>
            </a:p>
            <a:p>
              <a:pPr algn="ctr"/>
              <a:r>
                <a:rPr lang="fr-FR" sz="1050" b="1" dirty="0"/>
                <a:t>ANALYSE ET POLITIQUE ECONOMIQUE</a:t>
              </a:r>
            </a:p>
          </p:txBody>
        </p:sp>
        <p:cxnSp>
          <p:nvCxnSpPr>
            <p:cNvPr id="94" name="Connecteur droit avec flèche 93">
              <a:extLst>
                <a:ext uri="{FF2B5EF4-FFF2-40B4-BE49-F238E27FC236}">
                  <a16:creationId xmlns:a16="http://schemas.microsoft.com/office/drawing/2014/main" id="{21922945-C796-4EE7-A1BB-421F73611076}"/>
                </a:ext>
              </a:extLst>
            </p:cNvPr>
            <p:cNvCxnSpPr>
              <a:cxnSpLocks/>
            </p:cNvCxnSpPr>
            <p:nvPr/>
          </p:nvCxnSpPr>
          <p:spPr>
            <a:xfrm>
              <a:off x="529038" y="1155700"/>
              <a:ext cx="10472945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cteur droit 94">
              <a:extLst>
                <a:ext uri="{FF2B5EF4-FFF2-40B4-BE49-F238E27FC236}">
                  <a16:creationId xmlns:a16="http://schemas.microsoft.com/office/drawing/2014/main" id="{C494C88F-738B-46B9-A397-B89D304244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038" y="1050925"/>
              <a:ext cx="0" cy="10953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>
              <a:extLst>
                <a:ext uri="{FF2B5EF4-FFF2-40B4-BE49-F238E27FC236}">
                  <a16:creationId xmlns:a16="http://schemas.microsoft.com/office/drawing/2014/main" id="{20F79E8C-AE31-4E4D-B37C-C63CD1D2EC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9462" y="1050925"/>
              <a:ext cx="0" cy="10953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>
              <a:extLst>
                <a:ext uri="{FF2B5EF4-FFF2-40B4-BE49-F238E27FC236}">
                  <a16:creationId xmlns:a16="http://schemas.microsoft.com/office/drawing/2014/main" id="{C59E507C-7C5B-42E2-A756-E2E57A6DDC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8803" y="1046161"/>
              <a:ext cx="0" cy="10953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>
              <a:extLst>
                <a:ext uri="{FF2B5EF4-FFF2-40B4-BE49-F238E27FC236}">
                  <a16:creationId xmlns:a16="http://schemas.microsoft.com/office/drawing/2014/main" id="{6BCA4648-9409-41F9-BDE1-FA69C49E46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50515" y="1046161"/>
              <a:ext cx="0" cy="10953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eur droit 98">
              <a:extLst>
                <a:ext uri="{FF2B5EF4-FFF2-40B4-BE49-F238E27FC236}">
                  <a16:creationId xmlns:a16="http://schemas.microsoft.com/office/drawing/2014/main" id="{BB1C95F4-FDAA-4C79-9A00-C2D39F8D92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50620" y="1046161"/>
              <a:ext cx="0" cy="10953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cteur droit 99">
              <a:extLst>
                <a:ext uri="{FF2B5EF4-FFF2-40B4-BE49-F238E27FC236}">
                  <a16:creationId xmlns:a16="http://schemas.microsoft.com/office/drawing/2014/main" id="{B08B6357-8180-45DB-A46A-25F4DCDED5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94594" y="1046161"/>
              <a:ext cx="0" cy="10953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ZoneTexte 100">
              <a:extLst>
                <a:ext uri="{FF2B5EF4-FFF2-40B4-BE49-F238E27FC236}">
                  <a16:creationId xmlns:a16="http://schemas.microsoft.com/office/drawing/2014/main" id="{11ED1861-CB81-4EE9-A8F9-CFDCD68A8E0F}"/>
                </a:ext>
              </a:extLst>
            </p:cNvPr>
            <p:cNvSpPr txBox="1"/>
            <p:nvPr/>
          </p:nvSpPr>
          <p:spPr>
            <a:xfrm>
              <a:off x="329434" y="664126"/>
              <a:ext cx="41118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/>
                <a:t>BAC</a:t>
              </a:r>
            </a:p>
          </p:txBody>
        </p:sp>
        <p:sp>
          <p:nvSpPr>
            <p:cNvPr id="102" name="ZoneTexte 101">
              <a:extLst>
                <a:ext uri="{FF2B5EF4-FFF2-40B4-BE49-F238E27FC236}">
                  <a16:creationId xmlns:a16="http://schemas.microsoft.com/office/drawing/2014/main" id="{AEBECAE5-5130-47D1-A4CD-A3FAFF2A30FF}"/>
                </a:ext>
              </a:extLst>
            </p:cNvPr>
            <p:cNvSpPr txBox="1"/>
            <p:nvPr/>
          </p:nvSpPr>
          <p:spPr>
            <a:xfrm>
              <a:off x="1583663" y="660440"/>
              <a:ext cx="7565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/>
                <a:t>BAC +1</a:t>
              </a:r>
            </a:p>
            <a:p>
              <a:pPr algn="ctr"/>
              <a:r>
                <a:rPr lang="fr-FR" sz="1000" dirty="0"/>
                <a:t>(60 ECTS*)</a:t>
              </a:r>
            </a:p>
          </p:txBody>
        </p:sp>
        <p:cxnSp>
          <p:nvCxnSpPr>
            <p:cNvPr id="103" name="Connecteur droit avec flèche 102">
              <a:extLst>
                <a:ext uri="{FF2B5EF4-FFF2-40B4-BE49-F238E27FC236}">
                  <a16:creationId xmlns:a16="http://schemas.microsoft.com/office/drawing/2014/main" id="{84FDDA05-9654-467C-8980-69A560AAE2BF}"/>
                </a:ext>
              </a:extLst>
            </p:cNvPr>
            <p:cNvCxnSpPr>
              <a:cxnSpLocks/>
              <a:stCxn id="77" idx="3"/>
              <a:endCxn id="87" idx="1"/>
            </p:cNvCxnSpPr>
            <p:nvPr/>
          </p:nvCxnSpPr>
          <p:spPr>
            <a:xfrm>
              <a:off x="7827122" y="2207835"/>
              <a:ext cx="228387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4" name="Connecteur droit avec flèche 103">
              <a:extLst>
                <a:ext uri="{FF2B5EF4-FFF2-40B4-BE49-F238E27FC236}">
                  <a16:creationId xmlns:a16="http://schemas.microsoft.com/office/drawing/2014/main" id="{DF2F86B5-CAFE-4BA7-BE56-DBB836339224}"/>
                </a:ext>
              </a:extLst>
            </p:cNvPr>
            <p:cNvCxnSpPr>
              <a:cxnSpLocks/>
              <a:stCxn id="76" idx="3"/>
              <a:endCxn id="86" idx="1"/>
            </p:cNvCxnSpPr>
            <p:nvPr/>
          </p:nvCxnSpPr>
          <p:spPr>
            <a:xfrm>
              <a:off x="7818394" y="3483544"/>
              <a:ext cx="237116" cy="229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5" name="Connecteur droit avec flèche 104">
              <a:extLst>
                <a:ext uri="{FF2B5EF4-FFF2-40B4-BE49-F238E27FC236}">
                  <a16:creationId xmlns:a16="http://schemas.microsoft.com/office/drawing/2014/main" id="{2BFD6CC1-D10C-47AE-B471-B00E325C7EB4}"/>
                </a:ext>
              </a:extLst>
            </p:cNvPr>
            <p:cNvCxnSpPr>
              <a:cxnSpLocks/>
              <a:stCxn id="75" idx="3"/>
              <a:endCxn id="85" idx="1"/>
            </p:cNvCxnSpPr>
            <p:nvPr/>
          </p:nvCxnSpPr>
          <p:spPr>
            <a:xfrm>
              <a:off x="7818395" y="4724273"/>
              <a:ext cx="264698" cy="2066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6" name="Connecteur droit avec flèche 105">
              <a:extLst>
                <a:ext uri="{FF2B5EF4-FFF2-40B4-BE49-F238E27FC236}">
                  <a16:creationId xmlns:a16="http://schemas.microsoft.com/office/drawing/2014/main" id="{9E89261E-44D2-467C-A672-1721102B3F79}"/>
                </a:ext>
              </a:extLst>
            </p:cNvPr>
            <p:cNvCxnSpPr>
              <a:cxnSpLocks/>
            </p:cNvCxnSpPr>
            <p:nvPr/>
          </p:nvCxnSpPr>
          <p:spPr>
            <a:xfrm>
              <a:off x="1953143" y="2188599"/>
              <a:ext cx="63111" cy="184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7" name="Connecteur droit avec flèche 106">
              <a:extLst>
                <a:ext uri="{FF2B5EF4-FFF2-40B4-BE49-F238E27FC236}">
                  <a16:creationId xmlns:a16="http://schemas.microsoft.com/office/drawing/2014/main" id="{F318A084-290E-46A0-8A8B-1D2039566C7F}"/>
                </a:ext>
              </a:extLst>
            </p:cNvPr>
            <p:cNvCxnSpPr>
              <a:cxnSpLocks/>
            </p:cNvCxnSpPr>
            <p:nvPr/>
          </p:nvCxnSpPr>
          <p:spPr>
            <a:xfrm>
              <a:off x="1957703" y="3150098"/>
              <a:ext cx="63111" cy="184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8" name="Connecteur droit avec flèche 107">
              <a:extLst>
                <a:ext uri="{FF2B5EF4-FFF2-40B4-BE49-F238E27FC236}">
                  <a16:creationId xmlns:a16="http://schemas.microsoft.com/office/drawing/2014/main" id="{1D7DCD42-32FA-4D73-8EEB-A4CBFB6AFF6F}"/>
                </a:ext>
              </a:extLst>
            </p:cNvPr>
            <p:cNvCxnSpPr>
              <a:cxnSpLocks/>
            </p:cNvCxnSpPr>
            <p:nvPr/>
          </p:nvCxnSpPr>
          <p:spPr>
            <a:xfrm>
              <a:off x="1953059" y="4067801"/>
              <a:ext cx="63111" cy="184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09" name="Triangle isocèle 108">
              <a:extLst>
                <a:ext uri="{FF2B5EF4-FFF2-40B4-BE49-F238E27FC236}">
                  <a16:creationId xmlns:a16="http://schemas.microsoft.com/office/drawing/2014/main" id="{11B65E0C-63FC-46D0-BFA6-1E0D3ABFE43F}"/>
                </a:ext>
              </a:extLst>
            </p:cNvPr>
            <p:cNvSpPr/>
            <p:nvPr/>
          </p:nvSpPr>
          <p:spPr>
            <a:xfrm rot="16200000" flipV="1">
              <a:off x="1855715" y="3368020"/>
              <a:ext cx="3416486" cy="180301"/>
            </a:xfrm>
            <a:prstGeom prst="triangle">
              <a:avLst>
                <a:gd name="adj" fmla="val 5022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 dirty="0"/>
            </a:p>
          </p:txBody>
        </p:sp>
        <p:sp>
          <p:nvSpPr>
            <p:cNvPr id="110" name="ZoneTexte 109">
              <a:extLst>
                <a:ext uri="{FF2B5EF4-FFF2-40B4-BE49-F238E27FC236}">
                  <a16:creationId xmlns:a16="http://schemas.microsoft.com/office/drawing/2014/main" id="{BFCB46F3-A9A3-43A3-B781-306AA3078D8E}"/>
                </a:ext>
              </a:extLst>
            </p:cNvPr>
            <p:cNvSpPr txBox="1"/>
            <p:nvPr/>
          </p:nvSpPr>
          <p:spPr>
            <a:xfrm>
              <a:off x="823382" y="4498425"/>
              <a:ext cx="1125868" cy="677108"/>
            </a:xfrm>
            <a:prstGeom prst="rect">
              <a:avLst/>
            </a:prstGeom>
            <a:noFill/>
            <a:ln>
              <a:solidFill>
                <a:srgbClr val="0092B7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/>
                <a:t>DU </a:t>
              </a:r>
            </a:p>
            <a:p>
              <a:pPr algn="ctr"/>
              <a:r>
                <a:rPr lang="fr-FR" sz="1000" dirty="0"/>
                <a:t>SCIENCE PO.</a:t>
              </a:r>
            </a:p>
            <a:p>
              <a:pPr algn="ctr"/>
              <a:r>
                <a:rPr lang="fr-FR" sz="900" dirty="0"/>
                <a:t>(Accès sélectif sur dossier – 15 places)</a:t>
              </a:r>
              <a:endParaRPr lang="fr-FR" sz="900" b="1" dirty="0"/>
            </a:p>
          </p:txBody>
        </p:sp>
        <p:sp>
          <p:nvSpPr>
            <p:cNvPr id="111" name="ZoneTexte 110">
              <a:extLst>
                <a:ext uri="{FF2B5EF4-FFF2-40B4-BE49-F238E27FC236}">
                  <a16:creationId xmlns:a16="http://schemas.microsoft.com/office/drawing/2014/main" id="{ADCF54E3-286E-4F3F-A71F-D7984FB42A95}"/>
                </a:ext>
              </a:extLst>
            </p:cNvPr>
            <p:cNvSpPr txBox="1"/>
            <p:nvPr/>
          </p:nvSpPr>
          <p:spPr>
            <a:xfrm rot="16200000">
              <a:off x="8706178" y="2984568"/>
              <a:ext cx="3979097" cy="40011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/>
                <a:t>Insertion professionnelle ou Doctorat d’économie</a:t>
              </a:r>
            </a:p>
            <a:p>
              <a:pPr algn="ctr"/>
              <a:endParaRPr lang="fr-FR" sz="1000" b="1" dirty="0"/>
            </a:p>
          </p:txBody>
        </p:sp>
        <p:sp>
          <p:nvSpPr>
            <p:cNvPr id="112" name="ZoneTexte 111">
              <a:extLst>
                <a:ext uri="{FF2B5EF4-FFF2-40B4-BE49-F238E27FC236}">
                  <a16:creationId xmlns:a16="http://schemas.microsoft.com/office/drawing/2014/main" id="{AFFD72D5-E850-4DDE-BDA7-3401D5F275E4}"/>
                </a:ext>
              </a:extLst>
            </p:cNvPr>
            <p:cNvSpPr txBox="1"/>
            <p:nvPr/>
          </p:nvSpPr>
          <p:spPr>
            <a:xfrm>
              <a:off x="2803782" y="658399"/>
              <a:ext cx="871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/>
                <a:t>BAC +2</a:t>
              </a:r>
            </a:p>
            <a:p>
              <a:pPr algn="ctr"/>
              <a:r>
                <a:rPr lang="fr-FR" sz="1000" dirty="0"/>
                <a:t>(120 ECTS*)</a:t>
              </a:r>
            </a:p>
          </p:txBody>
        </p:sp>
        <p:sp>
          <p:nvSpPr>
            <p:cNvPr id="113" name="ZoneTexte 112">
              <a:extLst>
                <a:ext uri="{FF2B5EF4-FFF2-40B4-BE49-F238E27FC236}">
                  <a16:creationId xmlns:a16="http://schemas.microsoft.com/office/drawing/2014/main" id="{9A12DCC0-1A86-4258-A51C-4C3D14C5147A}"/>
                </a:ext>
              </a:extLst>
            </p:cNvPr>
            <p:cNvSpPr txBox="1"/>
            <p:nvPr/>
          </p:nvSpPr>
          <p:spPr>
            <a:xfrm>
              <a:off x="4850263" y="643886"/>
              <a:ext cx="9312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/>
                <a:t>BAC +3</a:t>
              </a:r>
            </a:p>
            <a:p>
              <a:pPr algn="ctr"/>
              <a:r>
                <a:rPr lang="fr-FR" sz="1000" dirty="0"/>
                <a:t>(180 ECTS*)</a:t>
              </a:r>
            </a:p>
          </p:txBody>
        </p:sp>
        <p:sp>
          <p:nvSpPr>
            <p:cNvPr id="114" name="ZoneTexte 113">
              <a:extLst>
                <a:ext uri="{FF2B5EF4-FFF2-40B4-BE49-F238E27FC236}">
                  <a16:creationId xmlns:a16="http://schemas.microsoft.com/office/drawing/2014/main" id="{6089D420-AE47-47F7-B83A-4F14723B3DD2}"/>
                </a:ext>
              </a:extLst>
            </p:cNvPr>
            <p:cNvSpPr txBox="1"/>
            <p:nvPr/>
          </p:nvSpPr>
          <p:spPr>
            <a:xfrm>
              <a:off x="7414871" y="648946"/>
              <a:ext cx="871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/>
                <a:t>BAC +4</a:t>
              </a:r>
            </a:p>
            <a:p>
              <a:pPr algn="ctr"/>
              <a:r>
                <a:rPr lang="fr-FR" sz="1000" dirty="0"/>
                <a:t>(240 ECTS*)</a:t>
              </a:r>
            </a:p>
          </p:txBody>
        </p:sp>
        <p:sp>
          <p:nvSpPr>
            <p:cNvPr id="115" name="ZoneTexte 114">
              <a:extLst>
                <a:ext uri="{FF2B5EF4-FFF2-40B4-BE49-F238E27FC236}">
                  <a16:creationId xmlns:a16="http://schemas.microsoft.com/office/drawing/2014/main" id="{824E8320-7776-4E8E-91C1-6B6CE7DEDF12}"/>
                </a:ext>
              </a:extLst>
            </p:cNvPr>
            <p:cNvSpPr txBox="1"/>
            <p:nvPr/>
          </p:nvSpPr>
          <p:spPr>
            <a:xfrm>
              <a:off x="9740540" y="647388"/>
              <a:ext cx="13851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/>
                <a:t>BAC +5</a:t>
              </a:r>
            </a:p>
            <a:p>
              <a:pPr algn="ctr"/>
              <a:r>
                <a:rPr lang="fr-FR" sz="1000" dirty="0"/>
                <a:t> (300 ECTS*)</a:t>
              </a:r>
            </a:p>
          </p:txBody>
        </p:sp>
        <p:sp>
          <p:nvSpPr>
            <p:cNvPr id="116" name="ZoneTexte 115">
              <a:extLst>
                <a:ext uri="{FF2B5EF4-FFF2-40B4-BE49-F238E27FC236}">
                  <a16:creationId xmlns:a16="http://schemas.microsoft.com/office/drawing/2014/main" id="{3E46A492-0551-4EDF-8CF1-664A1B2C75C7}"/>
                </a:ext>
              </a:extLst>
            </p:cNvPr>
            <p:cNvSpPr txBox="1"/>
            <p:nvPr/>
          </p:nvSpPr>
          <p:spPr>
            <a:xfrm>
              <a:off x="8122173" y="5205366"/>
              <a:ext cx="4511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/>
                <a:t>*European Credit Transfer and Accumulation System</a:t>
              </a:r>
              <a:endParaRPr lang="fr-FR" sz="1000" i="1" dirty="0"/>
            </a:p>
          </p:txBody>
        </p:sp>
        <p:sp>
          <p:nvSpPr>
            <p:cNvPr id="117" name="ZoneTexte 116">
              <a:extLst>
                <a:ext uri="{FF2B5EF4-FFF2-40B4-BE49-F238E27FC236}">
                  <a16:creationId xmlns:a16="http://schemas.microsoft.com/office/drawing/2014/main" id="{AD29C1C1-905D-4C18-8215-B0C316E3A195}"/>
                </a:ext>
              </a:extLst>
            </p:cNvPr>
            <p:cNvSpPr txBox="1"/>
            <p:nvPr/>
          </p:nvSpPr>
          <p:spPr>
            <a:xfrm>
              <a:off x="2012940" y="4498425"/>
              <a:ext cx="1139256" cy="677108"/>
            </a:xfrm>
            <a:prstGeom prst="rect">
              <a:avLst/>
            </a:prstGeom>
            <a:noFill/>
            <a:ln>
              <a:solidFill>
                <a:srgbClr val="0092B7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/>
                <a:t>DU </a:t>
              </a:r>
            </a:p>
            <a:p>
              <a:pPr algn="ctr"/>
              <a:r>
                <a:rPr lang="fr-FR" sz="900" dirty="0"/>
                <a:t>SCIENCE PO.</a:t>
              </a:r>
            </a:p>
            <a:p>
              <a:pPr algn="ctr"/>
              <a:r>
                <a:rPr lang="fr-FR" sz="900" dirty="0"/>
                <a:t>(Accès sélectif sur dossier – 15 places</a:t>
              </a:r>
              <a:endParaRPr lang="fr-FR" sz="900" b="1" dirty="0"/>
            </a:p>
          </p:txBody>
        </p:sp>
        <p:sp>
          <p:nvSpPr>
            <p:cNvPr id="118" name="ZoneTexte 117">
              <a:extLst>
                <a:ext uri="{FF2B5EF4-FFF2-40B4-BE49-F238E27FC236}">
                  <a16:creationId xmlns:a16="http://schemas.microsoft.com/office/drawing/2014/main" id="{596E057C-13DB-445D-AB45-0D17A9432515}"/>
                </a:ext>
              </a:extLst>
            </p:cNvPr>
            <p:cNvSpPr txBox="1"/>
            <p:nvPr/>
          </p:nvSpPr>
          <p:spPr>
            <a:xfrm rot="16200000">
              <a:off x="3978106" y="3251377"/>
              <a:ext cx="3430538" cy="415498"/>
            </a:xfrm>
            <a:prstGeom prst="rect">
              <a:avLst/>
            </a:prstGeom>
            <a:solidFill>
              <a:srgbClr val="0092B7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/>
                <a:t>Tronc commun </a:t>
              </a:r>
            </a:p>
            <a:p>
              <a:pPr algn="ctr"/>
              <a:endParaRPr lang="fr-FR" sz="1050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928D288-2F5B-405F-AC71-CA36ADB4E14F}"/>
              </a:ext>
            </a:extLst>
          </p:cNvPr>
          <p:cNvSpPr/>
          <p:nvPr/>
        </p:nvSpPr>
        <p:spPr>
          <a:xfrm>
            <a:off x="5920560" y="2418223"/>
            <a:ext cx="5497680" cy="4049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 : carré corné 59">
            <a:extLst>
              <a:ext uri="{FF2B5EF4-FFF2-40B4-BE49-F238E27FC236}">
                <a16:creationId xmlns:a16="http://schemas.microsoft.com/office/drawing/2014/main" id="{25E4BB65-3DB4-47E4-9CB6-AAE7E33B81E2}"/>
              </a:ext>
            </a:extLst>
          </p:cNvPr>
          <p:cNvSpPr/>
          <p:nvPr/>
        </p:nvSpPr>
        <p:spPr>
          <a:xfrm>
            <a:off x="6168105" y="2982001"/>
            <a:ext cx="5762638" cy="908031"/>
          </a:xfrm>
          <a:prstGeom prst="foldedCorne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045BE4A-F3C8-4770-9A6A-180673E01FFA}"/>
              </a:ext>
            </a:extLst>
          </p:cNvPr>
          <p:cNvSpPr/>
          <p:nvPr/>
        </p:nvSpPr>
        <p:spPr>
          <a:xfrm>
            <a:off x="5328505" y="3009737"/>
            <a:ext cx="3873836" cy="753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  <a:spcAft>
                <a:spcPts val="600"/>
              </a:spcAft>
            </a:pP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Enseignements spécifiques :</a:t>
            </a:r>
          </a:p>
          <a:p>
            <a:pPr marL="1143000" lvl="2" indent="-2286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Information territoriale</a:t>
            </a:r>
          </a:p>
          <a:p>
            <a:pPr marL="1143000" lvl="2" indent="-2286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Politiques urbaines et environnement</a:t>
            </a:r>
          </a:p>
        </p:txBody>
      </p:sp>
      <p:sp>
        <p:nvSpPr>
          <p:cNvPr id="62" name="Rectangle : carré corné 61">
            <a:extLst>
              <a:ext uri="{FF2B5EF4-FFF2-40B4-BE49-F238E27FC236}">
                <a16:creationId xmlns:a16="http://schemas.microsoft.com/office/drawing/2014/main" id="{2B0F2351-A111-49DD-8649-24BB3048F871}"/>
              </a:ext>
            </a:extLst>
          </p:cNvPr>
          <p:cNvSpPr/>
          <p:nvPr/>
        </p:nvSpPr>
        <p:spPr>
          <a:xfrm>
            <a:off x="6164894" y="4262712"/>
            <a:ext cx="5762638" cy="908031"/>
          </a:xfrm>
          <a:prstGeom prst="foldedCorne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 : carré corné 62">
            <a:extLst>
              <a:ext uri="{FF2B5EF4-FFF2-40B4-BE49-F238E27FC236}">
                <a16:creationId xmlns:a16="http://schemas.microsoft.com/office/drawing/2014/main" id="{CEADF4C2-264D-4ACF-B7B6-82936C072DE1}"/>
              </a:ext>
            </a:extLst>
          </p:cNvPr>
          <p:cNvSpPr/>
          <p:nvPr/>
        </p:nvSpPr>
        <p:spPr>
          <a:xfrm>
            <a:off x="6164894" y="5477841"/>
            <a:ext cx="5762638" cy="908031"/>
          </a:xfrm>
          <a:prstGeom prst="foldedCorne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815526-03A0-4D90-8D81-F1D6F9537DDA}"/>
              </a:ext>
            </a:extLst>
          </p:cNvPr>
          <p:cNvSpPr/>
          <p:nvPr/>
        </p:nvSpPr>
        <p:spPr>
          <a:xfrm>
            <a:off x="8068871" y="3301921"/>
            <a:ext cx="4063214" cy="478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lvl="2" indent="-2286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Economie urbaine et de l'environnement</a:t>
            </a:r>
          </a:p>
          <a:p>
            <a:pPr marL="1143000" lvl="2" indent="-2286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Atelier de diagnostic territorial </a:t>
            </a:r>
          </a:p>
        </p:txBody>
      </p:sp>
      <p:sp>
        <p:nvSpPr>
          <p:cNvPr id="65" name="Accolade ouvrante 64">
            <a:extLst>
              <a:ext uri="{FF2B5EF4-FFF2-40B4-BE49-F238E27FC236}">
                <a16:creationId xmlns:a16="http://schemas.microsoft.com/office/drawing/2014/main" id="{766A5FF6-9242-4261-A800-399D2A74CA22}"/>
              </a:ext>
            </a:extLst>
          </p:cNvPr>
          <p:cNvSpPr/>
          <p:nvPr/>
        </p:nvSpPr>
        <p:spPr>
          <a:xfrm rot="10800000">
            <a:off x="5898707" y="2959884"/>
            <a:ext cx="45719" cy="908029"/>
          </a:xfrm>
          <a:prstGeom prst="leftBrac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6" name="Accolade ouvrante 65">
            <a:extLst>
              <a:ext uri="{FF2B5EF4-FFF2-40B4-BE49-F238E27FC236}">
                <a16:creationId xmlns:a16="http://schemas.microsoft.com/office/drawing/2014/main" id="{A3DA05C9-0DAB-48C3-8FE3-35B6C566D753}"/>
              </a:ext>
            </a:extLst>
          </p:cNvPr>
          <p:cNvSpPr/>
          <p:nvPr/>
        </p:nvSpPr>
        <p:spPr>
          <a:xfrm rot="10800000">
            <a:off x="5885878" y="4262712"/>
            <a:ext cx="45719" cy="908029"/>
          </a:xfrm>
          <a:prstGeom prst="leftBrac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7" name="Accolade ouvrante 66">
            <a:extLst>
              <a:ext uri="{FF2B5EF4-FFF2-40B4-BE49-F238E27FC236}">
                <a16:creationId xmlns:a16="http://schemas.microsoft.com/office/drawing/2014/main" id="{9559FB3C-6691-41E4-9780-92E073BA7482}"/>
              </a:ext>
            </a:extLst>
          </p:cNvPr>
          <p:cNvSpPr/>
          <p:nvPr/>
        </p:nvSpPr>
        <p:spPr>
          <a:xfrm rot="10800000">
            <a:off x="5907451" y="5486063"/>
            <a:ext cx="45719" cy="908029"/>
          </a:xfrm>
          <a:prstGeom prst="leftBrac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111546B-06FE-4A09-80FF-05E95C30CE2B}"/>
              </a:ext>
            </a:extLst>
          </p:cNvPr>
          <p:cNvSpPr/>
          <p:nvPr/>
        </p:nvSpPr>
        <p:spPr>
          <a:xfrm>
            <a:off x="5328505" y="4311697"/>
            <a:ext cx="3873836" cy="753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  <a:spcAft>
                <a:spcPts val="600"/>
              </a:spcAft>
            </a:pP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Enseignements spécifiques :</a:t>
            </a:r>
          </a:p>
          <a:p>
            <a:pPr marL="1143000" lvl="2" indent="-2286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Fiscalité</a:t>
            </a:r>
          </a:p>
          <a:p>
            <a:pPr marL="1143000" lvl="2" indent="-2286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Marketing quantitatif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98F656A1-4FAC-4728-97A6-E60772DD118E}"/>
              </a:ext>
            </a:extLst>
          </p:cNvPr>
          <p:cNvSpPr/>
          <p:nvPr/>
        </p:nvSpPr>
        <p:spPr>
          <a:xfrm>
            <a:off x="8068871" y="4587715"/>
            <a:ext cx="4063214" cy="478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lvl="2" indent="-2286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Finance de marché</a:t>
            </a:r>
          </a:p>
          <a:p>
            <a:pPr marL="1143000" lvl="2" indent="-2286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Finances publiques locales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99D0D73C-B144-49AF-BAB7-F1CFE765FD3B}"/>
              </a:ext>
            </a:extLst>
          </p:cNvPr>
          <p:cNvSpPr/>
          <p:nvPr/>
        </p:nvSpPr>
        <p:spPr>
          <a:xfrm>
            <a:off x="5329292" y="5510090"/>
            <a:ext cx="3873836" cy="753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  <a:spcAft>
                <a:spcPts val="600"/>
              </a:spcAft>
            </a:pP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Enseignements spécifiques :</a:t>
            </a:r>
          </a:p>
          <a:p>
            <a:pPr marL="1143000" lvl="2" indent="-2286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Analyse de données</a:t>
            </a:r>
          </a:p>
          <a:p>
            <a:pPr marL="1143000" lvl="2" indent="-2286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Probabilités avancées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D7051AE9-D976-4B94-81BF-763D57B2FD83}"/>
              </a:ext>
            </a:extLst>
          </p:cNvPr>
          <p:cNvSpPr/>
          <p:nvPr/>
        </p:nvSpPr>
        <p:spPr>
          <a:xfrm>
            <a:off x="8073046" y="5758079"/>
            <a:ext cx="4063214" cy="478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lvl="2" indent="-2286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Méthodes de simulation numérique</a:t>
            </a:r>
          </a:p>
          <a:p>
            <a:pPr marL="1143000" lvl="2" indent="-2286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Atelier de Data Science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5908037E-D2A5-42D7-AB82-26DC938E3A4F}"/>
              </a:ext>
            </a:extLst>
          </p:cNvPr>
          <p:cNvSpPr/>
          <p:nvPr/>
        </p:nvSpPr>
        <p:spPr>
          <a:xfrm>
            <a:off x="6110324" y="1880155"/>
            <a:ext cx="5360500" cy="646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15847B-4709-4F0D-9FA0-2F58339EF6E1}"/>
              </a:ext>
            </a:extLst>
          </p:cNvPr>
          <p:cNvSpPr/>
          <p:nvPr/>
        </p:nvSpPr>
        <p:spPr>
          <a:xfrm>
            <a:off x="5927516" y="2380438"/>
            <a:ext cx="237376" cy="88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961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7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9" grpId="0"/>
      <p:bldP spid="62" grpId="0" animBg="1"/>
      <p:bldP spid="63" grpId="0" animBg="1"/>
      <p:bldP spid="5" grpId="0"/>
      <p:bldP spid="65" grpId="0" animBg="1"/>
      <p:bldP spid="66" grpId="0" animBg="1"/>
      <p:bldP spid="67" grpId="0" animBg="1"/>
      <p:bldP spid="68" grpId="0"/>
      <p:bldP spid="69" grpId="0"/>
      <p:bldP spid="119" grpId="0"/>
      <p:bldP spid="1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0A270D-A30A-441B-B9AE-89C0727A5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355" y="365124"/>
            <a:ext cx="10515600" cy="1325563"/>
          </a:xfrm>
        </p:spPr>
        <p:txBody>
          <a:bodyPr>
            <a:normAutofit/>
          </a:bodyPr>
          <a:lstStyle/>
          <a:p>
            <a:r>
              <a:rPr lang="fr-FR" sz="4800" dirty="0">
                <a:latin typeface="Klavika Medium" panose="020B0803040000020004" pitchFamily="34" charset="0"/>
              </a:rPr>
              <a:t>Organisation des formations</a:t>
            </a:r>
            <a:br>
              <a:rPr lang="fr-FR" dirty="0">
                <a:latin typeface="Klavika Medium" panose="020B0803040000020004" pitchFamily="34" charset="0"/>
              </a:rPr>
            </a:br>
            <a:r>
              <a:rPr lang="fr-FR" sz="3600" dirty="0">
                <a:solidFill>
                  <a:srgbClr val="0092B7"/>
                </a:solidFill>
                <a:latin typeface="Klavika Light" panose="020B0506040000020004" pitchFamily="34" charset="0"/>
              </a:rPr>
              <a:t>Une spécialisation progressive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325B559-04E4-4143-B62C-EE40DB7EC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872" y="299749"/>
            <a:ext cx="1511743" cy="1005332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D74C905-8C73-47FC-B862-9DFE16F9BA32}"/>
              </a:ext>
            </a:extLst>
          </p:cNvPr>
          <p:cNvCxnSpPr>
            <a:cxnSpLocks/>
          </p:cNvCxnSpPr>
          <p:nvPr/>
        </p:nvCxnSpPr>
        <p:spPr>
          <a:xfrm>
            <a:off x="11776587" y="6538455"/>
            <a:ext cx="808703" cy="0"/>
          </a:xfrm>
          <a:prstGeom prst="line">
            <a:avLst/>
          </a:prstGeom>
          <a:ln w="19050">
            <a:solidFill>
              <a:srgbClr val="0092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566E5852-E991-4C72-8379-5B8C9E837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048" y="6346518"/>
            <a:ext cx="2743200" cy="365125"/>
          </a:xfrm>
        </p:spPr>
        <p:txBody>
          <a:bodyPr/>
          <a:lstStyle/>
          <a:p>
            <a:r>
              <a:rPr lang="fr-FR" sz="1400" dirty="0"/>
              <a:t>0</a:t>
            </a:r>
            <a:fld id="{80A34F6F-CF72-4BBD-9190-D69BA0094284}" type="slidenum">
              <a:rPr lang="fr-FR" sz="1400" smtClean="0"/>
              <a:t>13</a:t>
            </a:fld>
            <a:endParaRPr lang="fr-FR" sz="14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08CAD11-1157-4002-9205-2B698F803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89" y="319544"/>
            <a:ext cx="1097712" cy="566304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E0ACB643-357E-49DC-9513-B5306982C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878" y="1770701"/>
            <a:ext cx="13139422" cy="507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0C3B4873-B0E5-4373-9952-DBC836909BDF}"/>
              </a:ext>
            </a:extLst>
          </p:cNvPr>
          <p:cNvGrpSpPr/>
          <p:nvPr/>
        </p:nvGrpSpPr>
        <p:grpSpPr>
          <a:xfrm>
            <a:off x="752024" y="1859915"/>
            <a:ext cx="12316344" cy="4807701"/>
            <a:chOff x="317089" y="643886"/>
            <a:chExt cx="12316344" cy="4807701"/>
          </a:xfrm>
        </p:grpSpPr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D4642064-CA24-45BC-B719-7CBE6F8D9268}"/>
                </a:ext>
              </a:extLst>
            </p:cNvPr>
            <p:cNvSpPr txBox="1"/>
            <p:nvPr/>
          </p:nvSpPr>
          <p:spPr>
            <a:xfrm rot="16200000">
              <a:off x="-894791" y="2965218"/>
              <a:ext cx="2677675" cy="25391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 err="1"/>
                <a:t>Parcoursup</a:t>
              </a:r>
              <a:endParaRPr lang="fr-FR" sz="1050" dirty="0"/>
            </a:p>
          </p:txBody>
        </p: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8B40345A-C58C-40B6-917E-7EC6F4D68DF4}"/>
                </a:ext>
              </a:extLst>
            </p:cNvPr>
            <p:cNvSpPr txBox="1"/>
            <p:nvPr/>
          </p:nvSpPr>
          <p:spPr>
            <a:xfrm>
              <a:off x="825931" y="3692350"/>
              <a:ext cx="1122665" cy="738664"/>
            </a:xfrm>
            <a:prstGeom prst="rect">
              <a:avLst/>
            </a:prstGeom>
            <a:solidFill>
              <a:srgbClr val="0092B7">
                <a:alpha val="2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FR" sz="1050" dirty="0"/>
            </a:p>
            <a:p>
              <a:pPr algn="ctr"/>
              <a:r>
                <a:rPr lang="fr-FR" sz="1050" dirty="0"/>
                <a:t>Parcours  « Option santé »</a:t>
              </a:r>
            </a:p>
            <a:p>
              <a:pPr algn="ctr"/>
              <a:endParaRPr lang="fr-FR" sz="1050" dirty="0"/>
            </a:p>
          </p:txBody>
        </p: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3BC6367A-231E-4259-9554-F4A6C392D8FF}"/>
                </a:ext>
              </a:extLst>
            </p:cNvPr>
            <p:cNvSpPr txBox="1"/>
            <p:nvPr/>
          </p:nvSpPr>
          <p:spPr>
            <a:xfrm>
              <a:off x="835422" y="2686970"/>
              <a:ext cx="1122664" cy="900246"/>
            </a:xfrm>
            <a:prstGeom prst="rect">
              <a:avLst/>
            </a:prstGeom>
            <a:solidFill>
              <a:srgbClr val="0092B7">
                <a:alpha val="2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FR" sz="1050" dirty="0"/>
            </a:p>
            <a:p>
              <a:pPr algn="ctr"/>
              <a:endParaRPr lang="fr-FR" sz="1050" dirty="0"/>
            </a:p>
            <a:p>
              <a:pPr algn="ctr"/>
              <a:r>
                <a:rPr lang="fr-FR" sz="1050" dirty="0"/>
                <a:t>Parcours</a:t>
              </a:r>
            </a:p>
            <a:p>
              <a:pPr algn="ctr"/>
              <a:r>
                <a:rPr lang="fr-FR" sz="1050" dirty="0"/>
                <a:t>standard</a:t>
              </a:r>
            </a:p>
            <a:p>
              <a:pPr algn="ctr"/>
              <a:endParaRPr lang="fr-FR" sz="1050" dirty="0"/>
            </a:p>
          </p:txBody>
        </p:sp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89A9A6AA-F45E-4B70-B62C-23B0D13303E7}"/>
                </a:ext>
              </a:extLst>
            </p:cNvPr>
            <p:cNvSpPr txBox="1"/>
            <p:nvPr/>
          </p:nvSpPr>
          <p:spPr>
            <a:xfrm>
              <a:off x="831253" y="1753342"/>
              <a:ext cx="1122665" cy="854080"/>
            </a:xfrm>
            <a:prstGeom prst="rect">
              <a:avLst/>
            </a:prstGeom>
            <a:solidFill>
              <a:srgbClr val="0092B7">
                <a:alpha val="2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/>
                <a:t>Parcours « International</a:t>
              </a:r>
            </a:p>
            <a:p>
              <a:pPr algn="ctr"/>
              <a:r>
                <a:rPr lang="fr-FR" sz="1050" dirty="0"/>
                <a:t>Track »</a:t>
              </a:r>
            </a:p>
            <a:p>
              <a:pPr algn="ctr"/>
              <a:r>
                <a:rPr lang="fr-FR" sz="900" dirty="0"/>
                <a:t>(Accès sélectif – 25 places)</a:t>
              </a:r>
            </a:p>
          </p:txBody>
        </p: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0C3DECA4-398D-45C2-8E4F-90FF4CD61BAD}"/>
                </a:ext>
              </a:extLst>
            </p:cNvPr>
            <p:cNvSpPr txBox="1"/>
            <p:nvPr/>
          </p:nvSpPr>
          <p:spPr>
            <a:xfrm rot="16200000">
              <a:off x="1643382" y="3336910"/>
              <a:ext cx="3421056" cy="25391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/>
                <a:t>Admission sur dossiers</a:t>
              </a:r>
            </a:p>
          </p:txBody>
        </p:sp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E89C12E2-CD3E-4FC9-89A3-65C5D937982C}"/>
                </a:ext>
              </a:extLst>
            </p:cNvPr>
            <p:cNvSpPr txBox="1"/>
            <p:nvPr/>
          </p:nvSpPr>
          <p:spPr>
            <a:xfrm>
              <a:off x="6047859" y="4274150"/>
              <a:ext cx="1770536" cy="900246"/>
            </a:xfrm>
            <a:prstGeom prst="rect">
              <a:avLst/>
            </a:prstGeom>
            <a:solidFill>
              <a:srgbClr val="0092B7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FR" sz="1050" dirty="0"/>
            </a:p>
            <a:p>
              <a:pPr algn="ctr"/>
              <a:r>
                <a:rPr lang="fr-FR" sz="1050" dirty="0"/>
                <a:t>Parcours </a:t>
              </a:r>
            </a:p>
            <a:p>
              <a:pPr algn="ctr"/>
              <a:r>
                <a:rPr lang="fr-FR" sz="1050" dirty="0" err="1"/>
                <a:t>Political</a:t>
              </a:r>
              <a:r>
                <a:rPr lang="fr-FR" sz="1050" dirty="0"/>
                <a:t> Engineering</a:t>
              </a:r>
            </a:p>
            <a:p>
              <a:pPr algn="ctr"/>
              <a:endParaRPr lang="fr-FR" sz="1050" dirty="0"/>
            </a:p>
            <a:p>
              <a:pPr algn="ctr"/>
              <a:endParaRPr lang="fr-FR" sz="1050" dirty="0"/>
            </a:p>
          </p:txBody>
        </p:sp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8066A937-EAC7-4E96-9111-959A1CC5879F}"/>
                </a:ext>
              </a:extLst>
            </p:cNvPr>
            <p:cNvSpPr txBox="1"/>
            <p:nvPr/>
          </p:nvSpPr>
          <p:spPr>
            <a:xfrm>
              <a:off x="6047859" y="3033421"/>
              <a:ext cx="1770535" cy="900246"/>
            </a:xfrm>
            <a:prstGeom prst="rect">
              <a:avLst/>
            </a:prstGeom>
            <a:solidFill>
              <a:srgbClr val="0092B7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FR" sz="1050" dirty="0"/>
            </a:p>
            <a:p>
              <a:pPr algn="ctr"/>
              <a:r>
                <a:rPr lang="fr-FR" sz="1050" dirty="0"/>
                <a:t>Parcours </a:t>
              </a:r>
            </a:p>
            <a:p>
              <a:pPr algn="ctr"/>
              <a:r>
                <a:rPr lang="fr-FR" sz="1050" dirty="0"/>
                <a:t>Data Science et Management de l’Innovation</a:t>
              </a:r>
            </a:p>
            <a:p>
              <a:pPr algn="ctr"/>
              <a:endParaRPr lang="fr-FR" sz="1050" dirty="0"/>
            </a:p>
          </p:txBody>
        </p:sp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80CC579B-6CE0-4B16-8DC0-7105DD4B506C}"/>
                </a:ext>
              </a:extLst>
            </p:cNvPr>
            <p:cNvSpPr txBox="1"/>
            <p:nvPr/>
          </p:nvSpPr>
          <p:spPr>
            <a:xfrm>
              <a:off x="6047860" y="1757712"/>
              <a:ext cx="1779262" cy="900246"/>
            </a:xfrm>
            <a:prstGeom prst="rect">
              <a:avLst/>
            </a:prstGeom>
            <a:solidFill>
              <a:srgbClr val="0092B7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FR" sz="1050" dirty="0"/>
            </a:p>
            <a:p>
              <a:pPr algn="ctr"/>
              <a:r>
                <a:rPr lang="fr-FR" sz="1050" dirty="0"/>
                <a:t>Parcours </a:t>
              </a:r>
            </a:p>
            <a:p>
              <a:pPr algn="ctr"/>
              <a:r>
                <a:rPr lang="fr-FR" sz="1050" dirty="0"/>
                <a:t>Conseil en Développement Territorial</a:t>
              </a:r>
            </a:p>
            <a:p>
              <a:pPr algn="ctr"/>
              <a:endParaRPr lang="fr-FR" sz="1050" dirty="0"/>
            </a:p>
          </p:txBody>
        </p:sp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81C9FF0B-BD8F-48C7-8C05-57509C8E9B0C}"/>
                </a:ext>
              </a:extLst>
            </p:cNvPr>
            <p:cNvSpPr txBox="1"/>
            <p:nvPr/>
          </p:nvSpPr>
          <p:spPr>
            <a:xfrm>
              <a:off x="4197407" y="4273926"/>
              <a:ext cx="1191881" cy="900246"/>
            </a:xfrm>
            <a:prstGeom prst="rect">
              <a:avLst/>
            </a:prstGeom>
            <a:solidFill>
              <a:srgbClr val="0092B7">
                <a:alpha val="4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/>
                <a:t>Parcours Modélisation et sciences des données</a:t>
              </a:r>
            </a:p>
            <a:p>
              <a:pPr algn="ctr"/>
              <a:endParaRPr lang="fr-FR" sz="1050" dirty="0"/>
            </a:p>
          </p:txBody>
        </p:sp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id="{A797B36F-C1DB-4B33-B2DD-2876402B4529}"/>
                </a:ext>
              </a:extLst>
            </p:cNvPr>
            <p:cNvSpPr txBox="1"/>
            <p:nvPr/>
          </p:nvSpPr>
          <p:spPr>
            <a:xfrm>
              <a:off x="4201241" y="3034430"/>
              <a:ext cx="1165166" cy="900246"/>
            </a:xfrm>
            <a:prstGeom prst="rect">
              <a:avLst/>
            </a:prstGeom>
            <a:solidFill>
              <a:srgbClr val="0092B7">
                <a:alpha val="4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/>
                <a:t>Parcours </a:t>
              </a:r>
            </a:p>
            <a:p>
              <a:pPr algn="ctr"/>
              <a:r>
                <a:rPr lang="fr-FR" sz="1050" dirty="0"/>
                <a:t>Gestion et Financement des Organisations</a:t>
              </a:r>
            </a:p>
            <a:p>
              <a:pPr algn="ctr"/>
              <a:endParaRPr lang="fr-FR" sz="1050" dirty="0"/>
            </a:p>
          </p:txBody>
        </p:sp>
        <p:sp>
          <p:nvSpPr>
            <p:cNvPr id="80" name="ZoneTexte 79">
              <a:extLst>
                <a:ext uri="{FF2B5EF4-FFF2-40B4-BE49-F238E27FC236}">
                  <a16:creationId xmlns:a16="http://schemas.microsoft.com/office/drawing/2014/main" id="{FC440C49-5DEF-428C-8D60-D921CF8D34BA}"/>
                </a:ext>
              </a:extLst>
            </p:cNvPr>
            <p:cNvSpPr txBox="1"/>
            <p:nvPr/>
          </p:nvSpPr>
          <p:spPr>
            <a:xfrm>
              <a:off x="4197754" y="1757712"/>
              <a:ext cx="1155526" cy="900246"/>
            </a:xfrm>
            <a:prstGeom prst="rect">
              <a:avLst/>
            </a:prstGeom>
            <a:solidFill>
              <a:srgbClr val="0092B7">
                <a:alpha val="4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/>
                <a:t>Parcours </a:t>
              </a:r>
            </a:p>
            <a:p>
              <a:pPr algn="ctr"/>
              <a:r>
                <a:rPr lang="fr-FR" sz="1050" dirty="0"/>
                <a:t>Analyse et Politiques Territoriales</a:t>
              </a:r>
            </a:p>
            <a:p>
              <a:pPr algn="ctr"/>
              <a:endParaRPr lang="fr-FR" sz="1050" dirty="0"/>
            </a:p>
          </p:txBody>
        </p:sp>
        <p:sp>
          <p:nvSpPr>
            <p:cNvPr id="81" name="Triangle isocèle 80">
              <a:extLst>
                <a:ext uri="{FF2B5EF4-FFF2-40B4-BE49-F238E27FC236}">
                  <a16:creationId xmlns:a16="http://schemas.microsoft.com/office/drawing/2014/main" id="{B993323C-CE81-4FC8-9F8B-05C988107DA6}"/>
                </a:ext>
              </a:extLst>
            </p:cNvPr>
            <p:cNvSpPr/>
            <p:nvPr/>
          </p:nvSpPr>
          <p:spPr>
            <a:xfrm rot="16200000" flipV="1">
              <a:off x="-708778" y="3023988"/>
              <a:ext cx="2718514" cy="177212"/>
            </a:xfrm>
            <a:prstGeom prst="triangle">
              <a:avLst>
                <a:gd name="adj" fmla="val 50000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 dirty="0"/>
            </a:p>
          </p:txBody>
        </p:sp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5038F9C3-D0C1-4E23-9A82-381BD333689C}"/>
                </a:ext>
              </a:extLst>
            </p:cNvPr>
            <p:cNvSpPr txBox="1"/>
            <p:nvPr/>
          </p:nvSpPr>
          <p:spPr>
            <a:xfrm>
              <a:off x="2012940" y="3692350"/>
              <a:ext cx="1139256" cy="738664"/>
            </a:xfrm>
            <a:prstGeom prst="rect">
              <a:avLst/>
            </a:prstGeom>
            <a:solidFill>
              <a:srgbClr val="0092B7">
                <a:alpha val="2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FR" sz="1050" dirty="0"/>
            </a:p>
            <a:p>
              <a:pPr algn="ctr"/>
              <a:r>
                <a:rPr lang="fr-FR" sz="1050" dirty="0"/>
                <a:t>Parcours </a:t>
              </a:r>
            </a:p>
            <a:p>
              <a:pPr algn="ctr"/>
              <a:r>
                <a:rPr lang="fr-FR" sz="1050" dirty="0"/>
                <a:t>« Option santé »</a:t>
              </a:r>
            </a:p>
            <a:p>
              <a:pPr algn="ctr"/>
              <a:endParaRPr lang="fr-FR" sz="1050" dirty="0"/>
            </a:p>
          </p:txBody>
        </p:sp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9D473403-3811-45D8-B334-EA47A07DBFC0}"/>
                </a:ext>
              </a:extLst>
            </p:cNvPr>
            <p:cNvSpPr txBox="1"/>
            <p:nvPr/>
          </p:nvSpPr>
          <p:spPr>
            <a:xfrm>
              <a:off x="2010886" y="2689395"/>
              <a:ext cx="1139257" cy="900246"/>
            </a:xfrm>
            <a:prstGeom prst="rect">
              <a:avLst/>
            </a:prstGeom>
            <a:solidFill>
              <a:srgbClr val="0092B7">
                <a:alpha val="2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FR" sz="1050" dirty="0"/>
            </a:p>
            <a:p>
              <a:pPr algn="ctr"/>
              <a:endParaRPr lang="fr-FR" sz="1050" dirty="0"/>
            </a:p>
            <a:p>
              <a:pPr algn="ctr"/>
              <a:r>
                <a:rPr lang="fr-FR" sz="1050" dirty="0"/>
                <a:t>Parcours </a:t>
              </a:r>
            </a:p>
            <a:p>
              <a:pPr algn="ctr"/>
              <a:r>
                <a:rPr lang="fr-FR" sz="1050" dirty="0"/>
                <a:t>standard</a:t>
              </a:r>
            </a:p>
            <a:p>
              <a:pPr algn="ctr"/>
              <a:endParaRPr lang="fr-FR" sz="1050" dirty="0"/>
            </a:p>
          </p:txBody>
        </p:sp>
        <p:sp>
          <p:nvSpPr>
            <p:cNvPr id="84" name="ZoneTexte 83">
              <a:extLst>
                <a:ext uri="{FF2B5EF4-FFF2-40B4-BE49-F238E27FC236}">
                  <a16:creationId xmlns:a16="http://schemas.microsoft.com/office/drawing/2014/main" id="{FF50D034-4EEF-424E-93F7-FA807994765E}"/>
                </a:ext>
              </a:extLst>
            </p:cNvPr>
            <p:cNvSpPr txBox="1"/>
            <p:nvPr/>
          </p:nvSpPr>
          <p:spPr>
            <a:xfrm>
              <a:off x="2016254" y="1753342"/>
              <a:ext cx="1141915" cy="854080"/>
            </a:xfrm>
            <a:prstGeom prst="rect">
              <a:avLst/>
            </a:prstGeom>
            <a:solidFill>
              <a:srgbClr val="0092B7">
                <a:alpha val="2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/>
                <a:t>Parcours « International Track »</a:t>
              </a:r>
            </a:p>
            <a:p>
              <a:pPr algn="ctr"/>
              <a:r>
                <a:rPr lang="fr-FR" sz="900" dirty="0"/>
                <a:t>(Accès sélectif – 25 places)</a:t>
              </a:r>
            </a:p>
          </p:txBody>
        </p:sp>
        <p:sp>
          <p:nvSpPr>
            <p:cNvPr id="85" name="ZoneTexte 84">
              <a:extLst>
                <a:ext uri="{FF2B5EF4-FFF2-40B4-BE49-F238E27FC236}">
                  <a16:creationId xmlns:a16="http://schemas.microsoft.com/office/drawing/2014/main" id="{032604E2-645A-4A93-A644-779FE04951D7}"/>
                </a:ext>
              </a:extLst>
            </p:cNvPr>
            <p:cNvSpPr txBox="1"/>
            <p:nvPr/>
          </p:nvSpPr>
          <p:spPr>
            <a:xfrm>
              <a:off x="8083093" y="4276216"/>
              <a:ext cx="2294710" cy="900246"/>
            </a:xfrm>
            <a:prstGeom prst="rect">
              <a:avLst/>
            </a:prstGeom>
            <a:solidFill>
              <a:srgbClr val="0092B7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FR" sz="1050" dirty="0"/>
            </a:p>
            <a:p>
              <a:pPr algn="ctr"/>
              <a:r>
                <a:rPr lang="fr-FR" sz="1050" dirty="0"/>
                <a:t>Parcours </a:t>
              </a:r>
            </a:p>
            <a:p>
              <a:pPr algn="ctr"/>
              <a:r>
                <a:rPr lang="fr-FR" sz="1050" dirty="0" err="1"/>
                <a:t>Political</a:t>
              </a:r>
              <a:r>
                <a:rPr lang="fr-FR" sz="1050" dirty="0"/>
                <a:t> Engineering</a:t>
              </a:r>
            </a:p>
            <a:p>
              <a:pPr algn="ctr"/>
              <a:endParaRPr lang="fr-FR" sz="1050" dirty="0"/>
            </a:p>
            <a:p>
              <a:pPr algn="ctr"/>
              <a:endParaRPr lang="fr-FR" sz="1050" dirty="0"/>
            </a:p>
          </p:txBody>
        </p:sp>
        <p:sp>
          <p:nvSpPr>
            <p:cNvPr id="86" name="ZoneTexte 85">
              <a:extLst>
                <a:ext uri="{FF2B5EF4-FFF2-40B4-BE49-F238E27FC236}">
                  <a16:creationId xmlns:a16="http://schemas.microsoft.com/office/drawing/2014/main" id="{4DADE998-460B-4A4F-940E-7C631C768392}"/>
                </a:ext>
              </a:extLst>
            </p:cNvPr>
            <p:cNvSpPr txBox="1"/>
            <p:nvPr/>
          </p:nvSpPr>
          <p:spPr>
            <a:xfrm>
              <a:off x="8055510" y="3035711"/>
              <a:ext cx="2322294" cy="900246"/>
            </a:xfrm>
            <a:prstGeom prst="rect">
              <a:avLst/>
            </a:prstGeom>
            <a:solidFill>
              <a:srgbClr val="0092B7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FR" sz="1050" dirty="0"/>
            </a:p>
            <a:p>
              <a:pPr algn="ctr"/>
              <a:r>
                <a:rPr lang="fr-FR" sz="1050" dirty="0"/>
                <a:t>Parcours </a:t>
              </a:r>
            </a:p>
            <a:p>
              <a:pPr algn="ctr"/>
              <a:r>
                <a:rPr lang="fr-FR" sz="1050" dirty="0"/>
                <a:t>Data Science et </a:t>
              </a:r>
            </a:p>
            <a:p>
              <a:pPr algn="ctr"/>
              <a:r>
                <a:rPr lang="fr-FR" sz="1050" dirty="0"/>
                <a:t>Management de l’Innovation</a:t>
              </a:r>
            </a:p>
            <a:p>
              <a:pPr algn="ctr"/>
              <a:endParaRPr lang="fr-FR" sz="1050" dirty="0"/>
            </a:p>
          </p:txBody>
        </p:sp>
        <p:sp>
          <p:nvSpPr>
            <p:cNvPr id="87" name="ZoneTexte 86">
              <a:extLst>
                <a:ext uri="{FF2B5EF4-FFF2-40B4-BE49-F238E27FC236}">
                  <a16:creationId xmlns:a16="http://schemas.microsoft.com/office/drawing/2014/main" id="{74307AC7-EFA7-46A6-87D6-DF956250F86C}"/>
                </a:ext>
              </a:extLst>
            </p:cNvPr>
            <p:cNvSpPr txBox="1"/>
            <p:nvPr/>
          </p:nvSpPr>
          <p:spPr>
            <a:xfrm>
              <a:off x="8055509" y="1757712"/>
              <a:ext cx="2322294" cy="900246"/>
            </a:xfrm>
            <a:prstGeom prst="rect">
              <a:avLst/>
            </a:prstGeom>
            <a:solidFill>
              <a:srgbClr val="0092B7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FR" sz="1050" dirty="0"/>
            </a:p>
            <a:p>
              <a:pPr algn="ctr"/>
              <a:r>
                <a:rPr lang="fr-FR" sz="1050" dirty="0"/>
                <a:t>Parcours </a:t>
              </a:r>
            </a:p>
            <a:p>
              <a:pPr algn="ctr"/>
              <a:r>
                <a:rPr lang="fr-FR" sz="1050" dirty="0"/>
                <a:t>Conseil en Développement </a:t>
              </a:r>
            </a:p>
            <a:p>
              <a:pPr algn="ctr"/>
              <a:r>
                <a:rPr lang="fr-FR" sz="1050" dirty="0"/>
                <a:t>Territorial</a:t>
              </a:r>
            </a:p>
            <a:p>
              <a:pPr algn="ctr"/>
              <a:endParaRPr lang="fr-FR" sz="1050" dirty="0"/>
            </a:p>
          </p:txBody>
        </p:sp>
        <p:sp>
          <p:nvSpPr>
            <p:cNvPr id="88" name="ZoneTexte 87">
              <a:extLst>
                <a:ext uri="{FF2B5EF4-FFF2-40B4-BE49-F238E27FC236}">
                  <a16:creationId xmlns:a16="http://schemas.microsoft.com/office/drawing/2014/main" id="{8C7BCA2F-9462-41A3-8057-1B47E5474BDA}"/>
                </a:ext>
              </a:extLst>
            </p:cNvPr>
            <p:cNvSpPr txBox="1"/>
            <p:nvPr/>
          </p:nvSpPr>
          <p:spPr>
            <a:xfrm rot="16200000">
              <a:off x="2221774" y="3254413"/>
              <a:ext cx="3424467" cy="415498"/>
            </a:xfrm>
            <a:prstGeom prst="rect">
              <a:avLst/>
            </a:prstGeom>
            <a:solidFill>
              <a:srgbClr val="0092B7">
                <a:alpha val="4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/>
                <a:t>Tronc commun</a:t>
              </a:r>
            </a:p>
            <a:p>
              <a:pPr algn="ctr"/>
              <a:endParaRPr lang="fr-FR" sz="1050" dirty="0"/>
            </a:p>
          </p:txBody>
        </p:sp>
        <p:sp>
          <p:nvSpPr>
            <p:cNvPr id="89" name="ZoneTexte 88">
              <a:extLst>
                <a:ext uri="{FF2B5EF4-FFF2-40B4-BE49-F238E27FC236}">
                  <a16:creationId xmlns:a16="http://schemas.microsoft.com/office/drawing/2014/main" id="{1BE8AE99-C03A-43CD-98AE-0DEC69A07AB5}"/>
                </a:ext>
              </a:extLst>
            </p:cNvPr>
            <p:cNvSpPr txBox="1"/>
            <p:nvPr/>
          </p:nvSpPr>
          <p:spPr>
            <a:xfrm>
              <a:off x="839256" y="1196517"/>
              <a:ext cx="1103543" cy="469359"/>
            </a:xfrm>
            <a:prstGeom prst="rect">
              <a:avLst/>
            </a:prstGeom>
            <a:solidFill>
              <a:srgbClr val="0092B7">
                <a:alpha val="2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/>
                <a:t>LICENCE 1</a:t>
              </a:r>
            </a:p>
            <a:p>
              <a:pPr algn="ctr"/>
              <a:r>
                <a:rPr lang="fr-FR" sz="1050" b="1" dirty="0"/>
                <a:t>ECONOMIE</a:t>
              </a:r>
            </a:p>
          </p:txBody>
        </p:sp>
        <p:sp>
          <p:nvSpPr>
            <p:cNvPr id="90" name="ZoneTexte 89">
              <a:extLst>
                <a:ext uri="{FF2B5EF4-FFF2-40B4-BE49-F238E27FC236}">
                  <a16:creationId xmlns:a16="http://schemas.microsoft.com/office/drawing/2014/main" id="{5CEC66D0-6EFC-41E4-945B-54006332BB09}"/>
                </a:ext>
              </a:extLst>
            </p:cNvPr>
            <p:cNvSpPr txBox="1"/>
            <p:nvPr/>
          </p:nvSpPr>
          <p:spPr>
            <a:xfrm>
              <a:off x="2013210" y="1195076"/>
              <a:ext cx="1152095" cy="469359"/>
            </a:xfrm>
            <a:prstGeom prst="rect">
              <a:avLst/>
            </a:prstGeom>
            <a:solidFill>
              <a:srgbClr val="0092B7">
                <a:alpha val="2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/>
                <a:t>LICENCE 2</a:t>
              </a:r>
            </a:p>
            <a:p>
              <a:pPr algn="ctr"/>
              <a:r>
                <a:rPr lang="fr-FR" sz="1050" b="1" dirty="0"/>
                <a:t>ECONOMIE</a:t>
              </a:r>
            </a:p>
          </p:txBody>
        </p:sp>
        <p:sp>
          <p:nvSpPr>
            <p:cNvPr id="91" name="ZoneTexte 90">
              <a:extLst>
                <a:ext uri="{FF2B5EF4-FFF2-40B4-BE49-F238E27FC236}">
                  <a16:creationId xmlns:a16="http://schemas.microsoft.com/office/drawing/2014/main" id="{B6C65F66-614B-42C4-A33A-F619A3CBC81F}"/>
                </a:ext>
              </a:extLst>
            </p:cNvPr>
            <p:cNvSpPr txBox="1"/>
            <p:nvPr/>
          </p:nvSpPr>
          <p:spPr>
            <a:xfrm>
              <a:off x="3721748" y="1195076"/>
              <a:ext cx="1631186" cy="469359"/>
            </a:xfrm>
            <a:prstGeom prst="rect">
              <a:avLst/>
            </a:prstGeom>
            <a:solidFill>
              <a:srgbClr val="0092B7">
                <a:alpha val="4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/>
                <a:t>LICENCE 3</a:t>
              </a:r>
            </a:p>
            <a:p>
              <a:pPr algn="ctr"/>
              <a:r>
                <a:rPr lang="fr-FR" sz="1050" b="1" dirty="0"/>
                <a:t>ECONOMIE</a:t>
              </a:r>
            </a:p>
          </p:txBody>
        </p:sp>
        <p:sp>
          <p:nvSpPr>
            <p:cNvPr id="92" name="ZoneTexte 91">
              <a:extLst>
                <a:ext uri="{FF2B5EF4-FFF2-40B4-BE49-F238E27FC236}">
                  <a16:creationId xmlns:a16="http://schemas.microsoft.com/office/drawing/2014/main" id="{A17CBEC9-1820-4A9D-8C5F-E53B8317113F}"/>
                </a:ext>
              </a:extLst>
            </p:cNvPr>
            <p:cNvSpPr txBox="1"/>
            <p:nvPr/>
          </p:nvSpPr>
          <p:spPr>
            <a:xfrm>
              <a:off x="5492581" y="1196517"/>
              <a:ext cx="2334541" cy="469359"/>
            </a:xfrm>
            <a:prstGeom prst="rect">
              <a:avLst/>
            </a:prstGeom>
            <a:solidFill>
              <a:srgbClr val="0092B7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/>
                <a:t>MASTER 1</a:t>
              </a:r>
            </a:p>
            <a:p>
              <a:pPr algn="ctr"/>
              <a:r>
                <a:rPr lang="fr-FR" sz="1050" b="1" dirty="0"/>
                <a:t>ANALYSE ET POLITIQUE ECONOMIQUE</a:t>
              </a:r>
            </a:p>
          </p:txBody>
        </p:sp>
        <p:sp>
          <p:nvSpPr>
            <p:cNvPr id="93" name="ZoneTexte 92">
              <a:extLst>
                <a:ext uri="{FF2B5EF4-FFF2-40B4-BE49-F238E27FC236}">
                  <a16:creationId xmlns:a16="http://schemas.microsoft.com/office/drawing/2014/main" id="{9CEFB55B-A230-4192-9A19-4ABCEE26D91A}"/>
                </a:ext>
              </a:extLst>
            </p:cNvPr>
            <p:cNvSpPr txBox="1"/>
            <p:nvPr/>
          </p:nvSpPr>
          <p:spPr>
            <a:xfrm>
              <a:off x="8061213" y="1195076"/>
              <a:ext cx="2316590" cy="469359"/>
            </a:xfrm>
            <a:prstGeom prst="rect">
              <a:avLst/>
            </a:prstGeom>
            <a:solidFill>
              <a:srgbClr val="0092B7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/>
                <a:t>MASTER 2</a:t>
              </a:r>
            </a:p>
            <a:p>
              <a:pPr algn="ctr"/>
              <a:r>
                <a:rPr lang="fr-FR" sz="1050" b="1" dirty="0"/>
                <a:t>ANALYSE ET POLITIQUE ECONOMIQUE</a:t>
              </a:r>
            </a:p>
          </p:txBody>
        </p:sp>
        <p:cxnSp>
          <p:nvCxnSpPr>
            <p:cNvPr id="94" name="Connecteur droit avec flèche 93">
              <a:extLst>
                <a:ext uri="{FF2B5EF4-FFF2-40B4-BE49-F238E27FC236}">
                  <a16:creationId xmlns:a16="http://schemas.microsoft.com/office/drawing/2014/main" id="{21922945-C796-4EE7-A1BB-421F73611076}"/>
                </a:ext>
              </a:extLst>
            </p:cNvPr>
            <p:cNvCxnSpPr>
              <a:cxnSpLocks/>
            </p:cNvCxnSpPr>
            <p:nvPr/>
          </p:nvCxnSpPr>
          <p:spPr>
            <a:xfrm>
              <a:off x="529038" y="1155700"/>
              <a:ext cx="10472945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cteur droit 94">
              <a:extLst>
                <a:ext uri="{FF2B5EF4-FFF2-40B4-BE49-F238E27FC236}">
                  <a16:creationId xmlns:a16="http://schemas.microsoft.com/office/drawing/2014/main" id="{C494C88F-738B-46B9-A397-B89D304244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038" y="1050925"/>
              <a:ext cx="0" cy="10953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>
              <a:extLst>
                <a:ext uri="{FF2B5EF4-FFF2-40B4-BE49-F238E27FC236}">
                  <a16:creationId xmlns:a16="http://schemas.microsoft.com/office/drawing/2014/main" id="{20F79E8C-AE31-4E4D-B37C-C63CD1D2EC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9462" y="1050925"/>
              <a:ext cx="0" cy="10953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>
              <a:extLst>
                <a:ext uri="{FF2B5EF4-FFF2-40B4-BE49-F238E27FC236}">
                  <a16:creationId xmlns:a16="http://schemas.microsoft.com/office/drawing/2014/main" id="{C59E507C-7C5B-42E2-A756-E2E57A6DDC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8803" y="1046161"/>
              <a:ext cx="0" cy="10953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>
              <a:extLst>
                <a:ext uri="{FF2B5EF4-FFF2-40B4-BE49-F238E27FC236}">
                  <a16:creationId xmlns:a16="http://schemas.microsoft.com/office/drawing/2014/main" id="{6BCA4648-9409-41F9-BDE1-FA69C49E46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50515" y="1046161"/>
              <a:ext cx="0" cy="10953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eur droit 98">
              <a:extLst>
                <a:ext uri="{FF2B5EF4-FFF2-40B4-BE49-F238E27FC236}">
                  <a16:creationId xmlns:a16="http://schemas.microsoft.com/office/drawing/2014/main" id="{BB1C95F4-FDAA-4C79-9A00-C2D39F8D92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50620" y="1046161"/>
              <a:ext cx="0" cy="10953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cteur droit 99">
              <a:extLst>
                <a:ext uri="{FF2B5EF4-FFF2-40B4-BE49-F238E27FC236}">
                  <a16:creationId xmlns:a16="http://schemas.microsoft.com/office/drawing/2014/main" id="{B08B6357-8180-45DB-A46A-25F4DCDED5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94594" y="1046161"/>
              <a:ext cx="0" cy="10953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ZoneTexte 100">
              <a:extLst>
                <a:ext uri="{FF2B5EF4-FFF2-40B4-BE49-F238E27FC236}">
                  <a16:creationId xmlns:a16="http://schemas.microsoft.com/office/drawing/2014/main" id="{11ED1861-CB81-4EE9-A8F9-CFDCD68A8E0F}"/>
                </a:ext>
              </a:extLst>
            </p:cNvPr>
            <p:cNvSpPr txBox="1"/>
            <p:nvPr/>
          </p:nvSpPr>
          <p:spPr>
            <a:xfrm>
              <a:off x="329434" y="664126"/>
              <a:ext cx="41118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/>
                <a:t>BAC</a:t>
              </a:r>
            </a:p>
          </p:txBody>
        </p:sp>
        <p:sp>
          <p:nvSpPr>
            <p:cNvPr id="102" name="ZoneTexte 101">
              <a:extLst>
                <a:ext uri="{FF2B5EF4-FFF2-40B4-BE49-F238E27FC236}">
                  <a16:creationId xmlns:a16="http://schemas.microsoft.com/office/drawing/2014/main" id="{AEBECAE5-5130-47D1-A4CD-A3FAFF2A30FF}"/>
                </a:ext>
              </a:extLst>
            </p:cNvPr>
            <p:cNvSpPr txBox="1"/>
            <p:nvPr/>
          </p:nvSpPr>
          <p:spPr>
            <a:xfrm>
              <a:off x="1583663" y="660440"/>
              <a:ext cx="7565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/>
                <a:t>BAC +1</a:t>
              </a:r>
            </a:p>
            <a:p>
              <a:pPr algn="ctr"/>
              <a:r>
                <a:rPr lang="fr-FR" sz="1000" dirty="0"/>
                <a:t>(60 ECTS*)</a:t>
              </a:r>
            </a:p>
          </p:txBody>
        </p:sp>
        <p:cxnSp>
          <p:nvCxnSpPr>
            <p:cNvPr id="103" name="Connecteur droit avec flèche 102">
              <a:extLst>
                <a:ext uri="{FF2B5EF4-FFF2-40B4-BE49-F238E27FC236}">
                  <a16:creationId xmlns:a16="http://schemas.microsoft.com/office/drawing/2014/main" id="{84FDDA05-9654-467C-8980-69A560AAE2BF}"/>
                </a:ext>
              </a:extLst>
            </p:cNvPr>
            <p:cNvCxnSpPr>
              <a:cxnSpLocks/>
              <a:stCxn id="77" idx="3"/>
              <a:endCxn id="87" idx="1"/>
            </p:cNvCxnSpPr>
            <p:nvPr/>
          </p:nvCxnSpPr>
          <p:spPr>
            <a:xfrm>
              <a:off x="7827122" y="2207835"/>
              <a:ext cx="228387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4" name="Connecteur droit avec flèche 103">
              <a:extLst>
                <a:ext uri="{FF2B5EF4-FFF2-40B4-BE49-F238E27FC236}">
                  <a16:creationId xmlns:a16="http://schemas.microsoft.com/office/drawing/2014/main" id="{DF2F86B5-CAFE-4BA7-BE56-DBB836339224}"/>
                </a:ext>
              </a:extLst>
            </p:cNvPr>
            <p:cNvCxnSpPr>
              <a:cxnSpLocks/>
              <a:stCxn id="76" idx="3"/>
              <a:endCxn id="86" idx="1"/>
            </p:cNvCxnSpPr>
            <p:nvPr/>
          </p:nvCxnSpPr>
          <p:spPr>
            <a:xfrm>
              <a:off x="7818394" y="3483544"/>
              <a:ext cx="237116" cy="229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5" name="Connecteur droit avec flèche 104">
              <a:extLst>
                <a:ext uri="{FF2B5EF4-FFF2-40B4-BE49-F238E27FC236}">
                  <a16:creationId xmlns:a16="http://schemas.microsoft.com/office/drawing/2014/main" id="{2BFD6CC1-D10C-47AE-B471-B00E325C7EB4}"/>
                </a:ext>
              </a:extLst>
            </p:cNvPr>
            <p:cNvCxnSpPr>
              <a:cxnSpLocks/>
              <a:stCxn id="75" idx="3"/>
              <a:endCxn id="85" idx="1"/>
            </p:cNvCxnSpPr>
            <p:nvPr/>
          </p:nvCxnSpPr>
          <p:spPr>
            <a:xfrm>
              <a:off x="7818395" y="4724273"/>
              <a:ext cx="264698" cy="2066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6" name="Connecteur droit avec flèche 105">
              <a:extLst>
                <a:ext uri="{FF2B5EF4-FFF2-40B4-BE49-F238E27FC236}">
                  <a16:creationId xmlns:a16="http://schemas.microsoft.com/office/drawing/2014/main" id="{9E89261E-44D2-467C-A672-1721102B3F79}"/>
                </a:ext>
              </a:extLst>
            </p:cNvPr>
            <p:cNvCxnSpPr>
              <a:cxnSpLocks/>
            </p:cNvCxnSpPr>
            <p:nvPr/>
          </p:nvCxnSpPr>
          <p:spPr>
            <a:xfrm>
              <a:off x="1953143" y="2188599"/>
              <a:ext cx="63111" cy="184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7" name="Connecteur droit avec flèche 106">
              <a:extLst>
                <a:ext uri="{FF2B5EF4-FFF2-40B4-BE49-F238E27FC236}">
                  <a16:creationId xmlns:a16="http://schemas.microsoft.com/office/drawing/2014/main" id="{F318A084-290E-46A0-8A8B-1D2039566C7F}"/>
                </a:ext>
              </a:extLst>
            </p:cNvPr>
            <p:cNvCxnSpPr>
              <a:cxnSpLocks/>
            </p:cNvCxnSpPr>
            <p:nvPr/>
          </p:nvCxnSpPr>
          <p:spPr>
            <a:xfrm>
              <a:off x="1957703" y="3150098"/>
              <a:ext cx="63111" cy="184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8" name="Connecteur droit avec flèche 107">
              <a:extLst>
                <a:ext uri="{FF2B5EF4-FFF2-40B4-BE49-F238E27FC236}">
                  <a16:creationId xmlns:a16="http://schemas.microsoft.com/office/drawing/2014/main" id="{1D7DCD42-32FA-4D73-8EEB-A4CBFB6AFF6F}"/>
                </a:ext>
              </a:extLst>
            </p:cNvPr>
            <p:cNvCxnSpPr>
              <a:cxnSpLocks/>
            </p:cNvCxnSpPr>
            <p:nvPr/>
          </p:nvCxnSpPr>
          <p:spPr>
            <a:xfrm>
              <a:off x="1953059" y="4067801"/>
              <a:ext cx="63111" cy="184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09" name="Triangle isocèle 108">
              <a:extLst>
                <a:ext uri="{FF2B5EF4-FFF2-40B4-BE49-F238E27FC236}">
                  <a16:creationId xmlns:a16="http://schemas.microsoft.com/office/drawing/2014/main" id="{11B65E0C-63FC-46D0-BFA6-1E0D3ABFE43F}"/>
                </a:ext>
              </a:extLst>
            </p:cNvPr>
            <p:cNvSpPr/>
            <p:nvPr/>
          </p:nvSpPr>
          <p:spPr>
            <a:xfrm rot="16200000" flipV="1">
              <a:off x="1855715" y="3368020"/>
              <a:ext cx="3416486" cy="180301"/>
            </a:xfrm>
            <a:prstGeom prst="triangle">
              <a:avLst>
                <a:gd name="adj" fmla="val 5022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 dirty="0"/>
            </a:p>
          </p:txBody>
        </p:sp>
        <p:sp>
          <p:nvSpPr>
            <p:cNvPr id="110" name="ZoneTexte 109">
              <a:extLst>
                <a:ext uri="{FF2B5EF4-FFF2-40B4-BE49-F238E27FC236}">
                  <a16:creationId xmlns:a16="http://schemas.microsoft.com/office/drawing/2014/main" id="{BFCB46F3-A9A3-43A3-B781-306AA3078D8E}"/>
                </a:ext>
              </a:extLst>
            </p:cNvPr>
            <p:cNvSpPr txBox="1"/>
            <p:nvPr/>
          </p:nvSpPr>
          <p:spPr>
            <a:xfrm>
              <a:off x="823382" y="4498425"/>
              <a:ext cx="1125868" cy="677108"/>
            </a:xfrm>
            <a:prstGeom prst="rect">
              <a:avLst/>
            </a:prstGeom>
            <a:noFill/>
            <a:ln>
              <a:solidFill>
                <a:srgbClr val="0092B7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/>
                <a:t>Option </a:t>
              </a:r>
            </a:p>
            <a:p>
              <a:pPr algn="ctr"/>
              <a:r>
                <a:rPr lang="fr-FR" sz="1000" dirty="0"/>
                <a:t>SCIENCE PO.</a:t>
              </a:r>
            </a:p>
            <a:p>
              <a:pPr algn="ctr"/>
              <a:r>
                <a:rPr lang="fr-FR" sz="900" dirty="0"/>
                <a:t>(Accès sélectif sur dossier – 15 places)</a:t>
              </a:r>
              <a:endParaRPr lang="fr-FR" sz="900" b="1" dirty="0"/>
            </a:p>
          </p:txBody>
        </p:sp>
        <p:sp>
          <p:nvSpPr>
            <p:cNvPr id="111" name="ZoneTexte 110">
              <a:extLst>
                <a:ext uri="{FF2B5EF4-FFF2-40B4-BE49-F238E27FC236}">
                  <a16:creationId xmlns:a16="http://schemas.microsoft.com/office/drawing/2014/main" id="{ADCF54E3-286E-4F3F-A71F-D7984FB42A95}"/>
                </a:ext>
              </a:extLst>
            </p:cNvPr>
            <p:cNvSpPr txBox="1"/>
            <p:nvPr/>
          </p:nvSpPr>
          <p:spPr>
            <a:xfrm rot="16200000">
              <a:off x="8706178" y="2984568"/>
              <a:ext cx="3979097" cy="40011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/>
                <a:t>Insertion professionnelle ou Doctorat d’économie</a:t>
              </a:r>
            </a:p>
            <a:p>
              <a:pPr algn="ctr"/>
              <a:endParaRPr lang="fr-FR" sz="1000" b="1" dirty="0"/>
            </a:p>
          </p:txBody>
        </p:sp>
        <p:sp>
          <p:nvSpPr>
            <p:cNvPr id="112" name="ZoneTexte 111">
              <a:extLst>
                <a:ext uri="{FF2B5EF4-FFF2-40B4-BE49-F238E27FC236}">
                  <a16:creationId xmlns:a16="http://schemas.microsoft.com/office/drawing/2014/main" id="{AFFD72D5-E850-4DDE-BDA7-3401D5F275E4}"/>
                </a:ext>
              </a:extLst>
            </p:cNvPr>
            <p:cNvSpPr txBox="1"/>
            <p:nvPr/>
          </p:nvSpPr>
          <p:spPr>
            <a:xfrm>
              <a:off x="2803782" y="658399"/>
              <a:ext cx="871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/>
                <a:t>BAC +2</a:t>
              </a:r>
            </a:p>
            <a:p>
              <a:pPr algn="ctr"/>
              <a:r>
                <a:rPr lang="fr-FR" sz="1000" dirty="0"/>
                <a:t>(120 ECTS*)</a:t>
              </a:r>
            </a:p>
          </p:txBody>
        </p:sp>
        <p:sp>
          <p:nvSpPr>
            <p:cNvPr id="113" name="ZoneTexte 112">
              <a:extLst>
                <a:ext uri="{FF2B5EF4-FFF2-40B4-BE49-F238E27FC236}">
                  <a16:creationId xmlns:a16="http://schemas.microsoft.com/office/drawing/2014/main" id="{9A12DCC0-1A86-4258-A51C-4C3D14C5147A}"/>
                </a:ext>
              </a:extLst>
            </p:cNvPr>
            <p:cNvSpPr txBox="1"/>
            <p:nvPr/>
          </p:nvSpPr>
          <p:spPr>
            <a:xfrm>
              <a:off x="4850263" y="643886"/>
              <a:ext cx="9312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/>
                <a:t>BAC +3</a:t>
              </a:r>
            </a:p>
            <a:p>
              <a:pPr algn="ctr"/>
              <a:r>
                <a:rPr lang="fr-FR" sz="1000" dirty="0"/>
                <a:t>(180 ECTS*)</a:t>
              </a:r>
            </a:p>
          </p:txBody>
        </p:sp>
        <p:sp>
          <p:nvSpPr>
            <p:cNvPr id="114" name="ZoneTexte 113">
              <a:extLst>
                <a:ext uri="{FF2B5EF4-FFF2-40B4-BE49-F238E27FC236}">
                  <a16:creationId xmlns:a16="http://schemas.microsoft.com/office/drawing/2014/main" id="{6089D420-AE47-47F7-B83A-4F14723B3DD2}"/>
                </a:ext>
              </a:extLst>
            </p:cNvPr>
            <p:cNvSpPr txBox="1"/>
            <p:nvPr/>
          </p:nvSpPr>
          <p:spPr>
            <a:xfrm>
              <a:off x="7414871" y="648946"/>
              <a:ext cx="871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/>
                <a:t>BAC +4</a:t>
              </a:r>
            </a:p>
            <a:p>
              <a:pPr algn="ctr"/>
              <a:r>
                <a:rPr lang="fr-FR" sz="1000" dirty="0"/>
                <a:t>(240 ECTS*)</a:t>
              </a:r>
            </a:p>
          </p:txBody>
        </p:sp>
        <p:sp>
          <p:nvSpPr>
            <p:cNvPr id="115" name="ZoneTexte 114">
              <a:extLst>
                <a:ext uri="{FF2B5EF4-FFF2-40B4-BE49-F238E27FC236}">
                  <a16:creationId xmlns:a16="http://schemas.microsoft.com/office/drawing/2014/main" id="{824E8320-7776-4E8E-91C1-6B6CE7DEDF12}"/>
                </a:ext>
              </a:extLst>
            </p:cNvPr>
            <p:cNvSpPr txBox="1"/>
            <p:nvPr/>
          </p:nvSpPr>
          <p:spPr>
            <a:xfrm>
              <a:off x="9740540" y="647388"/>
              <a:ext cx="13851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/>
                <a:t>BAC +5</a:t>
              </a:r>
            </a:p>
            <a:p>
              <a:pPr algn="ctr"/>
              <a:r>
                <a:rPr lang="fr-FR" sz="1000" dirty="0"/>
                <a:t> (300 ECTS*)</a:t>
              </a:r>
            </a:p>
          </p:txBody>
        </p:sp>
        <p:sp>
          <p:nvSpPr>
            <p:cNvPr id="116" name="ZoneTexte 115">
              <a:extLst>
                <a:ext uri="{FF2B5EF4-FFF2-40B4-BE49-F238E27FC236}">
                  <a16:creationId xmlns:a16="http://schemas.microsoft.com/office/drawing/2014/main" id="{3E46A492-0551-4EDF-8CF1-664A1B2C75C7}"/>
                </a:ext>
              </a:extLst>
            </p:cNvPr>
            <p:cNvSpPr txBox="1"/>
            <p:nvPr/>
          </p:nvSpPr>
          <p:spPr>
            <a:xfrm>
              <a:off x="8122173" y="5205366"/>
              <a:ext cx="4511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/>
                <a:t>*European Credit Transfer and Accumulation System</a:t>
              </a:r>
              <a:endParaRPr lang="fr-FR" sz="1000" i="1" dirty="0"/>
            </a:p>
          </p:txBody>
        </p:sp>
        <p:sp>
          <p:nvSpPr>
            <p:cNvPr id="117" name="ZoneTexte 116">
              <a:extLst>
                <a:ext uri="{FF2B5EF4-FFF2-40B4-BE49-F238E27FC236}">
                  <a16:creationId xmlns:a16="http://schemas.microsoft.com/office/drawing/2014/main" id="{AD29C1C1-905D-4C18-8215-B0C316E3A195}"/>
                </a:ext>
              </a:extLst>
            </p:cNvPr>
            <p:cNvSpPr txBox="1"/>
            <p:nvPr/>
          </p:nvSpPr>
          <p:spPr>
            <a:xfrm>
              <a:off x="2012940" y="4498425"/>
              <a:ext cx="1139256" cy="677108"/>
            </a:xfrm>
            <a:prstGeom prst="rect">
              <a:avLst/>
            </a:prstGeom>
            <a:noFill/>
            <a:ln>
              <a:solidFill>
                <a:srgbClr val="0092B7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/>
                <a:t>Option </a:t>
              </a:r>
            </a:p>
            <a:p>
              <a:pPr algn="ctr"/>
              <a:r>
                <a:rPr lang="fr-FR" sz="900" dirty="0"/>
                <a:t>SCIENCE PO.</a:t>
              </a:r>
            </a:p>
            <a:p>
              <a:pPr algn="ctr"/>
              <a:r>
                <a:rPr lang="fr-FR" sz="900" dirty="0"/>
                <a:t>(Accès sélectif sur dossier – 15 places</a:t>
              </a:r>
              <a:endParaRPr lang="fr-FR" sz="900" b="1" dirty="0"/>
            </a:p>
          </p:txBody>
        </p:sp>
        <p:sp>
          <p:nvSpPr>
            <p:cNvPr id="118" name="ZoneTexte 117">
              <a:extLst>
                <a:ext uri="{FF2B5EF4-FFF2-40B4-BE49-F238E27FC236}">
                  <a16:creationId xmlns:a16="http://schemas.microsoft.com/office/drawing/2014/main" id="{596E057C-13DB-445D-AB45-0D17A9432515}"/>
                </a:ext>
              </a:extLst>
            </p:cNvPr>
            <p:cNvSpPr txBox="1"/>
            <p:nvPr/>
          </p:nvSpPr>
          <p:spPr>
            <a:xfrm rot="16200000">
              <a:off x="3978106" y="3251377"/>
              <a:ext cx="3430538" cy="415498"/>
            </a:xfrm>
            <a:prstGeom prst="rect">
              <a:avLst/>
            </a:prstGeom>
            <a:solidFill>
              <a:srgbClr val="0092B7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/>
                <a:t>Tronc commun </a:t>
              </a:r>
            </a:p>
            <a:p>
              <a:pPr algn="ctr"/>
              <a:endParaRPr lang="fr-FR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1692383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0A270D-A30A-441B-B9AE-89C0727A5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355" y="365124"/>
            <a:ext cx="10515600" cy="1325563"/>
          </a:xfrm>
        </p:spPr>
        <p:txBody>
          <a:bodyPr>
            <a:normAutofit/>
          </a:bodyPr>
          <a:lstStyle/>
          <a:p>
            <a:r>
              <a:rPr lang="fr-FR" sz="4800" dirty="0">
                <a:latin typeface="Klavika Medium" panose="020B0803040000020004" pitchFamily="34" charset="0"/>
              </a:rPr>
              <a:t>Débouchés licence</a:t>
            </a:r>
            <a:br>
              <a:rPr lang="fr-FR" dirty="0">
                <a:latin typeface="Klavika Medium" panose="020B0803040000020004" pitchFamily="34" charset="0"/>
              </a:rPr>
            </a:br>
            <a:r>
              <a:rPr lang="fr-FR" sz="3600" dirty="0">
                <a:solidFill>
                  <a:srgbClr val="0092B7"/>
                </a:solidFill>
                <a:latin typeface="Klavika Light" panose="020B0506040000020004" pitchFamily="34" charset="0"/>
              </a:rPr>
              <a:t>Un accès aux meilleures formations Bac+5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325B559-04E4-4143-B62C-EE40DB7EC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872" y="299749"/>
            <a:ext cx="1511743" cy="1005332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D74C905-8C73-47FC-B862-9DFE16F9BA32}"/>
              </a:ext>
            </a:extLst>
          </p:cNvPr>
          <p:cNvCxnSpPr>
            <a:cxnSpLocks/>
          </p:cNvCxnSpPr>
          <p:nvPr/>
        </p:nvCxnSpPr>
        <p:spPr>
          <a:xfrm>
            <a:off x="11776587" y="6538455"/>
            <a:ext cx="808703" cy="0"/>
          </a:xfrm>
          <a:prstGeom prst="line">
            <a:avLst/>
          </a:prstGeom>
          <a:ln w="19050">
            <a:solidFill>
              <a:srgbClr val="0092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566E5852-E991-4C72-8379-5B8C9E837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048" y="6346518"/>
            <a:ext cx="2743200" cy="365125"/>
          </a:xfrm>
        </p:spPr>
        <p:txBody>
          <a:bodyPr/>
          <a:lstStyle/>
          <a:p>
            <a:r>
              <a:rPr lang="fr-FR" sz="1400" dirty="0"/>
              <a:t>0</a:t>
            </a:r>
            <a:fld id="{80A34F6F-CF72-4BBD-9190-D69BA0094284}" type="slidenum">
              <a:rPr lang="fr-FR" sz="1400" smtClean="0"/>
              <a:t>14</a:t>
            </a:fld>
            <a:endParaRPr lang="fr-FR" sz="14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08CAD11-1157-4002-9205-2B698F803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89" y="319544"/>
            <a:ext cx="1097712" cy="566304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E0ACB643-357E-49DC-9513-B5306982C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878" y="1770701"/>
            <a:ext cx="13139422" cy="507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0C12F3C-080F-4D8C-9550-11A3EF5DF12A}"/>
              </a:ext>
            </a:extLst>
          </p:cNvPr>
          <p:cNvCxnSpPr>
            <a:cxnSpLocks/>
          </p:cNvCxnSpPr>
          <p:nvPr/>
        </p:nvCxnSpPr>
        <p:spPr>
          <a:xfrm>
            <a:off x="5915229" y="5813207"/>
            <a:ext cx="656303" cy="0"/>
          </a:xfrm>
          <a:prstGeom prst="line">
            <a:avLst/>
          </a:prstGeom>
          <a:ln w="19050">
            <a:solidFill>
              <a:srgbClr val="0092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9F2D61EF-62A2-46C7-99BB-228888836A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2358" y="2358308"/>
            <a:ext cx="3302250" cy="303264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826EC1-0CDD-4ECB-BD25-5DFFF27CC9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4145" y="2415398"/>
            <a:ext cx="3341100" cy="2527200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2DA54574-A8C6-497D-82E2-308FDF100F58}"/>
              </a:ext>
            </a:extLst>
          </p:cNvPr>
          <p:cNvCxnSpPr>
            <a:cxnSpLocks/>
          </p:cNvCxnSpPr>
          <p:nvPr/>
        </p:nvCxnSpPr>
        <p:spPr>
          <a:xfrm>
            <a:off x="2169805" y="5823421"/>
            <a:ext cx="656303" cy="0"/>
          </a:xfrm>
          <a:prstGeom prst="line">
            <a:avLst/>
          </a:prstGeom>
          <a:ln w="19050">
            <a:solidFill>
              <a:srgbClr val="0092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48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0A270D-A30A-441B-B9AE-89C0727A5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355" y="365124"/>
            <a:ext cx="10515600" cy="1325563"/>
          </a:xfrm>
        </p:spPr>
        <p:txBody>
          <a:bodyPr>
            <a:normAutofit/>
          </a:bodyPr>
          <a:lstStyle/>
          <a:p>
            <a:r>
              <a:rPr lang="fr-FR" sz="4800" dirty="0">
                <a:latin typeface="Klavika Medium" panose="020B0803040000020004" pitchFamily="34" charset="0"/>
              </a:rPr>
              <a:t>Compétences acquises</a:t>
            </a:r>
            <a:br>
              <a:rPr lang="fr-FR" dirty="0">
                <a:latin typeface="Klavika Medium" panose="020B0803040000020004" pitchFamily="34" charset="0"/>
              </a:rPr>
            </a:br>
            <a:r>
              <a:rPr lang="fr-FR" sz="3600" dirty="0">
                <a:solidFill>
                  <a:srgbClr val="0092B7"/>
                </a:solidFill>
                <a:latin typeface="Klavika Light" panose="020B0506040000020004" pitchFamily="34" charset="0"/>
              </a:rPr>
              <a:t>Quatre principaux blocs de compétences en licence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325B559-04E4-4143-B62C-EE40DB7EC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872" y="299749"/>
            <a:ext cx="1511743" cy="1005332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D74C905-8C73-47FC-B862-9DFE16F9BA32}"/>
              </a:ext>
            </a:extLst>
          </p:cNvPr>
          <p:cNvCxnSpPr>
            <a:cxnSpLocks/>
          </p:cNvCxnSpPr>
          <p:nvPr/>
        </p:nvCxnSpPr>
        <p:spPr>
          <a:xfrm>
            <a:off x="11776587" y="6538455"/>
            <a:ext cx="808703" cy="0"/>
          </a:xfrm>
          <a:prstGeom prst="line">
            <a:avLst/>
          </a:prstGeom>
          <a:ln w="19050">
            <a:solidFill>
              <a:srgbClr val="0092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566E5852-E991-4C72-8379-5B8C9E837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048" y="6346518"/>
            <a:ext cx="2743200" cy="365125"/>
          </a:xfrm>
        </p:spPr>
        <p:txBody>
          <a:bodyPr/>
          <a:lstStyle/>
          <a:p>
            <a:r>
              <a:rPr lang="fr-FR" sz="1400" dirty="0"/>
              <a:t>0</a:t>
            </a:r>
            <a:fld id="{80A34F6F-CF72-4BBD-9190-D69BA0094284}" type="slidenum">
              <a:rPr lang="fr-FR" sz="1400" smtClean="0"/>
              <a:t>15</a:t>
            </a:fld>
            <a:endParaRPr lang="fr-FR" sz="14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08CAD11-1157-4002-9205-2B698F803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89" y="319544"/>
            <a:ext cx="1097712" cy="566304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E0ACB643-357E-49DC-9513-B5306982C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878" y="1770701"/>
            <a:ext cx="13139422" cy="507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id="{F36E42E9-5E78-497A-B3F0-9DE23FBAB3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50890" y="3018503"/>
            <a:ext cx="8141110" cy="3839497"/>
          </a:xfrm>
          <a:prstGeom prst="rect">
            <a:avLst/>
          </a:prstGeom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DD8D3A02-208D-455E-B813-406A89C5B37D}"/>
              </a:ext>
            </a:extLst>
          </p:cNvPr>
          <p:cNvCxnSpPr>
            <a:cxnSpLocks/>
          </p:cNvCxnSpPr>
          <p:nvPr/>
        </p:nvCxnSpPr>
        <p:spPr>
          <a:xfrm>
            <a:off x="6648606" y="4392539"/>
            <a:ext cx="656303" cy="0"/>
          </a:xfrm>
          <a:prstGeom prst="line">
            <a:avLst/>
          </a:prstGeom>
          <a:ln w="19050">
            <a:solidFill>
              <a:srgbClr val="0092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784858DE-481C-4FFB-A685-16C1FB5F304F}"/>
              </a:ext>
            </a:extLst>
          </p:cNvPr>
          <p:cNvSpPr txBox="1"/>
          <p:nvPr/>
        </p:nvSpPr>
        <p:spPr>
          <a:xfrm flipH="1">
            <a:off x="181978" y="2629927"/>
            <a:ext cx="28431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fr-FR" dirty="0"/>
              <a:t>Disposer d’une culture générale solide en économie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Être au fait des résultats de la recherche en économie sur quelques grandes problématiques contemporaines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ECEBD2F-6857-4F68-9396-CA04F29CB02A}"/>
              </a:ext>
            </a:extLst>
          </p:cNvPr>
          <p:cNvSpPr txBox="1"/>
          <p:nvPr/>
        </p:nvSpPr>
        <p:spPr>
          <a:xfrm flipH="1">
            <a:off x="9226699" y="2629927"/>
            <a:ext cx="27226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fr-FR" dirty="0"/>
              <a:t>Savoir communiquer de manière professionnelle à l’écrit et à l’oral </a:t>
            </a:r>
          </a:p>
          <a:p>
            <a:pPr lvl="0"/>
            <a:r>
              <a:rPr lang="fr-FR" dirty="0"/>
              <a:t>     (</a:t>
            </a:r>
            <a:r>
              <a:rPr lang="fr-FR" i="1" dirty="0"/>
              <a:t>Policy brief</a:t>
            </a:r>
            <a:r>
              <a:rPr lang="fr-FR" dirty="0"/>
              <a:t>)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fr-FR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FBDAF4-C4F5-424A-AEBF-D7636220C8D5}"/>
              </a:ext>
            </a:extLst>
          </p:cNvPr>
          <p:cNvSpPr/>
          <p:nvPr/>
        </p:nvSpPr>
        <p:spPr>
          <a:xfrm>
            <a:off x="6281645" y="2629927"/>
            <a:ext cx="28488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Maîtriser un langage de programmation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Savoir gérer et analyser des données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fr-FR" dirty="0"/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70D5B5F6-7C74-4010-9463-ED2A3A8DFBA8}"/>
              </a:ext>
            </a:extLst>
          </p:cNvPr>
          <p:cNvCxnSpPr>
            <a:cxnSpLocks/>
          </p:cNvCxnSpPr>
          <p:nvPr/>
        </p:nvCxnSpPr>
        <p:spPr>
          <a:xfrm>
            <a:off x="3534069" y="4938251"/>
            <a:ext cx="656303" cy="0"/>
          </a:xfrm>
          <a:prstGeom prst="line">
            <a:avLst/>
          </a:prstGeom>
          <a:ln w="19050">
            <a:solidFill>
              <a:srgbClr val="0092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6C22A8C4-F607-4789-B9D1-72E3F6A82460}"/>
              </a:ext>
            </a:extLst>
          </p:cNvPr>
          <p:cNvCxnSpPr>
            <a:cxnSpLocks/>
          </p:cNvCxnSpPr>
          <p:nvPr/>
        </p:nvCxnSpPr>
        <p:spPr>
          <a:xfrm>
            <a:off x="575810" y="5471439"/>
            <a:ext cx="656303" cy="0"/>
          </a:xfrm>
          <a:prstGeom prst="line">
            <a:avLst/>
          </a:prstGeom>
          <a:ln w="19050">
            <a:solidFill>
              <a:srgbClr val="0092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A8FC67C-F448-463C-9CB3-352E357C436F}"/>
              </a:ext>
            </a:extLst>
          </p:cNvPr>
          <p:cNvSpPr/>
          <p:nvPr/>
        </p:nvSpPr>
        <p:spPr>
          <a:xfrm>
            <a:off x="3148737" y="2629927"/>
            <a:ext cx="3048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Savoir formaliser un problème économique original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Approcher un problème économique à partir de perspectives multiples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A5B61E8-0B56-4E3A-860E-1471F2265928}"/>
              </a:ext>
            </a:extLst>
          </p:cNvPr>
          <p:cNvCxnSpPr>
            <a:cxnSpLocks/>
          </p:cNvCxnSpPr>
          <p:nvPr/>
        </p:nvCxnSpPr>
        <p:spPr>
          <a:xfrm>
            <a:off x="9582954" y="4374456"/>
            <a:ext cx="656303" cy="0"/>
          </a:xfrm>
          <a:prstGeom prst="line">
            <a:avLst/>
          </a:prstGeom>
          <a:ln w="19050">
            <a:solidFill>
              <a:srgbClr val="0092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297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0A270D-A30A-441B-B9AE-89C0727A5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355" y="365124"/>
            <a:ext cx="10515600" cy="1325563"/>
          </a:xfrm>
        </p:spPr>
        <p:txBody>
          <a:bodyPr>
            <a:normAutofit/>
          </a:bodyPr>
          <a:lstStyle/>
          <a:p>
            <a:r>
              <a:rPr lang="fr-FR" sz="4800" dirty="0">
                <a:latin typeface="Klavika Medium" panose="020B0803040000020004" pitchFamily="34" charset="0"/>
              </a:rPr>
              <a:t>Débouchés master</a:t>
            </a:r>
            <a:br>
              <a:rPr lang="fr-FR" dirty="0">
                <a:latin typeface="Klavika Medium" panose="020B0803040000020004" pitchFamily="34" charset="0"/>
              </a:rPr>
            </a:br>
            <a:r>
              <a:rPr lang="fr-FR" sz="3600" dirty="0">
                <a:solidFill>
                  <a:srgbClr val="0092B7"/>
                </a:solidFill>
                <a:latin typeface="Klavika Light" panose="020B0506040000020004" pitchFamily="34" charset="0"/>
              </a:rPr>
              <a:t>Des carrières de haut niveau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325B559-04E4-4143-B62C-EE40DB7EC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872" y="299749"/>
            <a:ext cx="1511743" cy="1005332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D74C905-8C73-47FC-B862-9DFE16F9BA32}"/>
              </a:ext>
            </a:extLst>
          </p:cNvPr>
          <p:cNvCxnSpPr>
            <a:cxnSpLocks/>
          </p:cNvCxnSpPr>
          <p:nvPr/>
        </p:nvCxnSpPr>
        <p:spPr>
          <a:xfrm>
            <a:off x="11776587" y="6538455"/>
            <a:ext cx="808703" cy="0"/>
          </a:xfrm>
          <a:prstGeom prst="line">
            <a:avLst/>
          </a:prstGeom>
          <a:ln w="19050">
            <a:solidFill>
              <a:srgbClr val="0092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566E5852-E991-4C72-8379-5B8C9E837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048" y="6346518"/>
            <a:ext cx="2743200" cy="365125"/>
          </a:xfrm>
        </p:spPr>
        <p:txBody>
          <a:bodyPr/>
          <a:lstStyle/>
          <a:p>
            <a:r>
              <a:rPr lang="fr-FR" sz="1400" dirty="0"/>
              <a:t>0</a:t>
            </a:r>
            <a:fld id="{80A34F6F-CF72-4BBD-9190-D69BA0094284}" type="slidenum">
              <a:rPr lang="fr-FR" sz="1400" smtClean="0"/>
              <a:t>16</a:t>
            </a:fld>
            <a:endParaRPr lang="fr-FR" sz="14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08CAD11-1157-4002-9205-2B698F803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89" y="319544"/>
            <a:ext cx="1097712" cy="566304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E0ACB643-357E-49DC-9513-B5306982C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878" y="1770701"/>
            <a:ext cx="13139422" cy="507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09F8D0A-0438-48E4-ADCB-9E78988C0C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8503"/>
            <a:ext cx="8141110" cy="3839497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E452CCE-30DE-4591-B3A4-9086AB860F8A}"/>
              </a:ext>
            </a:extLst>
          </p:cNvPr>
          <p:cNvCxnSpPr>
            <a:cxnSpLocks/>
          </p:cNvCxnSpPr>
          <p:nvPr/>
        </p:nvCxnSpPr>
        <p:spPr>
          <a:xfrm>
            <a:off x="6078582" y="5080903"/>
            <a:ext cx="656303" cy="0"/>
          </a:xfrm>
          <a:prstGeom prst="line">
            <a:avLst/>
          </a:prstGeom>
          <a:ln w="19050">
            <a:solidFill>
              <a:srgbClr val="0092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E8DC9953-89FD-48D5-895A-FDACF8C742AC}"/>
              </a:ext>
            </a:extLst>
          </p:cNvPr>
          <p:cNvCxnSpPr>
            <a:cxnSpLocks/>
          </p:cNvCxnSpPr>
          <p:nvPr/>
        </p:nvCxnSpPr>
        <p:spPr>
          <a:xfrm>
            <a:off x="3235644" y="5075939"/>
            <a:ext cx="656303" cy="0"/>
          </a:xfrm>
          <a:prstGeom prst="line">
            <a:avLst/>
          </a:prstGeom>
          <a:ln w="19050">
            <a:solidFill>
              <a:srgbClr val="0092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0C12F3C-080F-4D8C-9550-11A3EF5DF12A}"/>
              </a:ext>
            </a:extLst>
          </p:cNvPr>
          <p:cNvCxnSpPr>
            <a:cxnSpLocks/>
          </p:cNvCxnSpPr>
          <p:nvPr/>
        </p:nvCxnSpPr>
        <p:spPr>
          <a:xfrm>
            <a:off x="478713" y="5075939"/>
            <a:ext cx="656303" cy="0"/>
          </a:xfrm>
          <a:prstGeom prst="line">
            <a:avLst/>
          </a:prstGeom>
          <a:ln w="19050">
            <a:solidFill>
              <a:srgbClr val="0092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4C47609C-9BBC-4350-8E94-B39C8D22C147}"/>
              </a:ext>
            </a:extLst>
          </p:cNvPr>
          <p:cNvSpPr txBox="1"/>
          <p:nvPr/>
        </p:nvSpPr>
        <p:spPr>
          <a:xfrm flipH="1">
            <a:off x="383694" y="2280813"/>
            <a:ext cx="265722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Conseil :</a:t>
            </a:r>
          </a:p>
          <a:p>
            <a:r>
              <a:rPr lang="fr-FR" dirty="0"/>
              <a:t>Consultant en financement de l’innovation, Consultant Business Intelligence, Consultant en politique publique</a:t>
            </a:r>
          </a:p>
          <a:p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676055A-64C7-4222-8E29-BBA10F454535}"/>
              </a:ext>
            </a:extLst>
          </p:cNvPr>
          <p:cNvSpPr txBox="1"/>
          <p:nvPr/>
        </p:nvSpPr>
        <p:spPr>
          <a:xfrm flipH="1">
            <a:off x="5967640" y="2270807"/>
            <a:ext cx="2743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b="1" dirty="0"/>
              <a:t>Pilotage et évaluation des politiques publiques : </a:t>
            </a:r>
            <a:r>
              <a:rPr lang="fr-FR" dirty="0"/>
              <a:t>Développeur économique des territoires, Directeur général des services dans les collectivités locales, Chef de projet développement durable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FDA64A-1B5D-43E8-A7F1-694BEB5229DB}"/>
              </a:ext>
            </a:extLst>
          </p:cNvPr>
          <p:cNvSpPr/>
          <p:nvPr/>
        </p:nvSpPr>
        <p:spPr>
          <a:xfrm>
            <a:off x="3140824" y="2270807"/>
            <a:ext cx="2726912" cy="1890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Etude :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fr-FR" dirty="0"/>
              <a:t>Business </a:t>
            </a:r>
            <a:r>
              <a:rPr lang="fr-FR" dirty="0" err="1"/>
              <a:t>analyst</a:t>
            </a:r>
            <a:r>
              <a:rPr lang="fr-FR" dirty="0"/>
              <a:t>, Data </a:t>
            </a:r>
            <a:r>
              <a:rPr lang="fr-FR" dirty="0" err="1"/>
              <a:t>scientist</a:t>
            </a:r>
            <a:r>
              <a:rPr lang="fr-FR" dirty="0"/>
              <a:t>, Chargé d’études socio-économiques, Responsable cellule de veille stratégique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81B0A6-07F8-40C5-B6D3-90CB2EF23A62}"/>
              </a:ext>
            </a:extLst>
          </p:cNvPr>
          <p:cNvSpPr/>
          <p:nvPr/>
        </p:nvSpPr>
        <p:spPr>
          <a:xfrm>
            <a:off x="9049675" y="2270807"/>
            <a:ext cx="2726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Haute fonction publique</a:t>
            </a:r>
          </a:p>
          <a:p>
            <a:pPr lvl="0" algn="just">
              <a:spcAft>
                <a:spcPts val="0"/>
              </a:spcAft>
            </a:pPr>
            <a:endParaRPr lang="fr-FR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spcAft>
                <a:spcPts val="0"/>
              </a:spcAft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Carrières internationales</a:t>
            </a:r>
          </a:p>
          <a:p>
            <a:pPr lvl="0" algn="just">
              <a:spcAft>
                <a:spcPts val="0"/>
              </a:spcAft>
            </a:pPr>
            <a:endParaRPr lang="fr-FR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spcAft>
                <a:spcPts val="0"/>
              </a:spcAft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Recherche</a:t>
            </a:r>
            <a:endParaRPr lang="fr-FR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33219315-BCE8-4CCD-9622-5C927CB20352}"/>
              </a:ext>
            </a:extLst>
          </p:cNvPr>
          <p:cNvCxnSpPr>
            <a:cxnSpLocks/>
          </p:cNvCxnSpPr>
          <p:nvPr/>
        </p:nvCxnSpPr>
        <p:spPr>
          <a:xfrm>
            <a:off x="9146583" y="5059058"/>
            <a:ext cx="656303" cy="0"/>
          </a:xfrm>
          <a:prstGeom prst="line">
            <a:avLst/>
          </a:prstGeom>
          <a:ln w="19050">
            <a:solidFill>
              <a:srgbClr val="0092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58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0A270D-A30A-441B-B9AE-89C0727A5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355" y="365124"/>
            <a:ext cx="10515600" cy="1325563"/>
          </a:xfrm>
        </p:spPr>
        <p:txBody>
          <a:bodyPr>
            <a:normAutofit/>
          </a:bodyPr>
          <a:lstStyle/>
          <a:p>
            <a:r>
              <a:rPr lang="fr-FR" sz="4800" dirty="0">
                <a:latin typeface="Klavika Medium" panose="020B0803040000020004" pitchFamily="34" charset="0"/>
              </a:rPr>
              <a:t>Débouchés</a:t>
            </a:r>
            <a:br>
              <a:rPr lang="fr-FR" dirty="0">
                <a:latin typeface="Klavika Medium" panose="020B0803040000020004" pitchFamily="34" charset="0"/>
              </a:rPr>
            </a:br>
            <a:r>
              <a:rPr lang="fr-FR" sz="3600" dirty="0">
                <a:solidFill>
                  <a:srgbClr val="0092B7"/>
                </a:solidFill>
                <a:latin typeface="Klavika Light" panose="020B0506040000020004" pitchFamily="34" charset="0"/>
              </a:rPr>
              <a:t>Une insertion professionnelle de grande qualité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325B559-04E4-4143-B62C-EE40DB7EC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872" y="299749"/>
            <a:ext cx="1511743" cy="1005332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D74C905-8C73-47FC-B862-9DFE16F9BA32}"/>
              </a:ext>
            </a:extLst>
          </p:cNvPr>
          <p:cNvCxnSpPr>
            <a:cxnSpLocks/>
          </p:cNvCxnSpPr>
          <p:nvPr/>
        </p:nvCxnSpPr>
        <p:spPr>
          <a:xfrm>
            <a:off x="11776587" y="6538455"/>
            <a:ext cx="808703" cy="0"/>
          </a:xfrm>
          <a:prstGeom prst="line">
            <a:avLst/>
          </a:prstGeom>
          <a:ln w="19050">
            <a:solidFill>
              <a:srgbClr val="0092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566E5852-E991-4C72-8379-5B8C9E837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048" y="6346518"/>
            <a:ext cx="2743200" cy="365125"/>
          </a:xfrm>
        </p:spPr>
        <p:txBody>
          <a:bodyPr/>
          <a:lstStyle/>
          <a:p>
            <a:r>
              <a:rPr lang="fr-FR" sz="1400" dirty="0"/>
              <a:t>0</a:t>
            </a:r>
            <a:fld id="{80A34F6F-CF72-4BBD-9190-D69BA0094284}" type="slidenum">
              <a:rPr lang="fr-FR" sz="1400" smtClean="0"/>
              <a:t>17</a:t>
            </a:fld>
            <a:endParaRPr lang="fr-FR" sz="14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08CAD11-1157-4002-9205-2B698F803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89" y="319544"/>
            <a:ext cx="1097712" cy="566304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E0ACB643-357E-49DC-9513-B5306982C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878" y="1770701"/>
            <a:ext cx="13139422" cy="507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9151791-6BDA-4A13-A622-F4E65CBF5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384" y="2409925"/>
            <a:ext cx="6658068" cy="313846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8419195-662F-4FEB-9D84-3994BF5BAB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1826" y="2409925"/>
            <a:ext cx="2787597" cy="31384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E0020C3-68AB-4F77-A1FA-460E3462C73E}"/>
              </a:ext>
            </a:extLst>
          </p:cNvPr>
          <p:cNvSpPr/>
          <p:nvPr/>
        </p:nvSpPr>
        <p:spPr>
          <a:xfrm>
            <a:off x="8481826" y="2409925"/>
            <a:ext cx="119733" cy="93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5D0825-2657-47B5-BCA8-02525FB76CC9}"/>
              </a:ext>
            </a:extLst>
          </p:cNvPr>
          <p:cNvSpPr/>
          <p:nvPr/>
        </p:nvSpPr>
        <p:spPr>
          <a:xfrm>
            <a:off x="8481825" y="3011776"/>
            <a:ext cx="119733" cy="93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5731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0A270D-A30A-441B-B9AE-89C0727A5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355" y="365124"/>
            <a:ext cx="10515600" cy="1325563"/>
          </a:xfrm>
        </p:spPr>
        <p:txBody>
          <a:bodyPr>
            <a:normAutofit/>
          </a:bodyPr>
          <a:lstStyle/>
          <a:p>
            <a:r>
              <a:rPr lang="fr-FR" sz="4800" dirty="0">
                <a:latin typeface="Klavika Medium" panose="020B0803040000020004" pitchFamily="34" charset="0"/>
              </a:rPr>
              <a:t>Admission </a:t>
            </a:r>
            <a:br>
              <a:rPr lang="fr-FR" sz="4800" dirty="0">
                <a:latin typeface="Klavika Medium" panose="020B0803040000020004" pitchFamily="34" charset="0"/>
              </a:rPr>
            </a:br>
            <a:r>
              <a:rPr lang="fr-FR" sz="3600" dirty="0">
                <a:solidFill>
                  <a:srgbClr val="0092B7"/>
                </a:solidFill>
                <a:latin typeface="Klavika Light" panose="020B0506040000020004" pitchFamily="34" charset="0"/>
              </a:rPr>
              <a:t>Via </a:t>
            </a:r>
            <a:r>
              <a:rPr lang="fr-FR" sz="3600" dirty="0" err="1">
                <a:solidFill>
                  <a:srgbClr val="0092B7"/>
                </a:solidFill>
                <a:latin typeface="Klavika Light" panose="020B0506040000020004" pitchFamily="34" charset="0"/>
              </a:rPr>
              <a:t>Parcoursup</a:t>
            </a:r>
            <a:r>
              <a:rPr lang="fr-FR" sz="3600" dirty="0">
                <a:solidFill>
                  <a:srgbClr val="0092B7"/>
                </a:solidFill>
                <a:latin typeface="Klavika Light" panose="020B0506040000020004" pitchFamily="34" charset="0"/>
              </a:rPr>
              <a:t> ou sur dossier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325B559-04E4-4143-B62C-EE40DB7EC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872" y="299749"/>
            <a:ext cx="1511743" cy="1005332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D74C905-8C73-47FC-B862-9DFE16F9BA32}"/>
              </a:ext>
            </a:extLst>
          </p:cNvPr>
          <p:cNvCxnSpPr>
            <a:cxnSpLocks/>
          </p:cNvCxnSpPr>
          <p:nvPr/>
        </p:nvCxnSpPr>
        <p:spPr>
          <a:xfrm>
            <a:off x="11776587" y="6538455"/>
            <a:ext cx="808703" cy="0"/>
          </a:xfrm>
          <a:prstGeom prst="line">
            <a:avLst/>
          </a:prstGeom>
          <a:ln w="19050">
            <a:solidFill>
              <a:srgbClr val="0092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566E5852-E991-4C72-8379-5B8C9E837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048" y="6346518"/>
            <a:ext cx="2743200" cy="365125"/>
          </a:xfrm>
        </p:spPr>
        <p:txBody>
          <a:bodyPr/>
          <a:lstStyle/>
          <a:p>
            <a:r>
              <a:rPr lang="fr-FR" sz="1400" dirty="0"/>
              <a:t>0</a:t>
            </a:r>
            <a:fld id="{80A34F6F-CF72-4BBD-9190-D69BA0094284}" type="slidenum">
              <a:rPr lang="fr-FR" sz="1400" smtClean="0"/>
              <a:t>18</a:t>
            </a:fld>
            <a:endParaRPr lang="fr-FR" sz="14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08CAD11-1157-4002-9205-2B698F803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89" y="319544"/>
            <a:ext cx="1097712" cy="566304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E0ACB643-357E-49DC-9513-B5306982C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878" y="1770701"/>
            <a:ext cx="13139422" cy="507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09F8D0A-0438-48E4-ADCB-9E78988C0C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6" y="3018503"/>
            <a:ext cx="8141110" cy="3839497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0C12F3C-080F-4D8C-9550-11A3EF5DF12A}"/>
              </a:ext>
            </a:extLst>
          </p:cNvPr>
          <p:cNvCxnSpPr>
            <a:cxnSpLocks/>
          </p:cNvCxnSpPr>
          <p:nvPr/>
        </p:nvCxnSpPr>
        <p:spPr>
          <a:xfrm>
            <a:off x="682993" y="5492207"/>
            <a:ext cx="656303" cy="0"/>
          </a:xfrm>
          <a:prstGeom prst="line">
            <a:avLst/>
          </a:prstGeom>
          <a:ln w="19050">
            <a:solidFill>
              <a:srgbClr val="0092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4C47609C-9BBC-4350-8E94-B39C8D22C147}"/>
              </a:ext>
            </a:extLst>
          </p:cNvPr>
          <p:cNvSpPr txBox="1"/>
          <p:nvPr/>
        </p:nvSpPr>
        <p:spPr>
          <a:xfrm flipH="1">
            <a:off x="580584" y="2629927"/>
            <a:ext cx="24585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Parcours standard :</a:t>
            </a:r>
          </a:p>
          <a:p>
            <a:endParaRPr lang="fr-FR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Parcoursup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</a:p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Licence Economie » </a:t>
            </a:r>
          </a:p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Université Jean Monnet, </a:t>
            </a:r>
          </a:p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Saint-Etienne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676055A-64C7-4222-8E29-BBA10F454535}"/>
              </a:ext>
            </a:extLst>
          </p:cNvPr>
          <p:cNvSpPr txBox="1"/>
          <p:nvPr/>
        </p:nvSpPr>
        <p:spPr>
          <a:xfrm flipH="1">
            <a:off x="9448801" y="2615084"/>
            <a:ext cx="2743199" cy="2707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 </a:t>
            </a:r>
            <a:r>
              <a:rPr lang="fr-FR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ScPo</a:t>
            </a: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économie :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fr-FR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Dossier : 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Dépôt des candidatures  une fois l’étudiant admis via </a:t>
            </a: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Parcoursup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Sélection interne</a:t>
            </a:r>
          </a:p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(15 places)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6D691A1-306A-48A8-AD91-E7D5891AB151}"/>
              </a:ext>
            </a:extLst>
          </p:cNvPr>
          <p:cNvSpPr txBox="1"/>
          <p:nvPr/>
        </p:nvSpPr>
        <p:spPr>
          <a:xfrm flipH="1">
            <a:off x="3388664" y="2619832"/>
            <a:ext cx="24796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Parcours international :</a:t>
            </a:r>
          </a:p>
          <a:p>
            <a:endParaRPr lang="fr-FR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Parcoursup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Sélectif </a:t>
            </a:r>
          </a:p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(25 places) :</a:t>
            </a:r>
          </a:p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Licence Economie, parcours International Track » </a:t>
            </a:r>
          </a:p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Université Jean Monnet, Saint-Etienne</a:t>
            </a:r>
          </a:p>
          <a:p>
            <a:endParaRPr lang="fr-FR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1219A536-03A8-4DB8-83D2-ADF2A7839958}"/>
              </a:ext>
            </a:extLst>
          </p:cNvPr>
          <p:cNvCxnSpPr>
            <a:cxnSpLocks/>
          </p:cNvCxnSpPr>
          <p:nvPr/>
        </p:nvCxnSpPr>
        <p:spPr>
          <a:xfrm>
            <a:off x="3525907" y="5492207"/>
            <a:ext cx="656303" cy="0"/>
          </a:xfrm>
          <a:prstGeom prst="line">
            <a:avLst/>
          </a:prstGeom>
          <a:ln w="19050">
            <a:solidFill>
              <a:srgbClr val="0092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28B14E86-20EE-4494-9E6F-AE45427D08D1}"/>
              </a:ext>
            </a:extLst>
          </p:cNvPr>
          <p:cNvCxnSpPr>
            <a:cxnSpLocks/>
          </p:cNvCxnSpPr>
          <p:nvPr/>
        </p:nvCxnSpPr>
        <p:spPr>
          <a:xfrm>
            <a:off x="9513688" y="5489264"/>
            <a:ext cx="656303" cy="0"/>
          </a:xfrm>
          <a:prstGeom prst="line">
            <a:avLst/>
          </a:prstGeom>
          <a:ln w="19050">
            <a:solidFill>
              <a:srgbClr val="0092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0BBBEA03-594C-4026-A8A7-1ABFF74566EF}"/>
              </a:ext>
            </a:extLst>
          </p:cNvPr>
          <p:cNvSpPr txBox="1"/>
          <p:nvPr/>
        </p:nvSpPr>
        <p:spPr>
          <a:xfrm flipH="1">
            <a:off x="6356116" y="2619832"/>
            <a:ext cx="2743199" cy="2070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Parcours « Option santé » :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fr-FR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Parcoursup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</a:p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Licence Economie, </a:t>
            </a:r>
          </a:p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option santé »</a:t>
            </a:r>
          </a:p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Université Jean Monnet, Saint-Etienne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808D92CA-DA4A-480B-A1AD-979BA8F0C5A7}"/>
              </a:ext>
            </a:extLst>
          </p:cNvPr>
          <p:cNvCxnSpPr>
            <a:cxnSpLocks/>
          </p:cNvCxnSpPr>
          <p:nvPr/>
        </p:nvCxnSpPr>
        <p:spPr>
          <a:xfrm>
            <a:off x="6447128" y="5494012"/>
            <a:ext cx="656303" cy="0"/>
          </a:xfrm>
          <a:prstGeom prst="line">
            <a:avLst/>
          </a:prstGeom>
          <a:ln w="19050">
            <a:solidFill>
              <a:srgbClr val="0092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3069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431CF5-F59E-4756-8A68-FF4AD54C9E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P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CE6FF96-FD43-4A68-92B7-3E14119C14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1F7A797-45ED-42B2-843F-95A3B33DB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801"/>
            <a:ext cx="12232325" cy="6948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A737577-7206-47DD-A17E-8AC2FFB89153}"/>
              </a:ext>
            </a:extLst>
          </p:cNvPr>
          <p:cNvSpPr txBox="1"/>
          <p:nvPr/>
        </p:nvSpPr>
        <p:spPr>
          <a:xfrm>
            <a:off x="3272233" y="3645089"/>
            <a:ext cx="73957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solidFill>
                  <a:schemeClr val="bg1"/>
                </a:solidFill>
                <a:latin typeface="Klavika Medium" panose="020B0803040000020004" pitchFamily="34" charset="0"/>
              </a:rPr>
              <a:t>Plus d’information :</a:t>
            </a:r>
          </a:p>
          <a:p>
            <a:r>
              <a:rPr lang="fr-FR" sz="3600" dirty="0">
                <a:solidFill>
                  <a:schemeClr val="bg1"/>
                </a:solidFill>
                <a:latin typeface="Klavika Light" panose="020B0506040000020004" pitchFamily="34" charset="0"/>
              </a:rPr>
              <a:t>https://se2.univ-st-etienne.fr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30F0C1B-B380-436D-9700-018FFBA93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40" y="360259"/>
            <a:ext cx="1734320" cy="89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7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0A270D-A30A-441B-B9AE-89C0727A5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355" y="365124"/>
            <a:ext cx="10515600" cy="1325563"/>
          </a:xfrm>
        </p:spPr>
        <p:txBody>
          <a:bodyPr>
            <a:normAutofit/>
          </a:bodyPr>
          <a:lstStyle/>
          <a:p>
            <a:r>
              <a:rPr lang="fr-FR" sz="4800" dirty="0">
                <a:latin typeface="Klavika Medium" panose="020B0803040000020004" pitchFamily="34" charset="0"/>
              </a:rPr>
              <a:t>Fondements du projet</a:t>
            </a:r>
            <a:br>
              <a:rPr lang="fr-FR" dirty="0">
                <a:latin typeface="Klavika Medium" panose="020B0803040000020004" pitchFamily="34" charset="0"/>
              </a:rPr>
            </a:br>
            <a:r>
              <a:rPr lang="fr-FR" sz="3600" dirty="0">
                <a:solidFill>
                  <a:srgbClr val="0092B7"/>
                </a:solidFill>
                <a:latin typeface="Klavika Light" panose="020B0506040000020004" pitchFamily="34" charset="0"/>
              </a:rPr>
              <a:t>Une école d’économie, c’est quoi 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325B559-04E4-4143-B62C-EE40DB7EC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872" y="299749"/>
            <a:ext cx="1511743" cy="1005332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D74C905-8C73-47FC-B862-9DFE16F9BA32}"/>
              </a:ext>
            </a:extLst>
          </p:cNvPr>
          <p:cNvCxnSpPr>
            <a:cxnSpLocks/>
          </p:cNvCxnSpPr>
          <p:nvPr/>
        </p:nvCxnSpPr>
        <p:spPr>
          <a:xfrm>
            <a:off x="11776587" y="6538455"/>
            <a:ext cx="808703" cy="0"/>
          </a:xfrm>
          <a:prstGeom prst="line">
            <a:avLst/>
          </a:prstGeom>
          <a:ln w="19050">
            <a:solidFill>
              <a:srgbClr val="0092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566E5852-E991-4C72-8379-5B8C9E837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048" y="6346518"/>
            <a:ext cx="2743200" cy="365125"/>
          </a:xfrm>
        </p:spPr>
        <p:txBody>
          <a:bodyPr/>
          <a:lstStyle/>
          <a:p>
            <a:r>
              <a:rPr lang="fr-FR" sz="1400" dirty="0"/>
              <a:t>0</a:t>
            </a:r>
            <a:fld id="{80A34F6F-CF72-4BBD-9190-D69BA0094284}" type="slidenum">
              <a:rPr lang="fr-FR" sz="1400" smtClean="0"/>
              <a:t>2</a:t>
            </a:fld>
            <a:endParaRPr lang="fr-FR" sz="14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08CAD11-1157-4002-9205-2B698F803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89" y="319544"/>
            <a:ext cx="1097712" cy="566304"/>
          </a:xfrm>
          <a:prstGeom prst="rect">
            <a:avLst/>
          </a:prstGeom>
        </p:spPr>
      </p:pic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3DE75415-03F8-499E-8A30-2FD82C740DE0}"/>
              </a:ext>
            </a:extLst>
          </p:cNvPr>
          <p:cNvCxnSpPr>
            <a:cxnSpLocks/>
          </p:cNvCxnSpPr>
          <p:nvPr/>
        </p:nvCxnSpPr>
        <p:spPr>
          <a:xfrm>
            <a:off x="8235238" y="4569447"/>
            <a:ext cx="656303" cy="0"/>
          </a:xfrm>
          <a:prstGeom prst="line">
            <a:avLst/>
          </a:prstGeom>
          <a:ln w="19050">
            <a:solidFill>
              <a:srgbClr val="0092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25D2068C-B393-4297-9E3A-F273F467A2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8503"/>
            <a:ext cx="8141110" cy="3839497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EB15302A-6B83-47C7-BD92-19EA9189E6DC}"/>
              </a:ext>
            </a:extLst>
          </p:cNvPr>
          <p:cNvSpPr txBox="1"/>
          <p:nvPr/>
        </p:nvSpPr>
        <p:spPr>
          <a:xfrm flipH="1">
            <a:off x="946354" y="2629927"/>
            <a:ext cx="3084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 grande école dans l’université, adossée à une recherche reconnue internationalement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BC22178A-5147-451C-8D89-FF22AFF94375}"/>
              </a:ext>
            </a:extLst>
          </p:cNvPr>
          <p:cNvSpPr txBox="1"/>
          <p:nvPr/>
        </p:nvSpPr>
        <p:spPr>
          <a:xfrm flipH="1">
            <a:off x="8141111" y="2644473"/>
            <a:ext cx="3084871" cy="1561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possibilité d’accéder aux plus hautes fonctions dans les organisations publiques et privées, nationales et internationales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12B8EE-E740-49B4-BC29-B5668C1D8C2C}"/>
              </a:ext>
            </a:extLst>
          </p:cNvPr>
          <p:cNvSpPr/>
          <p:nvPr/>
        </p:nvSpPr>
        <p:spPr>
          <a:xfrm>
            <a:off x="4305529" y="2629927"/>
            <a:ext cx="3084871" cy="1561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formations exigeantes 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combinant culture générale, capacité de raisonnement et compétences techniques (ingénierie)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B028066D-C88D-4C93-9C87-B02EBD05ED3C}"/>
              </a:ext>
            </a:extLst>
          </p:cNvPr>
          <p:cNvCxnSpPr>
            <a:cxnSpLocks/>
          </p:cNvCxnSpPr>
          <p:nvPr/>
        </p:nvCxnSpPr>
        <p:spPr>
          <a:xfrm>
            <a:off x="4413757" y="4569447"/>
            <a:ext cx="656303" cy="0"/>
          </a:xfrm>
          <a:prstGeom prst="line">
            <a:avLst/>
          </a:prstGeom>
          <a:ln w="19050">
            <a:solidFill>
              <a:srgbClr val="0092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34E4F2B-55DD-458E-9C13-B146BCFB0D6A}"/>
              </a:ext>
            </a:extLst>
          </p:cNvPr>
          <p:cNvCxnSpPr>
            <a:cxnSpLocks/>
          </p:cNvCxnSpPr>
          <p:nvPr/>
        </p:nvCxnSpPr>
        <p:spPr>
          <a:xfrm>
            <a:off x="1064977" y="4565505"/>
            <a:ext cx="656303" cy="0"/>
          </a:xfrm>
          <a:prstGeom prst="line">
            <a:avLst/>
          </a:prstGeom>
          <a:ln w="19050">
            <a:solidFill>
              <a:srgbClr val="0092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576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0A270D-A30A-441B-B9AE-89C0727A5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355" y="365124"/>
            <a:ext cx="10515600" cy="1325563"/>
          </a:xfrm>
        </p:spPr>
        <p:txBody>
          <a:bodyPr>
            <a:normAutofit/>
          </a:bodyPr>
          <a:lstStyle/>
          <a:p>
            <a:r>
              <a:rPr lang="fr-FR" sz="4800" dirty="0">
                <a:latin typeface="Klavika Medium" panose="020B0803040000020004" pitchFamily="34" charset="0"/>
              </a:rPr>
              <a:t>Fondements du projet</a:t>
            </a:r>
            <a:br>
              <a:rPr lang="fr-FR" dirty="0">
                <a:latin typeface="Klavika Medium" panose="020B0803040000020004" pitchFamily="34" charset="0"/>
              </a:rPr>
            </a:br>
            <a:r>
              <a:rPr lang="fr-FR" sz="3600" dirty="0">
                <a:solidFill>
                  <a:srgbClr val="0092B7"/>
                </a:solidFill>
                <a:latin typeface="Klavika Light" panose="020B0506040000020004" pitchFamily="34" charset="0"/>
              </a:rPr>
              <a:t>Pourquoi créer une école d’économie à Saint-Etienne 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325B559-04E4-4143-B62C-EE40DB7EC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872" y="299749"/>
            <a:ext cx="1511743" cy="1005332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D74C905-8C73-47FC-B862-9DFE16F9BA32}"/>
              </a:ext>
            </a:extLst>
          </p:cNvPr>
          <p:cNvCxnSpPr>
            <a:cxnSpLocks/>
          </p:cNvCxnSpPr>
          <p:nvPr/>
        </p:nvCxnSpPr>
        <p:spPr>
          <a:xfrm>
            <a:off x="11776587" y="6538455"/>
            <a:ext cx="808703" cy="0"/>
          </a:xfrm>
          <a:prstGeom prst="line">
            <a:avLst/>
          </a:prstGeom>
          <a:ln w="19050">
            <a:solidFill>
              <a:srgbClr val="0092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566E5852-E991-4C72-8379-5B8C9E837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048" y="6346518"/>
            <a:ext cx="2743200" cy="365125"/>
          </a:xfrm>
        </p:spPr>
        <p:txBody>
          <a:bodyPr/>
          <a:lstStyle/>
          <a:p>
            <a:r>
              <a:rPr lang="fr-FR" sz="1400" dirty="0"/>
              <a:t>0</a:t>
            </a:r>
            <a:fld id="{80A34F6F-CF72-4BBD-9190-D69BA0094284}" type="slidenum">
              <a:rPr lang="fr-FR" sz="1400" smtClean="0"/>
              <a:t>3</a:t>
            </a:fld>
            <a:endParaRPr lang="fr-FR" sz="14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08CAD11-1157-4002-9205-2B698F803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89" y="319544"/>
            <a:ext cx="1097712" cy="566304"/>
          </a:xfrm>
          <a:prstGeom prst="rect">
            <a:avLst/>
          </a:prstGeom>
        </p:spPr>
      </p:pic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3DE75415-03F8-499E-8A30-2FD82C740DE0}"/>
              </a:ext>
            </a:extLst>
          </p:cNvPr>
          <p:cNvCxnSpPr>
            <a:cxnSpLocks/>
          </p:cNvCxnSpPr>
          <p:nvPr/>
        </p:nvCxnSpPr>
        <p:spPr>
          <a:xfrm>
            <a:off x="4495267" y="5232718"/>
            <a:ext cx="656303" cy="0"/>
          </a:xfrm>
          <a:prstGeom prst="line">
            <a:avLst/>
          </a:prstGeom>
          <a:ln w="19050">
            <a:solidFill>
              <a:srgbClr val="0092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25D2068C-B393-4297-9E3A-F273F467A2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8503"/>
            <a:ext cx="8141110" cy="3839497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EB15302A-6B83-47C7-BD92-19EA9189E6DC}"/>
              </a:ext>
            </a:extLst>
          </p:cNvPr>
          <p:cNvSpPr txBox="1"/>
          <p:nvPr/>
        </p:nvSpPr>
        <p:spPr>
          <a:xfrm flipH="1">
            <a:off x="946354" y="2629927"/>
            <a:ext cx="3084871" cy="1264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Seulement cinq écoles d’économie en France aujourd’hui, et aucune en Rhône-Alpes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2C0A25B-D972-4010-9FFD-0B86A06C10A5}"/>
              </a:ext>
            </a:extLst>
          </p:cNvPr>
          <p:cNvSpPr txBox="1"/>
          <p:nvPr/>
        </p:nvSpPr>
        <p:spPr>
          <a:xfrm flipH="1">
            <a:off x="4390832" y="2625142"/>
            <a:ext cx="3084871" cy="1561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GATE Lyon Saint-Etienne : un des principaux laboratoires français de recherche en économie, bénéficiant d’une renommée internationale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BC22178A-5147-451C-8D89-FF22AFF94375}"/>
              </a:ext>
            </a:extLst>
          </p:cNvPr>
          <p:cNvSpPr txBox="1"/>
          <p:nvPr/>
        </p:nvSpPr>
        <p:spPr>
          <a:xfrm flipH="1">
            <a:off x="8141111" y="2644473"/>
            <a:ext cx="3084871" cy="2153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 solide expertise stéphanoise dans les formations en économie, depuis plus de 20 ans, avec des partenaires de premier plan : </a:t>
            </a: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ScPo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Lyon et Mines Saint-Etienne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91FDE4A-8C89-49B7-96B0-44A828521FDF}"/>
              </a:ext>
            </a:extLst>
          </p:cNvPr>
          <p:cNvCxnSpPr>
            <a:cxnSpLocks/>
          </p:cNvCxnSpPr>
          <p:nvPr/>
        </p:nvCxnSpPr>
        <p:spPr>
          <a:xfrm>
            <a:off x="1076744" y="5232718"/>
            <a:ext cx="656303" cy="0"/>
          </a:xfrm>
          <a:prstGeom prst="line">
            <a:avLst/>
          </a:prstGeom>
          <a:ln w="19050">
            <a:solidFill>
              <a:srgbClr val="0092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0346446-FCC9-47DF-B6BC-9CFB492886A8}"/>
              </a:ext>
            </a:extLst>
          </p:cNvPr>
          <p:cNvCxnSpPr>
            <a:cxnSpLocks/>
          </p:cNvCxnSpPr>
          <p:nvPr/>
        </p:nvCxnSpPr>
        <p:spPr>
          <a:xfrm>
            <a:off x="8234809" y="5232718"/>
            <a:ext cx="656303" cy="0"/>
          </a:xfrm>
          <a:prstGeom prst="line">
            <a:avLst/>
          </a:prstGeom>
          <a:ln w="19050">
            <a:solidFill>
              <a:srgbClr val="0092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3988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B64DE4A-301A-413A-B148-1AB3AB9E6208}"/>
              </a:ext>
            </a:extLst>
          </p:cNvPr>
          <p:cNvSpPr/>
          <p:nvPr/>
        </p:nvSpPr>
        <p:spPr>
          <a:xfrm>
            <a:off x="8141112" y="0"/>
            <a:ext cx="4050888" cy="6857996"/>
          </a:xfrm>
          <a:prstGeom prst="rect">
            <a:avLst/>
          </a:prstGeom>
          <a:solidFill>
            <a:srgbClr val="F0E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30A270D-A30A-441B-B9AE-89C0727A5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355" y="36512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sz="4800" dirty="0">
                <a:latin typeface="Klavika Medium" panose="020B0803040000020004" pitchFamily="34" charset="0"/>
              </a:rPr>
              <a:t>Spécificités de Saint-Etienne </a:t>
            </a:r>
            <a:br>
              <a:rPr lang="fr-FR" sz="4800" dirty="0">
                <a:latin typeface="Klavika Medium" panose="020B0803040000020004" pitchFamily="34" charset="0"/>
              </a:rPr>
            </a:br>
            <a:r>
              <a:rPr lang="fr-FR" sz="4800" dirty="0" err="1">
                <a:latin typeface="Klavika Medium" panose="020B0803040000020004" pitchFamily="34" charset="0"/>
              </a:rPr>
              <a:t>School</a:t>
            </a:r>
            <a:r>
              <a:rPr lang="fr-FR" sz="4800" dirty="0">
                <a:latin typeface="Klavika Medium" panose="020B0803040000020004" pitchFamily="34" charset="0"/>
              </a:rPr>
              <a:t> of </a:t>
            </a:r>
            <a:r>
              <a:rPr lang="fr-FR" sz="4800" dirty="0" err="1">
                <a:latin typeface="Klavika Medium" panose="020B0803040000020004" pitchFamily="34" charset="0"/>
              </a:rPr>
              <a:t>Economics</a:t>
            </a:r>
            <a:endParaRPr lang="fr-FR" sz="3600" dirty="0">
              <a:solidFill>
                <a:srgbClr val="0092B7"/>
              </a:solidFill>
              <a:latin typeface="Klavika Light" panose="020B0506040000020004" pitchFamily="34" charset="0"/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D74C905-8C73-47FC-B862-9DFE16F9BA32}"/>
              </a:ext>
            </a:extLst>
          </p:cNvPr>
          <p:cNvCxnSpPr>
            <a:cxnSpLocks/>
          </p:cNvCxnSpPr>
          <p:nvPr/>
        </p:nvCxnSpPr>
        <p:spPr>
          <a:xfrm>
            <a:off x="11776587" y="6538455"/>
            <a:ext cx="808703" cy="0"/>
          </a:xfrm>
          <a:prstGeom prst="line">
            <a:avLst/>
          </a:prstGeom>
          <a:ln w="19050">
            <a:solidFill>
              <a:srgbClr val="0092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566E5852-E991-4C72-8379-5B8C9E837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048" y="6346518"/>
            <a:ext cx="2743200" cy="365125"/>
          </a:xfrm>
        </p:spPr>
        <p:txBody>
          <a:bodyPr/>
          <a:lstStyle/>
          <a:p>
            <a:r>
              <a:rPr lang="fr-FR" sz="1400" dirty="0"/>
              <a:t>0</a:t>
            </a:r>
            <a:fld id="{80A34F6F-CF72-4BBD-9190-D69BA0094284}" type="slidenum">
              <a:rPr lang="fr-FR" sz="1400" smtClean="0"/>
              <a:t>4</a:t>
            </a:fld>
            <a:endParaRPr lang="fr-FR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5098C3-73DC-4B43-94C9-DB7CE820D246}"/>
              </a:ext>
            </a:extLst>
          </p:cNvPr>
          <p:cNvSpPr/>
          <p:nvPr/>
        </p:nvSpPr>
        <p:spPr>
          <a:xfrm>
            <a:off x="5488184" y="5672241"/>
            <a:ext cx="2067810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dirty="0">
                <a:solidFill>
                  <a:srgbClr val="0092B7"/>
                </a:solidFill>
                <a:latin typeface="Klavika Light" panose="020B0506040000020004"/>
              </a:rPr>
              <a:t>Professionnalisation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9B4DC6-A3B3-49B9-B4D4-F4EB3F748984}"/>
              </a:ext>
            </a:extLst>
          </p:cNvPr>
          <p:cNvSpPr/>
          <p:nvPr/>
        </p:nvSpPr>
        <p:spPr>
          <a:xfrm>
            <a:off x="544542" y="3767250"/>
            <a:ext cx="2203873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dirty="0">
                <a:solidFill>
                  <a:srgbClr val="0092B7"/>
                </a:solidFill>
                <a:latin typeface="Klavika Light" panose="020B0506040000020004"/>
              </a:rPr>
              <a:t>Domaines d’expertise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E581F73-1D18-42E7-A264-5679AA3288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l="893" t="15826" r="-893" b="9073"/>
          <a:stretch/>
        </p:blipFill>
        <p:spPr>
          <a:xfrm>
            <a:off x="3027075" y="2365856"/>
            <a:ext cx="2133577" cy="144906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AA9B469-E40C-4FD1-B147-ED053077C0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l="-833" t="15155" r="833" b="6932"/>
          <a:stretch/>
        </p:blipFill>
        <p:spPr>
          <a:xfrm>
            <a:off x="579255" y="2371734"/>
            <a:ext cx="2134448" cy="144906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C4B7459-F6AE-4A1A-A6F6-48EF9D6879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</a:blip>
          <a:srcRect r="35394"/>
          <a:stretch/>
        </p:blipFill>
        <p:spPr>
          <a:xfrm>
            <a:off x="579255" y="4300111"/>
            <a:ext cx="2138518" cy="141902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BD52FB0-3C90-4130-8814-4A297A1E20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</a:blip>
          <a:srcRect t="4558" r="-293" b="22231"/>
          <a:stretch/>
        </p:blipFill>
        <p:spPr>
          <a:xfrm>
            <a:off x="3030151" y="4293458"/>
            <a:ext cx="2138515" cy="142567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DB72A8C-04D1-4E6D-B70E-B276D626DE96}"/>
              </a:ext>
            </a:extLst>
          </p:cNvPr>
          <p:cNvSpPr/>
          <p:nvPr/>
        </p:nvSpPr>
        <p:spPr>
          <a:xfrm>
            <a:off x="946768" y="5698478"/>
            <a:ext cx="1399422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dirty="0">
                <a:solidFill>
                  <a:srgbClr val="0092B7"/>
                </a:solidFill>
                <a:latin typeface="Klavika Light" panose="020B0506040000020004"/>
              </a:rPr>
              <a:t>International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A90BB1-BD05-48E8-B04F-074127F7929C}"/>
              </a:ext>
            </a:extLst>
          </p:cNvPr>
          <p:cNvSpPr/>
          <p:nvPr/>
        </p:nvSpPr>
        <p:spPr>
          <a:xfrm>
            <a:off x="3136420" y="5698478"/>
            <a:ext cx="1925976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dirty="0">
                <a:solidFill>
                  <a:srgbClr val="0092B7"/>
                </a:solidFill>
                <a:latin typeface="Klavika Light" panose="020B0506040000020004"/>
              </a:rPr>
              <a:t>Réussite étudiante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D75CC58-0647-4707-9866-D7232250276F}"/>
              </a:ext>
            </a:extLst>
          </p:cNvPr>
          <p:cNvSpPr/>
          <p:nvPr/>
        </p:nvSpPr>
        <p:spPr>
          <a:xfrm>
            <a:off x="5957298" y="3788238"/>
            <a:ext cx="1167884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dirty="0">
                <a:solidFill>
                  <a:srgbClr val="0092B7"/>
                </a:solidFill>
                <a:latin typeface="Klavika Light" panose="020B0506040000020004"/>
              </a:rPr>
              <a:t>Recherche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C4C73D-E77E-495E-9C67-989835E00A80}"/>
              </a:ext>
            </a:extLst>
          </p:cNvPr>
          <p:cNvSpPr/>
          <p:nvPr/>
        </p:nvSpPr>
        <p:spPr>
          <a:xfrm>
            <a:off x="3190528" y="3761371"/>
            <a:ext cx="1809213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dirty="0">
                <a:solidFill>
                  <a:srgbClr val="0092B7"/>
                </a:solidFill>
                <a:latin typeface="Klavika Light" panose="020B0506040000020004"/>
              </a:rPr>
              <a:t>Pluridisciplinarité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16F1DEB6-84A7-4CF5-BF74-68D222B321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865"/>
          <a:stretch/>
        </p:blipFill>
        <p:spPr>
          <a:xfrm>
            <a:off x="5452831" y="2384826"/>
            <a:ext cx="2152041" cy="143469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545853C-FEB2-431B-8D06-0D06547EC2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294" y="4293457"/>
            <a:ext cx="2138517" cy="142567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B9A49B6-C667-408A-BD36-711AAB9873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89" y="319544"/>
            <a:ext cx="1097712" cy="56630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79694CE-3D96-4140-AC15-3BB87034F7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872" y="299749"/>
            <a:ext cx="1511743" cy="10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10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B64DE4A-301A-413A-B148-1AB3AB9E6208}"/>
              </a:ext>
            </a:extLst>
          </p:cNvPr>
          <p:cNvSpPr/>
          <p:nvPr/>
        </p:nvSpPr>
        <p:spPr>
          <a:xfrm>
            <a:off x="8191007" y="-7618"/>
            <a:ext cx="4050888" cy="6857996"/>
          </a:xfrm>
          <a:prstGeom prst="rect">
            <a:avLst/>
          </a:prstGeom>
          <a:solidFill>
            <a:srgbClr val="F0E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30A270D-A30A-441B-B9AE-89C0727A5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355" y="36512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sz="4800" dirty="0">
                <a:latin typeface="Klavika Medium" panose="020B0803040000020004" pitchFamily="34" charset="0"/>
              </a:rPr>
              <a:t>Spécificités de Saint-Etienne </a:t>
            </a:r>
            <a:br>
              <a:rPr lang="fr-FR" sz="4800" dirty="0">
                <a:latin typeface="Klavika Medium" panose="020B0803040000020004" pitchFamily="34" charset="0"/>
              </a:rPr>
            </a:br>
            <a:r>
              <a:rPr lang="fr-FR" sz="4800" dirty="0" err="1">
                <a:latin typeface="Klavika Medium" panose="020B0803040000020004" pitchFamily="34" charset="0"/>
              </a:rPr>
              <a:t>School</a:t>
            </a:r>
            <a:r>
              <a:rPr lang="fr-FR" sz="4800" dirty="0">
                <a:latin typeface="Klavika Medium" panose="020B0803040000020004" pitchFamily="34" charset="0"/>
              </a:rPr>
              <a:t> of </a:t>
            </a:r>
            <a:r>
              <a:rPr lang="fr-FR" sz="4800" dirty="0" err="1">
                <a:latin typeface="Klavika Medium" panose="020B0803040000020004" pitchFamily="34" charset="0"/>
              </a:rPr>
              <a:t>Economics</a:t>
            </a:r>
            <a:endParaRPr lang="fr-FR" sz="3600" dirty="0">
              <a:solidFill>
                <a:srgbClr val="0092B7"/>
              </a:solidFill>
              <a:latin typeface="Klavika Light" panose="020B0506040000020004" pitchFamily="34" charset="0"/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D74C905-8C73-47FC-B862-9DFE16F9BA32}"/>
              </a:ext>
            </a:extLst>
          </p:cNvPr>
          <p:cNvCxnSpPr>
            <a:cxnSpLocks/>
          </p:cNvCxnSpPr>
          <p:nvPr/>
        </p:nvCxnSpPr>
        <p:spPr>
          <a:xfrm>
            <a:off x="11776587" y="6538455"/>
            <a:ext cx="808703" cy="0"/>
          </a:xfrm>
          <a:prstGeom prst="line">
            <a:avLst/>
          </a:prstGeom>
          <a:ln w="19050">
            <a:solidFill>
              <a:srgbClr val="0092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566E5852-E991-4C72-8379-5B8C9E837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048" y="6346518"/>
            <a:ext cx="2743200" cy="365125"/>
          </a:xfrm>
        </p:spPr>
        <p:txBody>
          <a:bodyPr/>
          <a:lstStyle/>
          <a:p>
            <a:r>
              <a:rPr lang="fr-FR" sz="1400" dirty="0"/>
              <a:t>0</a:t>
            </a:r>
            <a:fld id="{80A34F6F-CF72-4BBD-9190-D69BA0094284}" type="slidenum">
              <a:rPr lang="fr-FR" sz="1400" smtClean="0"/>
              <a:t>5</a:t>
            </a:fld>
            <a:endParaRPr lang="fr-FR" sz="1400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638E0A8-6512-4B02-BE11-9E386D19D21D}"/>
              </a:ext>
            </a:extLst>
          </p:cNvPr>
          <p:cNvSpPr txBox="1"/>
          <p:nvPr/>
        </p:nvSpPr>
        <p:spPr>
          <a:xfrm flipH="1">
            <a:off x="8685062" y="1502060"/>
            <a:ext cx="2876921" cy="1394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fr-FR" sz="2000" dirty="0">
                <a:solidFill>
                  <a:srgbClr val="0092B7"/>
                </a:solidFill>
                <a:latin typeface="Klavika Light" panose="020B0506040000020004"/>
              </a:rPr>
              <a:t>Une expertise reconnue dans le domaine de l’aide à la décision individuelle et collective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76154C83-6E62-41F0-8D88-35348B2B941A}"/>
              </a:ext>
            </a:extLst>
          </p:cNvPr>
          <p:cNvSpPr txBox="1"/>
          <p:nvPr/>
        </p:nvSpPr>
        <p:spPr>
          <a:xfrm flipH="1">
            <a:off x="8685062" y="2878742"/>
            <a:ext cx="28769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Innovation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Environnement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Santé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Big Data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Intelligence artificielle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5098C3-73DC-4B43-94C9-DB7CE820D246}"/>
              </a:ext>
            </a:extLst>
          </p:cNvPr>
          <p:cNvSpPr/>
          <p:nvPr/>
        </p:nvSpPr>
        <p:spPr>
          <a:xfrm>
            <a:off x="5502161" y="3750518"/>
            <a:ext cx="2067810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dirty="0">
                <a:solidFill>
                  <a:srgbClr val="0092B7"/>
                </a:solidFill>
                <a:latin typeface="Klavika Light" panose="020B0506040000020004"/>
              </a:rPr>
              <a:t>Professionnalisation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9B4DC6-A3B3-49B9-B4D4-F4EB3F748984}"/>
              </a:ext>
            </a:extLst>
          </p:cNvPr>
          <p:cNvSpPr/>
          <p:nvPr/>
        </p:nvSpPr>
        <p:spPr>
          <a:xfrm>
            <a:off x="544542" y="3767250"/>
            <a:ext cx="2203873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dirty="0">
                <a:solidFill>
                  <a:srgbClr val="0092B7"/>
                </a:solidFill>
                <a:latin typeface="Klavika Light" panose="020B0506040000020004"/>
              </a:rPr>
              <a:t>Domaines d’expertise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E581F73-1D18-42E7-A264-5679AA3288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93" t="15826" r="-893" b="9073"/>
          <a:stretch/>
        </p:blipFill>
        <p:spPr>
          <a:xfrm>
            <a:off x="3026278" y="4305629"/>
            <a:ext cx="2133577" cy="144906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AA9B469-E40C-4FD1-B147-ED053077C0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33" t="15155" r="833" b="6932"/>
          <a:stretch/>
        </p:blipFill>
        <p:spPr>
          <a:xfrm>
            <a:off x="579255" y="2371734"/>
            <a:ext cx="2134448" cy="144906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C4B7459-F6AE-4A1A-A6F6-48EF9D6879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35394"/>
          <a:stretch/>
        </p:blipFill>
        <p:spPr>
          <a:xfrm>
            <a:off x="3020676" y="2371071"/>
            <a:ext cx="2138518" cy="141902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BD52FB0-3C90-4130-8814-4A297A1E20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558" r="-293" b="22231"/>
          <a:stretch/>
        </p:blipFill>
        <p:spPr>
          <a:xfrm>
            <a:off x="5466808" y="4300111"/>
            <a:ext cx="2138515" cy="142567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DB72A8C-04D1-4E6D-B70E-B276D626DE96}"/>
              </a:ext>
            </a:extLst>
          </p:cNvPr>
          <p:cNvSpPr/>
          <p:nvPr/>
        </p:nvSpPr>
        <p:spPr>
          <a:xfrm>
            <a:off x="3388189" y="3769438"/>
            <a:ext cx="1399422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dirty="0">
                <a:solidFill>
                  <a:srgbClr val="0092B7"/>
                </a:solidFill>
                <a:latin typeface="Klavika Light" panose="020B0506040000020004"/>
              </a:rPr>
              <a:t>International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A90BB1-BD05-48E8-B04F-074127F7929C}"/>
              </a:ext>
            </a:extLst>
          </p:cNvPr>
          <p:cNvSpPr/>
          <p:nvPr/>
        </p:nvSpPr>
        <p:spPr>
          <a:xfrm>
            <a:off x="5573077" y="5705131"/>
            <a:ext cx="1925976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dirty="0">
                <a:solidFill>
                  <a:srgbClr val="0092B7"/>
                </a:solidFill>
                <a:latin typeface="Klavika Light" panose="020B0506040000020004"/>
              </a:rPr>
              <a:t>Réussite étudiante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D75CC58-0647-4707-9866-D7232250276F}"/>
              </a:ext>
            </a:extLst>
          </p:cNvPr>
          <p:cNvSpPr/>
          <p:nvPr/>
        </p:nvSpPr>
        <p:spPr>
          <a:xfrm>
            <a:off x="1066129" y="5705131"/>
            <a:ext cx="1167884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dirty="0">
                <a:solidFill>
                  <a:srgbClr val="0092B7"/>
                </a:solidFill>
                <a:latin typeface="Klavika Light" panose="020B0506040000020004"/>
              </a:rPr>
              <a:t>Recherche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C4C73D-E77E-495E-9C67-989835E00A80}"/>
              </a:ext>
            </a:extLst>
          </p:cNvPr>
          <p:cNvSpPr/>
          <p:nvPr/>
        </p:nvSpPr>
        <p:spPr>
          <a:xfrm>
            <a:off x="3189731" y="5701144"/>
            <a:ext cx="1809213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dirty="0">
                <a:solidFill>
                  <a:srgbClr val="0092B7"/>
                </a:solidFill>
                <a:latin typeface="Klavika Light" panose="020B0506040000020004"/>
              </a:rPr>
              <a:t>Pluridisciplinarité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114CA288-D3DB-43C7-ADE1-57910DE080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865"/>
          <a:stretch/>
        </p:blipFill>
        <p:spPr>
          <a:xfrm>
            <a:off x="561662" y="4301719"/>
            <a:ext cx="2152041" cy="143469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0B4610D-575A-4C4E-999A-F886C992ED5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808" y="2371734"/>
            <a:ext cx="2138517" cy="1425678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8343FE0-6D43-4F0E-BB61-5ABF278D1C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89" y="319544"/>
            <a:ext cx="1097712" cy="566304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6289820-A7FA-4FD5-9284-FD55F344EE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872" y="299749"/>
            <a:ext cx="1511743" cy="10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8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B64DE4A-301A-413A-B148-1AB3AB9E6208}"/>
              </a:ext>
            </a:extLst>
          </p:cNvPr>
          <p:cNvSpPr/>
          <p:nvPr/>
        </p:nvSpPr>
        <p:spPr>
          <a:xfrm>
            <a:off x="8141112" y="0"/>
            <a:ext cx="4050888" cy="6857996"/>
          </a:xfrm>
          <a:prstGeom prst="rect">
            <a:avLst/>
          </a:prstGeom>
          <a:solidFill>
            <a:srgbClr val="F0E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30A270D-A30A-441B-B9AE-89C0727A5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355" y="36512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sz="4800" dirty="0">
                <a:latin typeface="Klavika Medium" panose="020B0803040000020004" pitchFamily="34" charset="0"/>
              </a:rPr>
              <a:t>Spécificités de Saint-Etienne </a:t>
            </a:r>
            <a:br>
              <a:rPr lang="fr-FR" sz="4800" dirty="0">
                <a:latin typeface="Klavika Medium" panose="020B0803040000020004" pitchFamily="34" charset="0"/>
              </a:rPr>
            </a:br>
            <a:r>
              <a:rPr lang="fr-FR" sz="4800" dirty="0" err="1">
                <a:latin typeface="Klavika Medium" panose="020B0803040000020004" pitchFamily="34" charset="0"/>
              </a:rPr>
              <a:t>School</a:t>
            </a:r>
            <a:r>
              <a:rPr lang="fr-FR" sz="4800" dirty="0">
                <a:latin typeface="Klavika Medium" panose="020B0803040000020004" pitchFamily="34" charset="0"/>
              </a:rPr>
              <a:t> of </a:t>
            </a:r>
            <a:r>
              <a:rPr lang="fr-FR" sz="4800" dirty="0" err="1">
                <a:latin typeface="Klavika Medium" panose="020B0803040000020004" pitchFamily="34" charset="0"/>
              </a:rPr>
              <a:t>Economics</a:t>
            </a:r>
            <a:endParaRPr lang="fr-FR" sz="3600" dirty="0">
              <a:solidFill>
                <a:srgbClr val="0092B7"/>
              </a:solidFill>
              <a:latin typeface="Klavika Light" panose="020B0506040000020004" pitchFamily="34" charset="0"/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D74C905-8C73-47FC-B862-9DFE16F9BA32}"/>
              </a:ext>
            </a:extLst>
          </p:cNvPr>
          <p:cNvCxnSpPr>
            <a:cxnSpLocks/>
          </p:cNvCxnSpPr>
          <p:nvPr/>
        </p:nvCxnSpPr>
        <p:spPr>
          <a:xfrm>
            <a:off x="11776587" y="6538455"/>
            <a:ext cx="808703" cy="0"/>
          </a:xfrm>
          <a:prstGeom prst="line">
            <a:avLst/>
          </a:prstGeom>
          <a:ln w="19050">
            <a:solidFill>
              <a:srgbClr val="0092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566E5852-E991-4C72-8379-5B8C9E837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048" y="6346518"/>
            <a:ext cx="2743200" cy="365125"/>
          </a:xfrm>
        </p:spPr>
        <p:txBody>
          <a:bodyPr/>
          <a:lstStyle/>
          <a:p>
            <a:r>
              <a:rPr lang="fr-FR" sz="1400" dirty="0"/>
              <a:t>0</a:t>
            </a:r>
            <a:fld id="{80A34F6F-CF72-4BBD-9190-D69BA0094284}" type="slidenum">
              <a:rPr lang="fr-FR" sz="1400" smtClean="0"/>
              <a:t>6</a:t>
            </a:fld>
            <a:endParaRPr lang="fr-FR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5098C3-73DC-4B43-94C9-DB7CE820D246}"/>
              </a:ext>
            </a:extLst>
          </p:cNvPr>
          <p:cNvSpPr/>
          <p:nvPr/>
        </p:nvSpPr>
        <p:spPr>
          <a:xfrm>
            <a:off x="5437307" y="3778861"/>
            <a:ext cx="2067810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dirty="0">
                <a:solidFill>
                  <a:srgbClr val="0092B7"/>
                </a:solidFill>
                <a:latin typeface="Klavika Light" panose="020B0506040000020004"/>
              </a:rPr>
              <a:t>Professionnalisation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9B4DC6-A3B3-49B9-B4D4-F4EB3F748984}"/>
              </a:ext>
            </a:extLst>
          </p:cNvPr>
          <p:cNvSpPr/>
          <p:nvPr/>
        </p:nvSpPr>
        <p:spPr>
          <a:xfrm>
            <a:off x="544542" y="3767250"/>
            <a:ext cx="2203873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dirty="0">
                <a:solidFill>
                  <a:srgbClr val="0092B7"/>
                </a:solidFill>
                <a:latin typeface="Klavika Light" panose="020B0506040000020004"/>
              </a:rPr>
              <a:t>Domaines d’expertise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E581F73-1D18-42E7-A264-5679AA3288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93" t="15826" r="-893" b="9073"/>
          <a:stretch/>
        </p:blipFill>
        <p:spPr>
          <a:xfrm>
            <a:off x="3021085" y="4296828"/>
            <a:ext cx="2133577" cy="144906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AA9B469-E40C-4FD1-B147-ED053077C0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833" t="15155" r="833" b="6932"/>
          <a:stretch/>
        </p:blipFill>
        <p:spPr>
          <a:xfrm>
            <a:off x="579255" y="2371734"/>
            <a:ext cx="2134448" cy="144906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C4B7459-F6AE-4A1A-A6F6-48EF9D6879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5394"/>
          <a:stretch/>
        </p:blipFill>
        <p:spPr>
          <a:xfrm>
            <a:off x="3014598" y="2380494"/>
            <a:ext cx="2138518" cy="141902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BD52FB0-3C90-4130-8814-4A297A1E20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558" r="-293" b="22231"/>
          <a:stretch/>
        </p:blipFill>
        <p:spPr>
          <a:xfrm>
            <a:off x="5437307" y="4287323"/>
            <a:ext cx="2138515" cy="142567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DB72A8C-04D1-4E6D-B70E-B276D626DE96}"/>
              </a:ext>
            </a:extLst>
          </p:cNvPr>
          <p:cNvSpPr/>
          <p:nvPr/>
        </p:nvSpPr>
        <p:spPr>
          <a:xfrm>
            <a:off x="3382111" y="3778861"/>
            <a:ext cx="1399422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dirty="0">
                <a:solidFill>
                  <a:srgbClr val="0092B7"/>
                </a:solidFill>
                <a:latin typeface="Klavika Light" panose="020B0506040000020004"/>
              </a:rPr>
              <a:t>International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A90BB1-BD05-48E8-B04F-074127F7929C}"/>
              </a:ext>
            </a:extLst>
          </p:cNvPr>
          <p:cNvSpPr/>
          <p:nvPr/>
        </p:nvSpPr>
        <p:spPr>
          <a:xfrm>
            <a:off x="5543576" y="5692343"/>
            <a:ext cx="1925976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dirty="0">
                <a:solidFill>
                  <a:srgbClr val="0092B7"/>
                </a:solidFill>
                <a:latin typeface="Klavika Light" panose="020B0506040000020004"/>
              </a:rPr>
              <a:t>Réussite étudiante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D75CC58-0647-4707-9866-D7232250276F}"/>
              </a:ext>
            </a:extLst>
          </p:cNvPr>
          <p:cNvSpPr/>
          <p:nvPr/>
        </p:nvSpPr>
        <p:spPr>
          <a:xfrm>
            <a:off x="1089154" y="5692343"/>
            <a:ext cx="1167884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dirty="0">
                <a:solidFill>
                  <a:srgbClr val="0092B7"/>
                </a:solidFill>
                <a:latin typeface="Klavika Light" panose="020B0506040000020004"/>
              </a:rPr>
              <a:t>Recherche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C4C73D-E77E-495E-9C67-989835E00A80}"/>
              </a:ext>
            </a:extLst>
          </p:cNvPr>
          <p:cNvSpPr/>
          <p:nvPr/>
        </p:nvSpPr>
        <p:spPr>
          <a:xfrm>
            <a:off x="3184538" y="5692343"/>
            <a:ext cx="1809213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dirty="0">
                <a:solidFill>
                  <a:srgbClr val="0092B7"/>
                </a:solidFill>
                <a:latin typeface="Klavika Light" panose="020B0506040000020004"/>
              </a:rPr>
              <a:t>Pluridisciplinarité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7406D8F5-4309-4885-9E59-ED82483CC8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865"/>
          <a:stretch/>
        </p:blipFill>
        <p:spPr>
          <a:xfrm>
            <a:off x="584687" y="4288931"/>
            <a:ext cx="2152041" cy="1434694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2CED861-D65A-4962-94BD-85D9942B5DD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417" y="2400077"/>
            <a:ext cx="2138517" cy="1425678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8DA8AF8-98B5-4CF2-8D3D-635446874F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89" y="319544"/>
            <a:ext cx="1097712" cy="566304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38692142-C450-4849-A716-3E9775267C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872" y="299749"/>
            <a:ext cx="1511743" cy="1005332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2FB9EB36-A7CB-49E3-8F2A-3632CCB886E6}"/>
              </a:ext>
            </a:extLst>
          </p:cNvPr>
          <p:cNvSpPr txBox="1"/>
          <p:nvPr/>
        </p:nvSpPr>
        <p:spPr>
          <a:xfrm flipH="1">
            <a:off x="8685061" y="1502060"/>
            <a:ext cx="3229983" cy="1065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fr-FR" sz="2000" dirty="0">
                <a:solidFill>
                  <a:srgbClr val="0092B7"/>
                </a:solidFill>
                <a:latin typeface="Klavika Light" panose="020B0506040000020004"/>
              </a:rPr>
              <a:t>Des formations résolument internationales, pour s’ouvrir au monde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8F7CB2C-FF67-4070-A644-2FEA8C969214}"/>
              </a:ext>
            </a:extLst>
          </p:cNvPr>
          <p:cNvSpPr txBox="1"/>
          <p:nvPr/>
        </p:nvSpPr>
        <p:spPr>
          <a:xfrm flipH="1">
            <a:off x="8685060" y="2669516"/>
            <a:ext cx="339586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Parcours « International </a:t>
            </a:r>
            <a:r>
              <a:rPr lang="fr-FR" dirty="0" err="1"/>
              <a:t>track</a:t>
            </a:r>
            <a:r>
              <a:rPr lang="fr-FR" dirty="0"/>
              <a:t> » dès la première année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Un master intégralement en anglais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Un master en </a:t>
            </a:r>
            <a:r>
              <a:rPr lang="fr-FR" dirty="0" err="1"/>
              <a:t>co-diplômation</a:t>
            </a:r>
            <a:r>
              <a:rPr lang="fr-FR" dirty="0"/>
              <a:t> avec le Canada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20% d’étudiants internationaux en master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Des bourses de mobilité à l’étranger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6043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B64DE4A-301A-413A-B148-1AB3AB9E6208}"/>
              </a:ext>
            </a:extLst>
          </p:cNvPr>
          <p:cNvSpPr/>
          <p:nvPr/>
        </p:nvSpPr>
        <p:spPr>
          <a:xfrm>
            <a:off x="8141112" y="0"/>
            <a:ext cx="4050888" cy="6857996"/>
          </a:xfrm>
          <a:prstGeom prst="rect">
            <a:avLst/>
          </a:prstGeom>
          <a:solidFill>
            <a:srgbClr val="F0E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30A270D-A30A-441B-B9AE-89C0727A5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355" y="36512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sz="4800" dirty="0">
                <a:latin typeface="Klavika Medium" panose="020B0803040000020004" pitchFamily="34" charset="0"/>
              </a:rPr>
              <a:t>Spécificités de Saint-Etienne </a:t>
            </a:r>
            <a:br>
              <a:rPr lang="fr-FR" sz="4800" dirty="0">
                <a:latin typeface="Klavika Medium" panose="020B0803040000020004" pitchFamily="34" charset="0"/>
              </a:rPr>
            </a:br>
            <a:r>
              <a:rPr lang="fr-FR" sz="4800" dirty="0" err="1">
                <a:latin typeface="Klavika Medium" panose="020B0803040000020004" pitchFamily="34" charset="0"/>
              </a:rPr>
              <a:t>School</a:t>
            </a:r>
            <a:r>
              <a:rPr lang="fr-FR" sz="4800" dirty="0">
                <a:latin typeface="Klavika Medium" panose="020B0803040000020004" pitchFamily="34" charset="0"/>
              </a:rPr>
              <a:t> of </a:t>
            </a:r>
            <a:r>
              <a:rPr lang="fr-FR" sz="4800" dirty="0" err="1">
                <a:latin typeface="Klavika Medium" panose="020B0803040000020004" pitchFamily="34" charset="0"/>
              </a:rPr>
              <a:t>Economics</a:t>
            </a:r>
            <a:endParaRPr lang="fr-FR" sz="3600" dirty="0">
              <a:solidFill>
                <a:srgbClr val="0092B7"/>
              </a:solidFill>
              <a:latin typeface="Klavika Light" panose="020B0506040000020004" pitchFamily="34" charset="0"/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D74C905-8C73-47FC-B862-9DFE16F9BA32}"/>
              </a:ext>
            </a:extLst>
          </p:cNvPr>
          <p:cNvCxnSpPr>
            <a:cxnSpLocks/>
          </p:cNvCxnSpPr>
          <p:nvPr/>
        </p:nvCxnSpPr>
        <p:spPr>
          <a:xfrm>
            <a:off x="11776587" y="6538455"/>
            <a:ext cx="808703" cy="0"/>
          </a:xfrm>
          <a:prstGeom prst="line">
            <a:avLst/>
          </a:prstGeom>
          <a:ln w="19050">
            <a:solidFill>
              <a:srgbClr val="0092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566E5852-E991-4C72-8379-5B8C9E837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048" y="6346518"/>
            <a:ext cx="2743200" cy="365125"/>
          </a:xfrm>
        </p:spPr>
        <p:txBody>
          <a:bodyPr/>
          <a:lstStyle/>
          <a:p>
            <a:r>
              <a:rPr lang="fr-FR" sz="1400" dirty="0"/>
              <a:t>0</a:t>
            </a:r>
            <a:fld id="{80A34F6F-CF72-4BBD-9190-D69BA0094284}" type="slidenum">
              <a:rPr lang="fr-FR" sz="1400" smtClean="0"/>
              <a:t>7</a:t>
            </a:fld>
            <a:endParaRPr lang="fr-FR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5098C3-73DC-4B43-94C9-DB7CE820D246}"/>
              </a:ext>
            </a:extLst>
          </p:cNvPr>
          <p:cNvSpPr/>
          <p:nvPr/>
        </p:nvSpPr>
        <p:spPr>
          <a:xfrm>
            <a:off x="5461225" y="3767250"/>
            <a:ext cx="2067810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dirty="0">
                <a:solidFill>
                  <a:srgbClr val="0092B7"/>
                </a:solidFill>
                <a:latin typeface="Klavika Light" panose="020B0506040000020004"/>
              </a:rPr>
              <a:t>Professionnalisation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9B4DC6-A3B3-49B9-B4D4-F4EB3F748984}"/>
              </a:ext>
            </a:extLst>
          </p:cNvPr>
          <p:cNvSpPr/>
          <p:nvPr/>
        </p:nvSpPr>
        <p:spPr>
          <a:xfrm>
            <a:off x="544542" y="3767250"/>
            <a:ext cx="2203873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dirty="0">
                <a:solidFill>
                  <a:srgbClr val="0092B7"/>
                </a:solidFill>
                <a:latin typeface="Klavika Light" panose="020B0506040000020004"/>
              </a:rPr>
              <a:t>Domaines d’expertise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E581F73-1D18-42E7-A264-5679AA3288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93" t="15826" r="-893" b="9073"/>
          <a:stretch/>
        </p:blipFill>
        <p:spPr>
          <a:xfrm>
            <a:off x="3029608" y="4301355"/>
            <a:ext cx="2133577" cy="144906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AA9B469-E40C-4FD1-B147-ED053077C0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833" t="15155" r="833" b="6932"/>
          <a:stretch/>
        </p:blipFill>
        <p:spPr>
          <a:xfrm>
            <a:off x="579255" y="2371734"/>
            <a:ext cx="2134448" cy="144906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C4B7459-F6AE-4A1A-A6F6-48EF9D6879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35394"/>
          <a:stretch/>
        </p:blipFill>
        <p:spPr>
          <a:xfrm>
            <a:off x="3030151" y="2386195"/>
            <a:ext cx="2138518" cy="141902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BD52FB0-3C90-4130-8814-4A297A1E20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558" r="-293" b="22231"/>
          <a:stretch/>
        </p:blipFill>
        <p:spPr>
          <a:xfrm>
            <a:off x="5446335" y="4293458"/>
            <a:ext cx="2138515" cy="142567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DB72A8C-04D1-4E6D-B70E-B276D626DE96}"/>
              </a:ext>
            </a:extLst>
          </p:cNvPr>
          <p:cNvSpPr/>
          <p:nvPr/>
        </p:nvSpPr>
        <p:spPr>
          <a:xfrm>
            <a:off x="3397664" y="3784562"/>
            <a:ext cx="1399422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dirty="0">
                <a:solidFill>
                  <a:srgbClr val="0092B7"/>
                </a:solidFill>
                <a:latin typeface="Klavika Light" panose="020B0506040000020004"/>
              </a:rPr>
              <a:t>International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A90BB1-BD05-48E8-B04F-074127F7929C}"/>
              </a:ext>
            </a:extLst>
          </p:cNvPr>
          <p:cNvSpPr/>
          <p:nvPr/>
        </p:nvSpPr>
        <p:spPr>
          <a:xfrm>
            <a:off x="5552604" y="5698478"/>
            <a:ext cx="1925976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dirty="0">
                <a:solidFill>
                  <a:srgbClr val="0092B7"/>
                </a:solidFill>
                <a:latin typeface="Klavika Light" panose="020B0506040000020004"/>
              </a:rPr>
              <a:t>Réussite étudiante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D75CC58-0647-4707-9866-D7232250276F}"/>
              </a:ext>
            </a:extLst>
          </p:cNvPr>
          <p:cNvSpPr/>
          <p:nvPr/>
        </p:nvSpPr>
        <p:spPr>
          <a:xfrm>
            <a:off x="1078644" y="5696870"/>
            <a:ext cx="1167884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dirty="0">
                <a:solidFill>
                  <a:srgbClr val="0092B7"/>
                </a:solidFill>
                <a:latin typeface="Klavika Light" panose="020B0506040000020004"/>
              </a:rPr>
              <a:t>Recherche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C4C73D-E77E-495E-9C67-989835E00A80}"/>
              </a:ext>
            </a:extLst>
          </p:cNvPr>
          <p:cNvSpPr/>
          <p:nvPr/>
        </p:nvSpPr>
        <p:spPr>
          <a:xfrm>
            <a:off x="3193061" y="5696870"/>
            <a:ext cx="1809213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dirty="0">
                <a:solidFill>
                  <a:srgbClr val="0092B7"/>
                </a:solidFill>
                <a:latin typeface="Klavika Light" panose="020B0506040000020004"/>
              </a:rPr>
              <a:t>Pluridisciplinarité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7406D8F5-4309-4885-9E59-ED82483CC8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865"/>
          <a:stretch/>
        </p:blipFill>
        <p:spPr>
          <a:xfrm>
            <a:off x="574177" y="4293458"/>
            <a:ext cx="2152041" cy="1434694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1704D81-8AE5-459B-8EB7-2FE642B8D8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335" y="2388466"/>
            <a:ext cx="2138517" cy="142567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9E528BD-15FD-48A0-987C-03E63DE4AB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89" y="319544"/>
            <a:ext cx="1097712" cy="566304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7D9C7E6-473C-4042-B275-52742F4321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872" y="299749"/>
            <a:ext cx="1511743" cy="1005332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1759E56D-58F1-486A-8D41-729FED40D0DA}"/>
              </a:ext>
            </a:extLst>
          </p:cNvPr>
          <p:cNvSpPr txBox="1"/>
          <p:nvPr/>
        </p:nvSpPr>
        <p:spPr>
          <a:xfrm flipH="1">
            <a:off x="8685061" y="1502060"/>
            <a:ext cx="3229983" cy="736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fr-FR" sz="2000" dirty="0">
                <a:solidFill>
                  <a:srgbClr val="0092B7"/>
                </a:solidFill>
                <a:latin typeface="Klavika Light" panose="020B0506040000020004"/>
              </a:rPr>
              <a:t>Des interactions étroites avec le monde professionnel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123A24B6-E38D-4F98-9B13-67A86E4E47B6}"/>
              </a:ext>
            </a:extLst>
          </p:cNvPr>
          <p:cNvSpPr txBox="1"/>
          <p:nvPr/>
        </p:nvSpPr>
        <p:spPr>
          <a:xfrm flipH="1">
            <a:off x="8685060" y="2483540"/>
            <a:ext cx="33958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Master class et cours assurés par des professionnels (jusqu’à 50% en master 2)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Stages : obligatoires en L3 et master, possibles en L1 et L2 (jusqu’à 1 an de stage cumulé en master)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Réalisation de projets pour des commanditaires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Un master en alternance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6376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B64DE4A-301A-413A-B148-1AB3AB9E6208}"/>
              </a:ext>
            </a:extLst>
          </p:cNvPr>
          <p:cNvSpPr/>
          <p:nvPr/>
        </p:nvSpPr>
        <p:spPr>
          <a:xfrm>
            <a:off x="8141112" y="0"/>
            <a:ext cx="4050888" cy="6857996"/>
          </a:xfrm>
          <a:prstGeom prst="rect">
            <a:avLst/>
          </a:prstGeom>
          <a:solidFill>
            <a:srgbClr val="F0E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30A270D-A30A-441B-B9AE-89C0727A5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355" y="36512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sz="4800" dirty="0">
                <a:latin typeface="Klavika Medium" panose="020B0803040000020004" pitchFamily="34" charset="0"/>
              </a:rPr>
              <a:t>Spécificités de Saint-Etienne </a:t>
            </a:r>
            <a:br>
              <a:rPr lang="fr-FR" sz="4800" dirty="0">
                <a:latin typeface="Klavika Medium" panose="020B0803040000020004" pitchFamily="34" charset="0"/>
              </a:rPr>
            </a:br>
            <a:r>
              <a:rPr lang="fr-FR" sz="4800" dirty="0" err="1">
                <a:latin typeface="Klavika Medium" panose="020B0803040000020004" pitchFamily="34" charset="0"/>
              </a:rPr>
              <a:t>School</a:t>
            </a:r>
            <a:r>
              <a:rPr lang="fr-FR" sz="4800" dirty="0">
                <a:latin typeface="Klavika Medium" panose="020B0803040000020004" pitchFamily="34" charset="0"/>
              </a:rPr>
              <a:t> of </a:t>
            </a:r>
            <a:r>
              <a:rPr lang="fr-FR" sz="4800" dirty="0" err="1">
                <a:latin typeface="Klavika Medium" panose="020B0803040000020004" pitchFamily="34" charset="0"/>
              </a:rPr>
              <a:t>Economics</a:t>
            </a:r>
            <a:endParaRPr lang="fr-FR" sz="3600" dirty="0">
              <a:solidFill>
                <a:srgbClr val="0092B7"/>
              </a:solidFill>
              <a:latin typeface="Klavika Light" panose="020B0506040000020004" pitchFamily="34" charset="0"/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D74C905-8C73-47FC-B862-9DFE16F9BA32}"/>
              </a:ext>
            </a:extLst>
          </p:cNvPr>
          <p:cNvCxnSpPr>
            <a:cxnSpLocks/>
          </p:cNvCxnSpPr>
          <p:nvPr/>
        </p:nvCxnSpPr>
        <p:spPr>
          <a:xfrm>
            <a:off x="11776587" y="6538455"/>
            <a:ext cx="808703" cy="0"/>
          </a:xfrm>
          <a:prstGeom prst="line">
            <a:avLst/>
          </a:prstGeom>
          <a:ln w="19050">
            <a:solidFill>
              <a:srgbClr val="0092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566E5852-E991-4C72-8379-5B8C9E837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048" y="6346518"/>
            <a:ext cx="2743200" cy="365125"/>
          </a:xfrm>
        </p:spPr>
        <p:txBody>
          <a:bodyPr/>
          <a:lstStyle/>
          <a:p>
            <a:r>
              <a:rPr lang="fr-FR" sz="1400" dirty="0"/>
              <a:t>0</a:t>
            </a:r>
            <a:fld id="{80A34F6F-CF72-4BBD-9190-D69BA0094284}" type="slidenum">
              <a:rPr lang="fr-FR" sz="1400" smtClean="0"/>
              <a:t>8</a:t>
            </a:fld>
            <a:endParaRPr lang="fr-FR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5098C3-73DC-4B43-94C9-DB7CE820D246}"/>
              </a:ext>
            </a:extLst>
          </p:cNvPr>
          <p:cNvSpPr/>
          <p:nvPr/>
        </p:nvSpPr>
        <p:spPr>
          <a:xfrm>
            <a:off x="5467721" y="3743864"/>
            <a:ext cx="2067810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dirty="0">
                <a:solidFill>
                  <a:srgbClr val="0092B7"/>
                </a:solidFill>
                <a:latin typeface="Klavika Light" panose="020B0506040000020004"/>
              </a:rPr>
              <a:t>Professionnalisation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9B4DC6-A3B3-49B9-B4D4-F4EB3F748984}"/>
              </a:ext>
            </a:extLst>
          </p:cNvPr>
          <p:cNvSpPr/>
          <p:nvPr/>
        </p:nvSpPr>
        <p:spPr>
          <a:xfrm>
            <a:off x="544542" y="3767250"/>
            <a:ext cx="2203873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dirty="0">
                <a:solidFill>
                  <a:srgbClr val="0092B7"/>
                </a:solidFill>
                <a:latin typeface="Klavika Light" panose="020B0506040000020004"/>
              </a:rPr>
              <a:t>Domaines d’expertise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E581F73-1D18-42E7-A264-5679AA3288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93" t="15826" r="-893" b="9073"/>
          <a:stretch/>
        </p:blipFill>
        <p:spPr>
          <a:xfrm>
            <a:off x="3011813" y="4294115"/>
            <a:ext cx="2133577" cy="144906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AA9B469-E40C-4FD1-B147-ED053077C0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833" t="15155" r="833" b="6932"/>
          <a:stretch/>
        </p:blipFill>
        <p:spPr>
          <a:xfrm>
            <a:off x="579255" y="2371734"/>
            <a:ext cx="2134448" cy="144906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C4B7459-F6AE-4A1A-A6F6-48EF9D6879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35394"/>
          <a:stretch/>
        </p:blipFill>
        <p:spPr>
          <a:xfrm>
            <a:off x="3014008" y="2371734"/>
            <a:ext cx="2138518" cy="141902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BD52FB0-3C90-4130-8814-4A297A1E20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558" r="-293" b="22231"/>
          <a:stretch/>
        </p:blipFill>
        <p:spPr>
          <a:xfrm>
            <a:off x="5452831" y="4294115"/>
            <a:ext cx="2138515" cy="142567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DB72A8C-04D1-4E6D-B70E-B276D626DE96}"/>
              </a:ext>
            </a:extLst>
          </p:cNvPr>
          <p:cNvSpPr/>
          <p:nvPr/>
        </p:nvSpPr>
        <p:spPr>
          <a:xfrm>
            <a:off x="3381521" y="3770101"/>
            <a:ext cx="1399422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dirty="0">
                <a:solidFill>
                  <a:srgbClr val="0092B7"/>
                </a:solidFill>
                <a:latin typeface="Klavika Light" panose="020B0506040000020004"/>
              </a:rPr>
              <a:t>International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A90BB1-BD05-48E8-B04F-074127F7929C}"/>
              </a:ext>
            </a:extLst>
          </p:cNvPr>
          <p:cNvSpPr/>
          <p:nvPr/>
        </p:nvSpPr>
        <p:spPr>
          <a:xfrm>
            <a:off x="5559100" y="5699135"/>
            <a:ext cx="1925976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dirty="0">
                <a:solidFill>
                  <a:srgbClr val="0092B7"/>
                </a:solidFill>
                <a:latin typeface="Klavika Light" panose="020B0506040000020004"/>
              </a:rPr>
              <a:t>Réussite étudiante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D75CC58-0647-4707-9866-D7232250276F}"/>
              </a:ext>
            </a:extLst>
          </p:cNvPr>
          <p:cNvSpPr/>
          <p:nvPr/>
        </p:nvSpPr>
        <p:spPr>
          <a:xfrm>
            <a:off x="1056799" y="5699135"/>
            <a:ext cx="1167884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dirty="0">
                <a:solidFill>
                  <a:srgbClr val="0092B7"/>
                </a:solidFill>
                <a:latin typeface="Klavika Light" panose="020B0506040000020004"/>
              </a:rPr>
              <a:t>Recherche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C4C73D-E77E-495E-9C67-989835E00A80}"/>
              </a:ext>
            </a:extLst>
          </p:cNvPr>
          <p:cNvSpPr/>
          <p:nvPr/>
        </p:nvSpPr>
        <p:spPr>
          <a:xfrm>
            <a:off x="3175266" y="5689630"/>
            <a:ext cx="1809213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dirty="0">
                <a:solidFill>
                  <a:srgbClr val="0092B7"/>
                </a:solidFill>
                <a:latin typeface="Klavika Light" panose="020B0506040000020004"/>
              </a:rPr>
              <a:t>Pluridisciplinarité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FA8258C-6A9B-48F5-8890-D9BA83728C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65"/>
          <a:stretch/>
        </p:blipFill>
        <p:spPr>
          <a:xfrm>
            <a:off x="552332" y="4295723"/>
            <a:ext cx="2152041" cy="143469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D349709-07B8-40A3-9D4D-0B6C0031C96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1" y="2365080"/>
            <a:ext cx="2138517" cy="1425678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9152379-82BF-468A-BDD3-7E6B664F50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89" y="319544"/>
            <a:ext cx="1097712" cy="566304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47C3E21-3F04-4B2A-9FB0-D58CC2690E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872" y="299749"/>
            <a:ext cx="1511743" cy="1005332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FC66E16-B950-47C2-B8EF-E90DBFE10130}"/>
              </a:ext>
            </a:extLst>
          </p:cNvPr>
          <p:cNvSpPr txBox="1"/>
          <p:nvPr/>
        </p:nvSpPr>
        <p:spPr>
          <a:xfrm flipH="1">
            <a:off x="8685062" y="1502060"/>
            <a:ext cx="2876921" cy="736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fr-FR" sz="2000" dirty="0">
                <a:solidFill>
                  <a:srgbClr val="0092B7"/>
                </a:solidFill>
                <a:latin typeface="Klavika Light" panose="020B0506040000020004"/>
              </a:rPr>
              <a:t>Des formations nourries par la recherche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E974383-B7BD-42D4-8A3F-DE939B0EB6CB}"/>
              </a:ext>
            </a:extLst>
          </p:cNvPr>
          <p:cNvSpPr txBox="1"/>
          <p:nvPr/>
        </p:nvSpPr>
        <p:spPr>
          <a:xfrm flipH="1">
            <a:off x="8685060" y="2669516"/>
            <a:ext cx="339586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Ateliers thématiques de la première à la troisième année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Enseignements par des enseignants chercheurs qui contribuent aux avancées scientifiques de leur discipline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5% de nos diplômés de master poursuivent en doctorat</a:t>
            </a:r>
          </a:p>
          <a:p>
            <a:pPr lvl="1"/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2579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B64DE4A-301A-413A-B148-1AB3AB9E6208}"/>
              </a:ext>
            </a:extLst>
          </p:cNvPr>
          <p:cNvSpPr/>
          <p:nvPr/>
        </p:nvSpPr>
        <p:spPr>
          <a:xfrm>
            <a:off x="8141112" y="0"/>
            <a:ext cx="4050888" cy="6857996"/>
          </a:xfrm>
          <a:prstGeom prst="rect">
            <a:avLst/>
          </a:prstGeom>
          <a:solidFill>
            <a:srgbClr val="F0E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30A270D-A30A-441B-B9AE-89C0727A5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355" y="36512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sz="4800" dirty="0">
                <a:latin typeface="Klavika Medium" panose="020B0803040000020004" pitchFamily="34" charset="0"/>
              </a:rPr>
              <a:t>Spécificités de Saint-Etienne </a:t>
            </a:r>
            <a:br>
              <a:rPr lang="fr-FR" sz="4800" dirty="0">
                <a:latin typeface="Klavika Medium" panose="020B0803040000020004" pitchFamily="34" charset="0"/>
              </a:rPr>
            </a:br>
            <a:r>
              <a:rPr lang="fr-FR" sz="4800" dirty="0" err="1">
                <a:latin typeface="Klavika Medium" panose="020B0803040000020004" pitchFamily="34" charset="0"/>
              </a:rPr>
              <a:t>School</a:t>
            </a:r>
            <a:r>
              <a:rPr lang="fr-FR" sz="4800" dirty="0">
                <a:latin typeface="Klavika Medium" panose="020B0803040000020004" pitchFamily="34" charset="0"/>
              </a:rPr>
              <a:t> of </a:t>
            </a:r>
            <a:r>
              <a:rPr lang="fr-FR" sz="4800" dirty="0" err="1">
                <a:latin typeface="Klavika Medium" panose="020B0803040000020004" pitchFamily="34" charset="0"/>
              </a:rPr>
              <a:t>Economics</a:t>
            </a:r>
            <a:endParaRPr lang="fr-FR" sz="3600" dirty="0">
              <a:solidFill>
                <a:srgbClr val="0092B7"/>
              </a:solidFill>
              <a:latin typeface="Klavika Light" panose="020B0506040000020004" pitchFamily="34" charset="0"/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D74C905-8C73-47FC-B862-9DFE16F9BA32}"/>
              </a:ext>
            </a:extLst>
          </p:cNvPr>
          <p:cNvCxnSpPr>
            <a:cxnSpLocks/>
          </p:cNvCxnSpPr>
          <p:nvPr/>
        </p:nvCxnSpPr>
        <p:spPr>
          <a:xfrm>
            <a:off x="11776587" y="6538455"/>
            <a:ext cx="808703" cy="0"/>
          </a:xfrm>
          <a:prstGeom prst="line">
            <a:avLst/>
          </a:prstGeom>
          <a:ln w="19050">
            <a:solidFill>
              <a:srgbClr val="0092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566E5852-E991-4C72-8379-5B8C9E837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048" y="6346518"/>
            <a:ext cx="2743200" cy="365125"/>
          </a:xfrm>
        </p:spPr>
        <p:txBody>
          <a:bodyPr/>
          <a:lstStyle/>
          <a:p>
            <a:r>
              <a:rPr lang="fr-FR" sz="1400" dirty="0"/>
              <a:t>0</a:t>
            </a:r>
            <a:fld id="{80A34F6F-CF72-4BBD-9190-D69BA0094284}" type="slidenum">
              <a:rPr lang="fr-FR" sz="1400" smtClean="0"/>
              <a:t>9</a:t>
            </a:fld>
            <a:endParaRPr lang="fr-FR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5098C3-73DC-4B43-94C9-DB7CE820D246}"/>
              </a:ext>
            </a:extLst>
          </p:cNvPr>
          <p:cNvSpPr/>
          <p:nvPr/>
        </p:nvSpPr>
        <p:spPr>
          <a:xfrm>
            <a:off x="5461219" y="3767250"/>
            <a:ext cx="2067810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dirty="0">
                <a:solidFill>
                  <a:srgbClr val="0092B7"/>
                </a:solidFill>
                <a:latin typeface="Klavika Light" panose="020B0506040000020004"/>
              </a:rPr>
              <a:t>Professionnalisation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9B4DC6-A3B3-49B9-B4D4-F4EB3F748984}"/>
              </a:ext>
            </a:extLst>
          </p:cNvPr>
          <p:cNvSpPr/>
          <p:nvPr/>
        </p:nvSpPr>
        <p:spPr>
          <a:xfrm>
            <a:off x="544542" y="3767250"/>
            <a:ext cx="2203873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dirty="0">
                <a:solidFill>
                  <a:srgbClr val="0092B7"/>
                </a:solidFill>
                <a:latin typeface="Klavika Light" panose="020B0506040000020004"/>
              </a:rPr>
              <a:t>Domaines d’expertise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E581F73-1D18-42E7-A264-5679AA3288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3" t="15826" r="-893" b="9073"/>
          <a:stretch/>
        </p:blipFill>
        <p:spPr>
          <a:xfrm>
            <a:off x="3027068" y="4301354"/>
            <a:ext cx="2133577" cy="144906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AA9B469-E40C-4FD1-B147-ED053077C0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833" t="15155" r="833" b="6932"/>
          <a:stretch/>
        </p:blipFill>
        <p:spPr>
          <a:xfrm>
            <a:off x="579255" y="2371734"/>
            <a:ext cx="2134448" cy="144906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C4B7459-F6AE-4A1A-A6F6-48EF9D6879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35394"/>
          <a:stretch/>
        </p:blipFill>
        <p:spPr>
          <a:xfrm>
            <a:off x="3030148" y="2378197"/>
            <a:ext cx="2138518" cy="141902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BD52FB0-3C90-4130-8814-4A297A1E20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558" r="-293" b="22231"/>
          <a:stretch/>
        </p:blipFill>
        <p:spPr>
          <a:xfrm>
            <a:off x="5461219" y="4291849"/>
            <a:ext cx="2138515" cy="142567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DB72A8C-04D1-4E6D-B70E-B276D626DE96}"/>
              </a:ext>
            </a:extLst>
          </p:cNvPr>
          <p:cNvSpPr/>
          <p:nvPr/>
        </p:nvSpPr>
        <p:spPr>
          <a:xfrm>
            <a:off x="3397661" y="3776564"/>
            <a:ext cx="1399422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dirty="0">
                <a:solidFill>
                  <a:srgbClr val="0092B7"/>
                </a:solidFill>
                <a:latin typeface="Klavika Light" panose="020B0506040000020004"/>
              </a:rPr>
              <a:t>International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A90BB1-BD05-48E8-B04F-074127F7929C}"/>
              </a:ext>
            </a:extLst>
          </p:cNvPr>
          <p:cNvSpPr/>
          <p:nvPr/>
        </p:nvSpPr>
        <p:spPr>
          <a:xfrm>
            <a:off x="5567488" y="5696869"/>
            <a:ext cx="1925976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dirty="0">
                <a:solidFill>
                  <a:srgbClr val="0092B7"/>
                </a:solidFill>
                <a:latin typeface="Klavika Light" panose="020B0506040000020004"/>
              </a:rPr>
              <a:t>Réussite étudiante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D75CC58-0647-4707-9866-D7232250276F}"/>
              </a:ext>
            </a:extLst>
          </p:cNvPr>
          <p:cNvSpPr/>
          <p:nvPr/>
        </p:nvSpPr>
        <p:spPr>
          <a:xfrm>
            <a:off x="1090018" y="5696869"/>
            <a:ext cx="1167884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dirty="0">
                <a:solidFill>
                  <a:srgbClr val="0092B7"/>
                </a:solidFill>
                <a:latin typeface="Klavika Light" panose="020B0506040000020004"/>
              </a:rPr>
              <a:t>Recherche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C4C73D-E77E-495E-9C67-989835E00A80}"/>
              </a:ext>
            </a:extLst>
          </p:cNvPr>
          <p:cNvSpPr/>
          <p:nvPr/>
        </p:nvSpPr>
        <p:spPr>
          <a:xfrm>
            <a:off x="3190521" y="5696869"/>
            <a:ext cx="1809213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dirty="0">
                <a:solidFill>
                  <a:srgbClr val="0092B7"/>
                </a:solidFill>
                <a:latin typeface="Klavika Light" panose="020B0506040000020004"/>
              </a:rPr>
              <a:t>Pluridisciplinarité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7406D8F5-4309-4885-9E59-ED82483CC8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865"/>
          <a:stretch/>
        </p:blipFill>
        <p:spPr>
          <a:xfrm>
            <a:off x="585551" y="4293457"/>
            <a:ext cx="2152041" cy="1434694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A1FAB49-DBB9-4A62-9098-1BAD1C02E3A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329" y="2388466"/>
            <a:ext cx="2138517" cy="1425678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57678CF-B56D-4AB2-A019-63F186580A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89" y="319544"/>
            <a:ext cx="1097712" cy="566304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E19EA90-F8D8-4F07-8A94-9F97950C3A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872" y="299749"/>
            <a:ext cx="1511743" cy="1005332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09D96F48-2B8B-4FD2-91E6-4E6592B0AE01}"/>
              </a:ext>
            </a:extLst>
          </p:cNvPr>
          <p:cNvSpPr txBox="1"/>
          <p:nvPr/>
        </p:nvSpPr>
        <p:spPr>
          <a:xfrm flipH="1">
            <a:off x="8685062" y="1502060"/>
            <a:ext cx="2876921" cy="1065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fr-FR" sz="2000" dirty="0">
                <a:solidFill>
                  <a:srgbClr val="0092B7"/>
                </a:solidFill>
                <a:latin typeface="Klavika Light" panose="020B0506040000020004"/>
              </a:rPr>
              <a:t>Croiser les disciplines pour éclairer les questions économiques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5F55213-AEF0-4316-80A5-E793AA564314}"/>
              </a:ext>
            </a:extLst>
          </p:cNvPr>
          <p:cNvSpPr txBox="1"/>
          <p:nvPr/>
        </p:nvSpPr>
        <p:spPr>
          <a:xfrm flipH="1">
            <a:off x="8685060" y="2669516"/>
            <a:ext cx="33958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DU Science Po et Economie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Renforcement progressif d’une discipline complémentaire :</a:t>
            </a:r>
          </a:p>
          <a:p>
            <a:r>
              <a:rPr lang="fr-FR" dirty="0"/>
              <a:t>      - gestion</a:t>
            </a:r>
          </a:p>
          <a:p>
            <a:r>
              <a:rPr lang="fr-FR" dirty="0"/>
              <a:t>      - science politique</a:t>
            </a:r>
          </a:p>
          <a:p>
            <a:r>
              <a:rPr lang="fr-FR" dirty="0"/>
              <a:t>      - science des données</a:t>
            </a:r>
          </a:p>
          <a:p>
            <a:r>
              <a:rPr lang="fr-FR" dirty="0"/>
              <a:t>        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Mixité des publics : Economistes, Politistes, Ingénieurs, Gestionnaires, Géographes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83181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1816</TotalTime>
  <Words>1191</Words>
  <Application>Microsoft Office PowerPoint</Application>
  <PresentationFormat>Grand écran</PresentationFormat>
  <Paragraphs>439</Paragraphs>
  <Slides>19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Klavika Light</vt:lpstr>
      <vt:lpstr>Klavika Medium</vt:lpstr>
      <vt:lpstr>Times New Roman</vt:lpstr>
      <vt:lpstr>Wingdings</vt:lpstr>
      <vt:lpstr>Thème Office</vt:lpstr>
      <vt:lpstr>P</vt:lpstr>
      <vt:lpstr>Fondements du projet Une école d’économie, c’est quoi ?</vt:lpstr>
      <vt:lpstr>Fondements du projet Pourquoi créer une école d’économie à Saint-Etienne ?</vt:lpstr>
      <vt:lpstr>Spécificités de Saint-Etienne  School of Economics</vt:lpstr>
      <vt:lpstr>Spécificités de Saint-Etienne  School of Economics</vt:lpstr>
      <vt:lpstr>Spécificités de Saint-Etienne  School of Economics</vt:lpstr>
      <vt:lpstr>Spécificités de Saint-Etienne  School of Economics</vt:lpstr>
      <vt:lpstr>Spécificités de Saint-Etienne  School of Economics</vt:lpstr>
      <vt:lpstr>Spécificités de Saint-Etienne  School of Economics</vt:lpstr>
      <vt:lpstr>Spécificités de Saint-Etienne  School of Economics</vt:lpstr>
      <vt:lpstr>Organisation des formations Une spécialisation progressive</vt:lpstr>
      <vt:lpstr>Organisation des formations Une spécialisation progressive</vt:lpstr>
      <vt:lpstr>Organisation des formations Une spécialisation progressive</vt:lpstr>
      <vt:lpstr>Débouchés licence Un accès aux meilleures formations Bac+5</vt:lpstr>
      <vt:lpstr>Compétences acquises Quatre principaux blocs de compétences en licence</vt:lpstr>
      <vt:lpstr>Débouchés master Des carrières de haut niveau</vt:lpstr>
      <vt:lpstr>Débouchés Une insertion professionnelle de grande qualité</vt:lpstr>
      <vt:lpstr>Admission  Via Parcoursup ou sur dossier</vt:lpstr>
      <vt:lpstr>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</dc:title>
  <dc:creator>Claire</dc:creator>
  <cp:lastModifiedBy>Corinne Autant Bernard</cp:lastModifiedBy>
  <cp:revision>97</cp:revision>
  <cp:lastPrinted>2021-09-30T21:29:20Z</cp:lastPrinted>
  <dcterms:created xsi:type="dcterms:W3CDTF">2021-09-29T07:32:03Z</dcterms:created>
  <dcterms:modified xsi:type="dcterms:W3CDTF">2021-10-15T15:36:34Z</dcterms:modified>
</cp:coreProperties>
</file>