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61" r:id="rId4"/>
    <p:sldId id="262" r:id="rId5"/>
    <p:sldId id="263" r:id="rId6"/>
    <p:sldId id="267" r:id="rId7"/>
    <p:sldId id="269" r:id="rId8"/>
    <p:sldId id="270" r:id="rId9"/>
    <p:sldId id="272" r:id="rId10"/>
    <p:sldId id="273" r:id="rId11"/>
    <p:sldId id="275" r:id="rId12"/>
    <p:sldId id="276" r:id="rId13"/>
    <p:sldId id="259" r:id="rId14"/>
    <p:sldId id="264" r:id="rId15"/>
    <p:sldId id="265" r:id="rId16"/>
    <p:sldId id="277" r:id="rId17"/>
    <p:sldId id="278" r:id="rId18"/>
    <p:sldId id="279" r:id="rId19"/>
    <p:sldId id="280" r:id="rId20"/>
    <p:sldId id="281" r:id="rId21"/>
    <p:sldId id="283" r:id="rId22"/>
    <p:sldId id="282" r:id="rId23"/>
    <p:sldId id="284" r:id="rId24"/>
    <p:sldId id="285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60" d="100"/>
          <a:sy n="60" d="100"/>
        </p:scale>
        <p:origin x="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47092-0826-5D48-A481-7F5A1D59C59B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2D2444-9B7A-7B44-9B70-F937F9D357F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3548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3F1D89-CDED-B949-AFEE-29780AB172E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4087" y="2753456"/>
            <a:ext cx="4172465" cy="2485809"/>
          </a:xfrm>
        </p:spPr>
        <p:txBody>
          <a:bodyPr anchor="t">
            <a:normAutofit/>
          </a:bodyPr>
          <a:lstStyle>
            <a:lvl1pPr algn="l">
              <a:lnSpc>
                <a:spcPts val="5200"/>
              </a:lnSpc>
              <a:defRPr sz="5000"/>
            </a:lvl1pPr>
          </a:lstStyle>
          <a:p>
            <a:r>
              <a:rPr lang="fr-FR" dirty="0"/>
              <a:t>Titre de la présentation</a:t>
            </a:r>
          </a:p>
        </p:txBody>
      </p:sp>
    </p:spTree>
    <p:extLst>
      <p:ext uri="{BB962C8B-B14F-4D97-AF65-F5344CB8AC3E}">
        <p14:creationId xmlns:p14="http://schemas.microsoft.com/office/powerpoint/2010/main" val="3240334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4176E-804C-5741-94D5-E521D05A7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43682" y="1828800"/>
            <a:ext cx="4289854" cy="787746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fr-FR" dirty="0"/>
              <a:t>Sommaire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7C2EF6-98A1-4C4C-8EBF-0016BA4B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BBE6E0-FBCB-3A41-AAF1-0463022A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2A185F58-35BB-054B-A86C-3871282FEC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3038" y="2879725"/>
            <a:ext cx="6218237" cy="2989263"/>
          </a:xfrm>
          <a:prstGeom prst="rect">
            <a:avLst/>
          </a:prstGeom>
        </p:spPr>
        <p:txBody>
          <a:bodyPr/>
          <a:lstStyle>
            <a:lvl1pPr marL="457200" indent="-457200">
              <a:buClr>
                <a:schemeClr val="bg1"/>
              </a:buClr>
              <a:buSzPct val="150000"/>
              <a:buFont typeface="Arial" panose="020B0604020202020204" pitchFamily="34" charset="0"/>
              <a:buChar char="•"/>
              <a:defRPr sz="24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Une formation pluridisciplinaire</a:t>
            </a:r>
          </a:p>
        </p:txBody>
      </p:sp>
    </p:spTree>
    <p:extLst>
      <p:ext uri="{BB962C8B-B14F-4D97-AF65-F5344CB8AC3E}">
        <p14:creationId xmlns:p14="http://schemas.microsoft.com/office/powerpoint/2010/main" val="3963701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946A6C-06F8-A54C-9FE4-FB53BC2DA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lnSpc>
                <a:spcPts val="3000"/>
              </a:lnSpc>
              <a:defRPr sz="3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0A2E99C-F443-B749-B552-2CA4581CB53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EF848F3-D8A3-2B4F-8B0B-4FE1E4FB67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1748416-84D2-F149-A01B-A79F753E6ED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478088"/>
            <a:ext cx="2411627" cy="45046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000"/>
              </a:lnSpc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Sous-titre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ACFAA969-817D-D544-9512-A335620A4A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125788"/>
            <a:ext cx="3844925" cy="23606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fr-FR" dirty="0"/>
              <a:t>Corps du texte</a:t>
            </a:r>
          </a:p>
        </p:txBody>
      </p:sp>
    </p:spTree>
    <p:extLst>
      <p:ext uri="{BB962C8B-B14F-4D97-AF65-F5344CB8AC3E}">
        <p14:creationId xmlns:p14="http://schemas.microsoft.com/office/powerpoint/2010/main" val="825000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54176E-804C-5741-94D5-E521D05A7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981200" y="1270534"/>
            <a:ext cx="4252783" cy="1779373"/>
          </a:xfrm>
        </p:spPr>
        <p:txBody>
          <a:bodyPr>
            <a:noAutofit/>
          </a:bodyPr>
          <a:lstStyle>
            <a:lvl1pPr>
              <a:lnSpc>
                <a:spcPts val="5000"/>
              </a:lnSpc>
              <a:defRPr sz="5000">
                <a:solidFill>
                  <a:schemeClr val="accent5"/>
                </a:solidFill>
              </a:defRPr>
            </a:lvl1pPr>
          </a:lstStyle>
          <a:p>
            <a:r>
              <a:rPr lang="fr-FR" dirty="0"/>
              <a:t>Titre de partie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E7C2EF6-98A1-4C4C-8EBF-0016BA4BE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BBE6E0-FBCB-3A41-AAF1-0463022A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1807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D60B68B-2CAE-6F42-8648-8D427AC41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5546"/>
            <a:ext cx="7959811" cy="787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Titre de la diapositive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EB2121-6BB3-E846-BE71-708BB14339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231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7FD2BC9-2A75-F249-B2E1-C79E2E1ED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8151" y="231088"/>
            <a:ext cx="7393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93D0356-4CF7-CC47-8B5E-7438BE6233C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70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dt="0"/>
  <p:txStyles>
    <p:titleStyle>
      <a:lvl1pPr algn="l" defTabSz="914400" rtl="0" eaLnBrk="1" latinLnBrk="0" hangingPunct="1">
        <a:lnSpc>
          <a:spcPts val="6000"/>
        </a:lnSpc>
        <a:spcBef>
          <a:spcPct val="0"/>
        </a:spcBef>
        <a:buNone/>
        <a:defRPr sz="40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9BC6ED-336E-EB43-ADFA-FA826BE89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5577" y="3061681"/>
            <a:ext cx="5661059" cy="2126769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chemeClr val="tx1"/>
                </a:solidFill>
              </a:rPr>
              <a:t>Présentation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/>
              <a:t>de l’offre globale de formation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A80C6F-44DF-BE44-9252-B64EE6BC8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486" y="1334151"/>
            <a:ext cx="3460322" cy="8923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0B6637-5411-F446-BDA4-04833FCB6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204" y="6092575"/>
            <a:ext cx="1294865" cy="46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758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C790D-F2EF-A540-80AF-7086CE87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Poursuite d’études &amp; Métiers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3B3882-6161-A845-825E-9DC88F6D3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E4EFCA-6A36-4343-B5A7-4C6D88179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89B188-A9B0-164D-B161-0E6D593B6CAA}"/>
              </a:ext>
            </a:extLst>
          </p:cNvPr>
          <p:cNvSpPr/>
          <p:nvPr/>
        </p:nvSpPr>
        <p:spPr>
          <a:xfrm>
            <a:off x="638646" y="2587261"/>
            <a:ext cx="1914078" cy="9123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16C9DD-C5C3-3245-B6FF-25676A94BE3D}"/>
              </a:ext>
            </a:extLst>
          </p:cNvPr>
          <p:cNvSpPr txBox="1"/>
          <p:nvPr/>
        </p:nvSpPr>
        <p:spPr>
          <a:xfrm>
            <a:off x="811253" y="2636707"/>
            <a:ext cx="1671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Management de projet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6C1D276-86D3-7A42-B9C1-474619D5B89B}"/>
              </a:ext>
            </a:extLst>
          </p:cNvPr>
          <p:cNvSpPr/>
          <p:nvPr/>
        </p:nvSpPr>
        <p:spPr>
          <a:xfrm>
            <a:off x="4752820" y="2580076"/>
            <a:ext cx="1878631" cy="1878631"/>
          </a:xfrm>
          <a:prstGeom prst="ellipse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38F5EF4-5988-5E41-8E4A-F585A3DA828F}"/>
              </a:ext>
            </a:extLst>
          </p:cNvPr>
          <p:cNvSpPr txBox="1"/>
          <p:nvPr/>
        </p:nvSpPr>
        <p:spPr>
          <a:xfrm>
            <a:off x="4868417" y="2957551"/>
            <a:ext cx="1635259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Management &amp; Gestion </a:t>
            </a:r>
            <a:b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Organisations</a:t>
            </a:r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7BD2B7E-B742-3545-9E9B-C510D0733A5C}"/>
              </a:ext>
            </a:extLst>
          </p:cNvPr>
          <p:cNvCxnSpPr>
            <a:cxnSpLocks/>
          </p:cNvCxnSpPr>
          <p:nvPr/>
        </p:nvCxnSpPr>
        <p:spPr>
          <a:xfrm>
            <a:off x="7371198" y="2666635"/>
            <a:ext cx="0" cy="3775262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7FB415A-0063-0D43-ABAC-D0FC54FB03CD}"/>
              </a:ext>
            </a:extLst>
          </p:cNvPr>
          <p:cNvCxnSpPr>
            <a:cxnSpLocks/>
          </p:cNvCxnSpPr>
          <p:nvPr/>
        </p:nvCxnSpPr>
        <p:spPr>
          <a:xfrm>
            <a:off x="6631449" y="3519390"/>
            <a:ext cx="739749" cy="1"/>
          </a:xfrm>
          <a:prstGeom prst="line">
            <a:avLst/>
          </a:prstGeom>
          <a:ln w="28575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9D9084B-E47B-DF48-9330-AABF71356C11}"/>
              </a:ext>
            </a:extLst>
          </p:cNvPr>
          <p:cNvSpPr/>
          <p:nvPr/>
        </p:nvSpPr>
        <p:spPr>
          <a:xfrm>
            <a:off x="638646" y="3583194"/>
            <a:ext cx="1914078" cy="93213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C7A58C7-D714-674C-AEC8-4CA05D0487F9}"/>
              </a:ext>
            </a:extLst>
          </p:cNvPr>
          <p:cNvSpPr txBox="1"/>
          <p:nvPr/>
        </p:nvSpPr>
        <p:spPr>
          <a:xfrm>
            <a:off x="811253" y="3633761"/>
            <a:ext cx="1793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Administration </a:t>
            </a:r>
            <a:b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 Entreprises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1210B7-4898-354D-B1AB-44A42349DFAC}"/>
              </a:ext>
            </a:extLst>
          </p:cNvPr>
          <p:cNvSpPr/>
          <p:nvPr/>
        </p:nvSpPr>
        <p:spPr>
          <a:xfrm>
            <a:off x="638647" y="4605716"/>
            <a:ext cx="1914076" cy="73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ED6CC78-B023-2D4B-88F2-012FEC5E544C}"/>
              </a:ext>
            </a:extLst>
          </p:cNvPr>
          <p:cNvSpPr txBox="1"/>
          <p:nvPr/>
        </p:nvSpPr>
        <p:spPr>
          <a:xfrm>
            <a:off x="811252" y="4687524"/>
            <a:ext cx="1841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b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Entrepreneuriat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D3643D-89F0-8848-93F8-2B49FD47E8D1}"/>
              </a:ext>
            </a:extLst>
          </p:cNvPr>
          <p:cNvSpPr/>
          <p:nvPr/>
        </p:nvSpPr>
        <p:spPr>
          <a:xfrm>
            <a:off x="638647" y="5441048"/>
            <a:ext cx="1914076" cy="73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C4B206-2D97-0E45-8BB8-F155AA1EA2DB}"/>
              </a:ext>
            </a:extLst>
          </p:cNvPr>
          <p:cNvSpPr txBox="1"/>
          <p:nvPr/>
        </p:nvSpPr>
        <p:spPr>
          <a:xfrm>
            <a:off x="811254" y="5517993"/>
            <a:ext cx="1591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</a:t>
            </a:r>
            <a:b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International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7497D32-FB26-6846-B6E7-3AA11D35534B}"/>
              </a:ext>
            </a:extLst>
          </p:cNvPr>
          <p:cNvSpPr/>
          <p:nvPr/>
        </p:nvSpPr>
        <p:spPr>
          <a:xfrm>
            <a:off x="2637600" y="2607622"/>
            <a:ext cx="1793751" cy="9192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5A871AB1-2C6B-6741-B510-2CA94562C844}"/>
              </a:ext>
            </a:extLst>
          </p:cNvPr>
          <p:cNvSpPr txBox="1"/>
          <p:nvPr/>
        </p:nvSpPr>
        <p:spPr>
          <a:xfrm>
            <a:off x="2759516" y="2651725"/>
            <a:ext cx="1671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Commerce </a:t>
            </a:r>
            <a:b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Distribution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A1D40AB-473A-7747-AA05-ADE16852DE29}"/>
              </a:ext>
            </a:extLst>
          </p:cNvPr>
          <p:cNvSpPr/>
          <p:nvPr/>
        </p:nvSpPr>
        <p:spPr>
          <a:xfrm>
            <a:off x="2637600" y="3634380"/>
            <a:ext cx="1793751" cy="11213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0D2ED64-1D91-864E-A0E8-A90AD3786D2E}"/>
              </a:ext>
            </a:extLst>
          </p:cNvPr>
          <p:cNvSpPr txBox="1"/>
          <p:nvPr/>
        </p:nvSpPr>
        <p:spPr>
          <a:xfrm>
            <a:off x="2759516" y="3678484"/>
            <a:ext cx="16718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Organisations </a:t>
            </a:r>
            <a:b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Sanitaires et Sociales</a:t>
            </a:r>
          </a:p>
        </p:txBody>
      </p:sp>
      <p:sp>
        <p:nvSpPr>
          <p:cNvPr id="38" name="Espace réservé du texte 5">
            <a:extLst>
              <a:ext uri="{FF2B5EF4-FFF2-40B4-BE49-F238E27FC236}">
                <a16:creationId xmlns:a16="http://schemas.microsoft.com/office/drawing/2014/main" id="{BDE2DFDE-6B07-3C44-BE3A-5D56D70A3CA0}"/>
              </a:ext>
            </a:extLst>
          </p:cNvPr>
          <p:cNvSpPr txBox="1">
            <a:spLocks/>
          </p:cNvSpPr>
          <p:nvPr/>
        </p:nvSpPr>
        <p:spPr>
          <a:xfrm>
            <a:off x="7473172" y="2695541"/>
            <a:ext cx="2262213" cy="3384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Chef de projets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Entrepreneur</a:t>
            </a:r>
          </a:p>
          <a:p>
            <a:pPr marL="285750" indent="-285750">
              <a:spcBef>
                <a:spcPts val="60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Responsable </a:t>
            </a:r>
            <a:br>
              <a:rPr lang="fr-FR" sz="1600" dirty="0"/>
            </a:br>
            <a:r>
              <a:rPr lang="fr-FR" sz="1600" dirty="0"/>
              <a:t>achat-qualité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Manager SI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Responsable RH</a:t>
            </a:r>
          </a:p>
          <a:p>
            <a:pPr marL="285750" indent="-285750">
              <a:spcBef>
                <a:spcPts val="0"/>
              </a:spcBef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Responsable projet </a:t>
            </a:r>
            <a:br>
              <a:rPr lang="fr-FR" sz="1600" dirty="0"/>
            </a:br>
            <a:r>
              <a:rPr lang="fr-FR" sz="1600" dirty="0"/>
              <a:t>e-commerce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Chef de secteur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Responsable logistique</a:t>
            </a:r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90E7B4B8-E4C5-EA45-AFBE-5F9257E244F1}"/>
              </a:ext>
            </a:extLst>
          </p:cNvPr>
          <p:cNvCxnSpPr>
            <a:cxnSpLocks/>
          </p:cNvCxnSpPr>
          <p:nvPr/>
        </p:nvCxnSpPr>
        <p:spPr>
          <a:xfrm>
            <a:off x="7577816" y="3516678"/>
            <a:ext cx="162783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id="{917F615A-2E8C-814A-AA2C-9CD8B94105CB}"/>
              </a:ext>
            </a:extLst>
          </p:cNvPr>
          <p:cNvCxnSpPr>
            <a:cxnSpLocks/>
          </p:cNvCxnSpPr>
          <p:nvPr/>
        </p:nvCxnSpPr>
        <p:spPr>
          <a:xfrm>
            <a:off x="7577816" y="5029336"/>
            <a:ext cx="162783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Espace réservé du texte 5">
            <a:extLst>
              <a:ext uri="{FF2B5EF4-FFF2-40B4-BE49-F238E27FC236}">
                <a16:creationId xmlns:a16="http://schemas.microsoft.com/office/drawing/2014/main" id="{792B75B2-9897-E242-AC9F-30CC8C8A2F7C}"/>
              </a:ext>
            </a:extLst>
          </p:cNvPr>
          <p:cNvSpPr txBox="1">
            <a:spLocks/>
          </p:cNvSpPr>
          <p:nvPr/>
        </p:nvSpPr>
        <p:spPr>
          <a:xfrm>
            <a:off x="9673269" y="2631208"/>
            <a:ext cx="2262213" cy="3384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Ingénieur </a:t>
            </a:r>
            <a:br>
              <a:rPr lang="fr-FR" sz="1600" dirty="0"/>
            </a:br>
            <a:r>
              <a:rPr lang="fr-FR" sz="1600" dirty="0"/>
              <a:t>d’affaires internationales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Business </a:t>
            </a:r>
            <a:br>
              <a:rPr lang="fr-FR" sz="1600" dirty="0"/>
            </a:br>
            <a:r>
              <a:rPr lang="fr-FR" sz="1600" dirty="0" err="1"/>
              <a:t>developer</a:t>
            </a:r>
            <a:endParaRPr lang="fr-FR" sz="1600" dirty="0"/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Responsable / coordinateur d’établissement </a:t>
            </a:r>
            <a:br>
              <a:rPr lang="fr-FR" sz="1600" dirty="0"/>
            </a:br>
            <a:r>
              <a:rPr lang="fr-FR" sz="1600" dirty="0"/>
              <a:t>ou de réseaux </a:t>
            </a:r>
            <a:br>
              <a:rPr lang="fr-FR" sz="1600" dirty="0"/>
            </a:br>
            <a:r>
              <a:rPr lang="fr-FR" sz="1600" dirty="0"/>
              <a:t>de santé</a:t>
            </a:r>
          </a:p>
        </p:txBody>
      </p:sp>
      <p:cxnSp>
        <p:nvCxnSpPr>
          <p:cNvPr id="42" name="Connecteur droit 41">
            <a:extLst>
              <a:ext uri="{FF2B5EF4-FFF2-40B4-BE49-F238E27FC236}">
                <a16:creationId xmlns:a16="http://schemas.microsoft.com/office/drawing/2014/main" id="{B78E8D21-55FA-974F-911C-FB51BF8F223F}"/>
              </a:ext>
            </a:extLst>
          </p:cNvPr>
          <p:cNvCxnSpPr>
            <a:cxnSpLocks/>
          </p:cNvCxnSpPr>
          <p:nvPr/>
        </p:nvCxnSpPr>
        <p:spPr>
          <a:xfrm>
            <a:off x="9777913" y="4128663"/>
            <a:ext cx="1627831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611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15546"/>
            <a:ext cx="10319951" cy="787746"/>
          </a:xfrm>
        </p:spPr>
        <p:txBody>
          <a:bodyPr>
            <a:noAutofit/>
          </a:bodyPr>
          <a:lstStyle/>
          <a:p>
            <a:r>
              <a:rPr lang="fr-FR" dirty="0"/>
              <a:t>Parcours </a:t>
            </a:r>
            <a:br>
              <a:rPr lang="fr-FR" dirty="0"/>
            </a:br>
            <a:r>
              <a:rPr lang="fr-FR" dirty="0"/>
              <a:t>« Conseil, Innovation &amp; Stratégie Digitale »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827404"/>
            <a:ext cx="3528317" cy="950912"/>
          </a:xfrm>
        </p:spPr>
        <p:txBody>
          <a:bodyPr/>
          <a:lstStyle/>
          <a:p>
            <a:r>
              <a:rPr lang="fr-FR" dirty="0"/>
              <a:t>Les compétences clés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518614"/>
            <a:ext cx="3174455" cy="2616372"/>
          </a:xfrm>
        </p:spPr>
        <p:txBody>
          <a:bodyPr/>
          <a:lstStyle/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Mettre en œuvre </a:t>
            </a:r>
            <a:br>
              <a:rPr lang="fr-FR" sz="1600" dirty="0"/>
            </a:br>
            <a:r>
              <a:rPr lang="fr-FR" sz="1600" dirty="0"/>
              <a:t>des </a:t>
            </a:r>
            <a:r>
              <a:rPr lang="fr-FR" sz="1600" dirty="0">
                <a:solidFill>
                  <a:schemeClr val="accent2"/>
                </a:solidFill>
              </a:rPr>
              <a:t>techniques de créativité, d’idéation </a:t>
            </a:r>
            <a:r>
              <a:rPr lang="fr-FR" sz="1600" dirty="0"/>
              <a:t>et d’animation participative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Utiliser les </a:t>
            </a:r>
            <a:r>
              <a:rPr lang="fr-FR" sz="1600" dirty="0">
                <a:solidFill>
                  <a:schemeClr val="accent2"/>
                </a:solidFill>
              </a:rPr>
              <a:t>techniques </a:t>
            </a:r>
            <a:br>
              <a:rPr lang="fr-FR" sz="1600" dirty="0">
                <a:solidFill>
                  <a:schemeClr val="accent2"/>
                </a:solidFill>
              </a:rPr>
            </a:br>
            <a:r>
              <a:rPr lang="fr-FR" sz="1600" dirty="0">
                <a:solidFill>
                  <a:schemeClr val="accent2"/>
                </a:solidFill>
              </a:rPr>
              <a:t>d’études quantitatives </a:t>
            </a:r>
            <a:br>
              <a:rPr lang="fr-FR" sz="1600" dirty="0"/>
            </a:br>
            <a:r>
              <a:rPr lang="fr-FR" sz="1600" dirty="0"/>
              <a:t>afin de tester/valider </a:t>
            </a:r>
            <a:br>
              <a:rPr lang="fr-FR" sz="1600" dirty="0"/>
            </a:br>
            <a:r>
              <a:rPr lang="fr-FR" sz="1600" dirty="0"/>
              <a:t>la pertinence de </a:t>
            </a:r>
            <a:r>
              <a:rPr lang="fr-FR" sz="1600" dirty="0">
                <a:solidFill>
                  <a:schemeClr val="accent2"/>
                </a:solidFill>
              </a:rPr>
              <a:t>projets d’innovation 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4368553" y="3518614"/>
            <a:ext cx="3174455" cy="26163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Construire une </a:t>
            </a:r>
            <a:r>
              <a:rPr lang="fr-FR" sz="1600" dirty="0">
                <a:solidFill>
                  <a:schemeClr val="accent2"/>
                </a:solidFill>
              </a:rPr>
              <a:t>stratégie </a:t>
            </a:r>
            <a:br>
              <a:rPr lang="fr-FR" sz="1600" dirty="0"/>
            </a:br>
            <a:r>
              <a:rPr lang="fr-FR" sz="1600" dirty="0"/>
              <a:t>et un </a:t>
            </a:r>
            <a:r>
              <a:rPr lang="fr-FR" sz="1600" dirty="0">
                <a:solidFill>
                  <a:schemeClr val="accent2"/>
                </a:solidFill>
              </a:rPr>
              <a:t>plan de communication </a:t>
            </a:r>
            <a:r>
              <a:rPr lang="fr-FR" sz="1600" dirty="0"/>
              <a:t>globale intégrant </a:t>
            </a:r>
            <a:br>
              <a:rPr lang="fr-FR" sz="1600" dirty="0"/>
            </a:br>
            <a:r>
              <a:rPr lang="fr-FR" sz="1600" dirty="0"/>
              <a:t>des </a:t>
            </a:r>
            <a:r>
              <a:rPr lang="fr-FR" sz="1600" dirty="0">
                <a:solidFill>
                  <a:schemeClr val="accent2"/>
                </a:solidFill>
              </a:rPr>
              <a:t>approches digitales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Contribuer au travail </a:t>
            </a:r>
            <a:br>
              <a:rPr lang="fr-FR" sz="1600" dirty="0"/>
            </a:br>
            <a:r>
              <a:rPr lang="fr-FR" sz="1600" dirty="0"/>
              <a:t>d’équipes dans </a:t>
            </a:r>
            <a:br>
              <a:rPr lang="fr-FR" sz="1600" dirty="0"/>
            </a:br>
            <a:r>
              <a:rPr lang="fr-FR" sz="1600" dirty="0"/>
              <a:t>une démarche </a:t>
            </a:r>
            <a:br>
              <a:rPr lang="fr-FR" sz="1600" dirty="0"/>
            </a:br>
            <a:r>
              <a:rPr lang="fr-FR" sz="1600" dirty="0"/>
              <a:t>de </a:t>
            </a:r>
            <a:r>
              <a:rPr lang="fr-FR" sz="1600" dirty="0">
                <a:solidFill>
                  <a:schemeClr val="accent2"/>
                </a:solidFill>
              </a:rPr>
              <a:t>gestion de projet </a:t>
            </a:r>
            <a:br>
              <a:rPr lang="fr-FR" sz="1600" dirty="0"/>
            </a:br>
            <a:r>
              <a:rPr lang="fr-FR" sz="1600" dirty="0"/>
              <a:t>et d’</a:t>
            </a:r>
            <a:r>
              <a:rPr lang="fr-FR" sz="1600" dirty="0">
                <a:solidFill>
                  <a:schemeClr val="accent2"/>
                </a:solidFill>
              </a:rPr>
              <a:t>agilité organisationnelle</a:t>
            </a:r>
            <a:endParaRPr lang="fr-FR" sz="1600" dirty="0"/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26BD4EC-9369-DB4E-8248-B59E12126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2203" y="2291137"/>
            <a:ext cx="317445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47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C790D-F2EF-A540-80AF-7086CE87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Poursuite d’études &amp; Métiers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3B3882-6161-A845-825E-9DC88F6D3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E4EFCA-6A36-4343-B5A7-4C6D88179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6C1D276-86D3-7A42-B9C1-474619D5B89B}"/>
              </a:ext>
            </a:extLst>
          </p:cNvPr>
          <p:cNvSpPr/>
          <p:nvPr/>
        </p:nvSpPr>
        <p:spPr>
          <a:xfrm>
            <a:off x="4752820" y="2580076"/>
            <a:ext cx="1878631" cy="187863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38F5EF4-5988-5E41-8E4A-F585A3DA828F}"/>
              </a:ext>
            </a:extLst>
          </p:cNvPr>
          <p:cNvSpPr txBox="1"/>
          <p:nvPr/>
        </p:nvSpPr>
        <p:spPr>
          <a:xfrm>
            <a:off x="4903584" y="2960262"/>
            <a:ext cx="1565523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fr-F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Conseil, Innovation </a:t>
            </a:r>
            <a:br>
              <a:rPr lang="fr-F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Stratégies digitales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D1DDC706-7670-EF42-9528-506FC7D24EC7}"/>
              </a:ext>
            </a:extLst>
          </p:cNvPr>
          <p:cNvSpPr txBox="1">
            <a:spLocks/>
          </p:cNvSpPr>
          <p:nvPr/>
        </p:nvSpPr>
        <p:spPr>
          <a:xfrm>
            <a:off x="7473172" y="2580076"/>
            <a:ext cx="2262213" cy="3384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Consultant </a:t>
            </a:r>
            <a:br>
              <a:rPr lang="fr-FR" sz="1600" dirty="0"/>
            </a:br>
            <a:r>
              <a:rPr lang="fr-FR" sz="1600" dirty="0"/>
              <a:t>et conseil en stratégie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Chargé d’études </a:t>
            </a:r>
          </a:p>
          <a:p>
            <a:pPr marL="285750" indent="-285750">
              <a:spcBef>
                <a:spcPts val="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Responsable marketing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Chef de produit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Brand manager </a:t>
            </a:r>
          </a:p>
          <a:p>
            <a:pPr marL="285750" indent="-285750">
              <a:spcBef>
                <a:spcPts val="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Chef de projet innovation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Designer produit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7BD2B7E-B742-3545-9E9B-C510D0733A5C}"/>
              </a:ext>
            </a:extLst>
          </p:cNvPr>
          <p:cNvCxnSpPr>
            <a:cxnSpLocks/>
          </p:cNvCxnSpPr>
          <p:nvPr/>
        </p:nvCxnSpPr>
        <p:spPr>
          <a:xfrm>
            <a:off x="7371198" y="2666635"/>
            <a:ext cx="0" cy="3152735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7FB415A-0063-0D43-ABAC-D0FC54FB03CD}"/>
              </a:ext>
            </a:extLst>
          </p:cNvPr>
          <p:cNvCxnSpPr>
            <a:cxnSpLocks/>
          </p:cNvCxnSpPr>
          <p:nvPr/>
        </p:nvCxnSpPr>
        <p:spPr>
          <a:xfrm>
            <a:off x="6631449" y="3519390"/>
            <a:ext cx="739749" cy="1"/>
          </a:xfrm>
          <a:prstGeom prst="line">
            <a:avLst/>
          </a:prstGeom>
          <a:ln w="28575">
            <a:solidFill>
              <a:schemeClr val="accent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BF5FA0D-6BC4-454C-846F-08ABC46C4BDC}"/>
              </a:ext>
            </a:extLst>
          </p:cNvPr>
          <p:cNvCxnSpPr>
            <a:cxnSpLocks/>
          </p:cNvCxnSpPr>
          <p:nvPr/>
        </p:nvCxnSpPr>
        <p:spPr>
          <a:xfrm>
            <a:off x="7577816" y="3744012"/>
            <a:ext cx="16278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9D9084B-E47B-DF48-9330-AABF71356C11}"/>
              </a:ext>
            </a:extLst>
          </p:cNvPr>
          <p:cNvSpPr/>
          <p:nvPr/>
        </p:nvSpPr>
        <p:spPr>
          <a:xfrm>
            <a:off x="955135" y="4710266"/>
            <a:ext cx="2881046" cy="63865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C7A58C7-D714-674C-AEC8-4CA05D0487F9}"/>
              </a:ext>
            </a:extLst>
          </p:cNvPr>
          <p:cNvSpPr txBox="1"/>
          <p:nvPr/>
        </p:nvSpPr>
        <p:spPr>
          <a:xfrm>
            <a:off x="1077050" y="4710266"/>
            <a:ext cx="2759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</a:t>
            </a:r>
          </a:p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Prospective Design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1210B7-4898-354D-B1AB-44A42349DFAC}"/>
              </a:ext>
            </a:extLst>
          </p:cNvPr>
          <p:cNvSpPr/>
          <p:nvPr/>
        </p:nvSpPr>
        <p:spPr>
          <a:xfrm>
            <a:off x="955134" y="3639046"/>
            <a:ext cx="2881045" cy="95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ED6CC78-B023-2D4B-88F2-012FEC5E544C}"/>
              </a:ext>
            </a:extLst>
          </p:cNvPr>
          <p:cNvSpPr txBox="1"/>
          <p:nvPr/>
        </p:nvSpPr>
        <p:spPr>
          <a:xfrm>
            <a:off x="1077049" y="3703187"/>
            <a:ext cx="27591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</a:t>
            </a:r>
          </a:p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Marketing &amp;</a:t>
            </a:r>
          </a:p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Stratégies d’innovation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D3643D-89F0-8848-93F8-2B49FD47E8D1}"/>
              </a:ext>
            </a:extLst>
          </p:cNvPr>
          <p:cNvSpPr/>
          <p:nvPr/>
        </p:nvSpPr>
        <p:spPr>
          <a:xfrm>
            <a:off x="960114" y="5448684"/>
            <a:ext cx="2881044" cy="9592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C4B206-2D97-0E45-8BB8-F155AA1EA2DB}"/>
              </a:ext>
            </a:extLst>
          </p:cNvPr>
          <p:cNvSpPr txBox="1"/>
          <p:nvPr/>
        </p:nvSpPr>
        <p:spPr>
          <a:xfrm>
            <a:off x="1082030" y="5512825"/>
            <a:ext cx="252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</a:t>
            </a:r>
          </a:p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Etudes et Recherche</a:t>
            </a:r>
          </a:p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 Management 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0CCC175-F5A5-3447-B0C7-E721C18CDBC2}"/>
              </a:ext>
            </a:extLst>
          </p:cNvPr>
          <p:cNvCxnSpPr>
            <a:cxnSpLocks/>
          </p:cNvCxnSpPr>
          <p:nvPr/>
        </p:nvCxnSpPr>
        <p:spPr>
          <a:xfrm>
            <a:off x="7577816" y="5193720"/>
            <a:ext cx="16278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C7A06759-D1AB-6346-8AFE-FE7BC80ECCE3}"/>
              </a:ext>
            </a:extLst>
          </p:cNvPr>
          <p:cNvSpPr txBox="1">
            <a:spLocks/>
          </p:cNvSpPr>
          <p:nvPr/>
        </p:nvSpPr>
        <p:spPr>
          <a:xfrm>
            <a:off x="9673269" y="2584587"/>
            <a:ext cx="2262213" cy="3384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Chef de projet communication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 err="1"/>
              <a:t>Community</a:t>
            </a:r>
            <a:br>
              <a:rPr lang="fr-FR" sz="1600" dirty="0"/>
            </a:br>
            <a:r>
              <a:rPr lang="fr-FR" sz="1600" dirty="0"/>
              <a:t>management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Chef de projet communication digitale </a:t>
            </a:r>
          </a:p>
          <a:p>
            <a:pPr marL="285750" indent="-285750">
              <a:buClr>
                <a:schemeClr val="accent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Web designer 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A2F0FEE-47F5-B24E-962D-A4720960ED9D}"/>
              </a:ext>
            </a:extLst>
          </p:cNvPr>
          <p:cNvCxnSpPr>
            <a:cxnSpLocks/>
          </p:cNvCxnSpPr>
          <p:nvPr/>
        </p:nvCxnSpPr>
        <p:spPr>
          <a:xfrm>
            <a:off x="9777913" y="3912909"/>
            <a:ext cx="162783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2857D3A-E828-4CF3-A45A-94AE3DE97B04}"/>
              </a:ext>
            </a:extLst>
          </p:cNvPr>
          <p:cNvSpPr/>
          <p:nvPr/>
        </p:nvSpPr>
        <p:spPr>
          <a:xfrm>
            <a:off x="960115" y="2580076"/>
            <a:ext cx="2881045" cy="9592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16C9DD-C5C3-3245-B6FF-25676A94BE3D}"/>
              </a:ext>
            </a:extLst>
          </p:cNvPr>
          <p:cNvSpPr txBox="1"/>
          <p:nvPr/>
        </p:nvSpPr>
        <p:spPr>
          <a:xfrm>
            <a:off x="1082030" y="2644218"/>
            <a:ext cx="25273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Communication, Management &amp; Marketing Digital</a:t>
            </a:r>
          </a:p>
        </p:txBody>
      </p:sp>
    </p:spTree>
    <p:extLst>
      <p:ext uri="{BB962C8B-B14F-4D97-AF65-F5344CB8AC3E}">
        <p14:creationId xmlns:p14="http://schemas.microsoft.com/office/powerpoint/2010/main" val="1860874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L’orientation professionnelle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827404"/>
            <a:ext cx="3137899" cy="950912"/>
          </a:xfrm>
        </p:spPr>
        <p:txBody>
          <a:bodyPr/>
          <a:lstStyle/>
          <a:p>
            <a:r>
              <a:rPr lang="fr-FR" dirty="0">
                <a:solidFill>
                  <a:schemeClr val="bg1"/>
                </a:solidFill>
              </a:rPr>
              <a:t>Accompagnement individuel </a:t>
            </a:r>
            <a:r>
              <a:rPr lang="fr-FR" dirty="0"/>
              <a:t>pour le choix </a:t>
            </a:r>
            <a:br>
              <a:rPr lang="fr-FR" dirty="0"/>
            </a:br>
            <a:r>
              <a:rPr lang="fr-FR" dirty="0"/>
              <a:t>de spécialisation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4735402" y="2827404"/>
            <a:ext cx="3137899" cy="950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Possibilité </a:t>
            </a:r>
            <a:br>
              <a:rPr lang="fr-FR" sz="1800" dirty="0"/>
            </a:br>
            <a:r>
              <a:rPr lang="fr-FR" sz="1800" dirty="0"/>
              <a:t>de faire des </a:t>
            </a:r>
            <a:r>
              <a:rPr lang="fr-FR" sz="1800" dirty="0">
                <a:solidFill>
                  <a:schemeClr val="bg1"/>
                </a:solidFill>
              </a:rPr>
              <a:t>stages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855248"/>
            <a:ext cx="3297865" cy="2360612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600" dirty="0"/>
              <a:t>Des entretiens individuels réguliers</a:t>
            </a:r>
          </a:p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600" dirty="0"/>
              <a:t>Des séminaires consacrés </a:t>
            </a:r>
            <a:br>
              <a:rPr lang="fr-FR" sz="1600" dirty="0"/>
            </a:br>
            <a:r>
              <a:rPr lang="fr-FR" sz="1600" dirty="0"/>
              <a:t>à la découverte des métiers </a:t>
            </a:r>
            <a:br>
              <a:rPr lang="fr-FR" sz="1600" dirty="0"/>
            </a:br>
            <a:r>
              <a:rPr lang="fr-FR" sz="1600" dirty="0"/>
              <a:t>et l’orientation</a:t>
            </a:r>
          </a:p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600" dirty="0"/>
              <a:t>Deux personnes dédiées </a:t>
            </a:r>
            <a:br>
              <a:rPr lang="fr-FR" sz="1600" dirty="0"/>
            </a:br>
            <a:r>
              <a:rPr lang="fr-FR" sz="1600" dirty="0"/>
              <a:t>à l’orientation et l’insertion professionnelle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4735402" y="3608668"/>
            <a:ext cx="3297865" cy="2360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600" dirty="0"/>
              <a:t>Stage recommandé en L1</a:t>
            </a:r>
          </a:p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r>
              <a:rPr lang="fr-FR" sz="1600" dirty="0"/>
              <a:t>Stage obligatoire en L2 et L3 pour affiner le projet professionnel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014726C-73F8-8449-BAC3-49D5101CC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073" y="2342507"/>
            <a:ext cx="3430751" cy="3716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67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Les options &amp; ouvertures </a:t>
            </a:r>
            <a:br>
              <a:rPr lang="fr-FR" dirty="0"/>
            </a:br>
            <a:r>
              <a:rPr lang="fr-FR" dirty="0"/>
              <a:t>possibles en licence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4525" y="2363646"/>
            <a:ext cx="3528317" cy="950912"/>
          </a:xfrm>
        </p:spPr>
        <p:txBody>
          <a:bodyPr/>
          <a:lstStyle/>
          <a:p>
            <a:r>
              <a:rPr lang="fr-FR" dirty="0"/>
              <a:t>Cours de spécialité </a:t>
            </a:r>
            <a:br>
              <a:rPr lang="fr-FR" dirty="0"/>
            </a:br>
            <a:r>
              <a:rPr lang="fr-FR" dirty="0"/>
              <a:t>en </a:t>
            </a:r>
            <a:r>
              <a:rPr lang="fr-FR" dirty="0">
                <a:solidFill>
                  <a:schemeClr val="bg1"/>
                </a:solidFill>
              </a:rPr>
              <a:t>anglais tout au long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du cursus 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4756664" y="2363646"/>
            <a:ext cx="3137899" cy="950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Réaliser sa L3 </a:t>
            </a:r>
            <a:br>
              <a:rPr lang="fr-FR" sz="1800" dirty="0"/>
            </a:br>
            <a:r>
              <a:rPr lang="fr-FR" sz="1800" dirty="0"/>
              <a:t>ou son master </a:t>
            </a:r>
            <a:br>
              <a:rPr lang="fr-FR" sz="1800" dirty="0"/>
            </a:br>
            <a:r>
              <a:rPr lang="fr-FR" sz="1800" dirty="0"/>
              <a:t>à </a:t>
            </a:r>
            <a:r>
              <a:rPr lang="fr-FR" sz="1800" dirty="0">
                <a:solidFill>
                  <a:schemeClr val="bg1"/>
                </a:solidFill>
              </a:rPr>
              <a:t>l’international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4525" y="3358364"/>
            <a:ext cx="3158448" cy="513572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1 cours en anglais chaque semestre pour tous les étudiants 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4756664" y="3358364"/>
            <a:ext cx="3024883" cy="8012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Accords avec 27 universités partenaires étrangères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6 mois ou 1 an 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  <a:p>
            <a:pPr>
              <a:buClr>
                <a:schemeClr val="bg1"/>
              </a:buClr>
              <a:buSzPct val="120000"/>
            </a:pPr>
            <a:endParaRPr lang="fr-FR" sz="1600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3F43C5ED-3778-7244-9045-6D40E0CD8B1C}"/>
              </a:ext>
            </a:extLst>
          </p:cNvPr>
          <p:cNvSpPr txBox="1">
            <a:spLocks/>
          </p:cNvSpPr>
          <p:nvPr/>
        </p:nvSpPr>
        <p:spPr>
          <a:xfrm>
            <a:off x="944525" y="4441642"/>
            <a:ext cx="3528317" cy="950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Option </a:t>
            </a:r>
            <a:br>
              <a:rPr lang="fr-FR" sz="1800" dirty="0"/>
            </a:br>
            <a:r>
              <a:rPr lang="fr-FR" sz="1800" dirty="0">
                <a:solidFill>
                  <a:schemeClr val="bg1"/>
                </a:solidFill>
              </a:rPr>
              <a:t>International Business</a:t>
            </a:r>
          </a:p>
        </p:txBody>
      </p:sp>
      <p:sp>
        <p:nvSpPr>
          <p:cNvPr id="13" name="Espace réservé du texte 4">
            <a:extLst>
              <a:ext uri="{FF2B5EF4-FFF2-40B4-BE49-F238E27FC236}">
                <a16:creationId xmlns:a16="http://schemas.microsoft.com/office/drawing/2014/main" id="{41D2224D-A74E-B04F-ADBE-0FA4733C774A}"/>
              </a:ext>
            </a:extLst>
          </p:cNvPr>
          <p:cNvSpPr txBox="1">
            <a:spLocks/>
          </p:cNvSpPr>
          <p:nvPr/>
        </p:nvSpPr>
        <p:spPr>
          <a:xfrm>
            <a:off x="4756664" y="4642956"/>
            <a:ext cx="3137899" cy="950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Option </a:t>
            </a:r>
            <a:br>
              <a:rPr lang="fr-FR" sz="1800" dirty="0"/>
            </a:br>
            <a:r>
              <a:rPr lang="fr-FR" sz="1800" dirty="0">
                <a:solidFill>
                  <a:schemeClr val="bg1"/>
                </a:solidFill>
              </a:rPr>
              <a:t>Accès Santé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B4270427-442C-2C4F-AF23-3C8203211599}"/>
              </a:ext>
            </a:extLst>
          </p:cNvPr>
          <p:cNvSpPr txBox="1">
            <a:spLocks/>
          </p:cNvSpPr>
          <p:nvPr/>
        </p:nvSpPr>
        <p:spPr>
          <a:xfrm>
            <a:off x="944525" y="5118412"/>
            <a:ext cx="3158448" cy="11180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Plusieurs cours en anglais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3ème année entièrement en anglais </a:t>
            </a:r>
          </a:p>
          <a:p>
            <a:pPr marL="285750" indent="-285750" algn="ctr">
              <a:buClr>
                <a:schemeClr val="bg1"/>
              </a:buClr>
              <a:buSzPct val="125000"/>
              <a:buFont typeface="Arial" panose="020B0604020202020204" pitchFamily="34" charset="0"/>
              <a:buChar char="&gt;"/>
            </a:pPr>
            <a:r>
              <a:rPr lang="fr-FR" sz="1600" i="1" dirty="0"/>
              <a:t>Un groupe de 30 étudiants sélectionnés 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A746B38F-C182-2B4C-8CA4-528521B9B5D5}"/>
              </a:ext>
            </a:extLst>
          </p:cNvPr>
          <p:cNvSpPr txBox="1">
            <a:spLocks/>
          </p:cNvSpPr>
          <p:nvPr/>
        </p:nvSpPr>
        <p:spPr>
          <a:xfrm>
            <a:off x="4756664" y="5319726"/>
            <a:ext cx="3332365" cy="8012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Modules mixtes entre l’IAE et la faculté de médecine de l’UJM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365249-129D-2242-9882-A111E6683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385" y="2810048"/>
            <a:ext cx="3442034" cy="263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00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C790D-F2EF-A540-80AF-7086CE87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Licence 1, 2, 3 – Accès Santé (LAS)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3B3882-6161-A845-825E-9DC88F6D3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E4EFCA-6A36-4343-B5A7-4C6D88179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F3570AB-783A-B14A-B049-AFD5A3C7A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137" y="2628358"/>
            <a:ext cx="3561145" cy="341409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89B188-A9B0-164D-B161-0E6D593B6CAA}"/>
              </a:ext>
            </a:extLst>
          </p:cNvPr>
          <p:cNvSpPr/>
          <p:nvPr/>
        </p:nvSpPr>
        <p:spPr>
          <a:xfrm>
            <a:off x="4482282" y="2628358"/>
            <a:ext cx="2216469" cy="141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ADC2417-9ACB-4D4D-83B7-F6BC43345962}"/>
              </a:ext>
            </a:extLst>
          </p:cNvPr>
          <p:cNvSpPr/>
          <p:nvPr/>
        </p:nvSpPr>
        <p:spPr>
          <a:xfrm>
            <a:off x="4482281" y="4622794"/>
            <a:ext cx="2216469" cy="141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16C9DD-C5C3-3245-B6FF-25676A94BE3D}"/>
              </a:ext>
            </a:extLst>
          </p:cNvPr>
          <p:cNvSpPr txBox="1"/>
          <p:nvPr/>
        </p:nvSpPr>
        <p:spPr>
          <a:xfrm>
            <a:off x="4604197" y="2861134"/>
            <a:ext cx="1972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crédits </a:t>
            </a:r>
            <a:br>
              <a:rPr lang="fr-FR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éco-gestion</a:t>
            </a:r>
          </a:p>
          <a:p>
            <a:endParaRPr lang="fr-FR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crédits en santé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931FAE-F2FE-FE47-A774-D5CF03DC420F}"/>
              </a:ext>
            </a:extLst>
          </p:cNvPr>
          <p:cNvSpPr txBox="1"/>
          <p:nvPr/>
        </p:nvSpPr>
        <p:spPr>
          <a:xfrm>
            <a:off x="4604197" y="4855570"/>
            <a:ext cx="1972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Possibilité </a:t>
            </a:r>
            <a:br>
              <a:rPr lang="fr-FR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poursuivre </a:t>
            </a:r>
          </a:p>
          <a:p>
            <a:r>
              <a:rPr lang="fr-FR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L2 Gestion</a:t>
            </a:r>
          </a:p>
          <a:p>
            <a:r>
              <a:rPr lang="fr-FR" sz="1400" i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validation de la L1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6C1D276-86D3-7A42-B9C1-474619D5B89B}"/>
              </a:ext>
            </a:extLst>
          </p:cNvPr>
          <p:cNvSpPr/>
          <p:nvPr/>
        </p:nvSpPr>
        <p:spPr>
          <a:xfrm>
            <a:off x="7274105" y="2521391"/>
            <a:ext cx="1633591" cy="1633591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EE601D33-886A-5C41-BB47-FB55D22A9FC7}"/>
              </a:ext>
            </a:extLst>
          </p:cNvPr>
          <p:cNvSpPr/>
          <p:nvPr/>
        </p:nvSpPr>
        <p:spPr>
          <a:xfrm>
            <a:off x="7274104" y="4470220"/>
            <a:ext cx="1633591" cy="163359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41DBA8E7-75B6-A943-BB63-B40DB17B846D}"/>
              </a:ext>
            </a:extLst>
          </p:cNvPr>
          <p:cNvCxnSpPr>
            <a:stCxn id="14" idx="4"/>
            <a:endCxn id="15" idx="0"/>
          </p:cNvCxnSpPr>
          <p:nvPr/>
        </p:nvCxnSpPr>
        <p:spPr>
          <a:xfrm flipH="1">
            <a:off x="8090900" y="4154982"/>
            <a:ext cx="1" cy="315238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D38F5EF4-5988-5E41-8E4A-F585A3DA828F}"/>
              </a:ext>
            </a:extLst>
          </p:cNvPr>
          <p:cNvSpPr txBox="1"/>
          <p:nvPr/>
        </p:nvSpPr>
        <p:spPr>
          <a:xfrm>
            <a:off x="7417942" y="2907300"/>
            <a:ext cx="13459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Parcours Accès Santé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9BFC8E6-E2C9-8242-87BA-99F30CEF02F1}"/>
              </a:ext>
            </a:extLst>
          </p:cNvPr>
          <p:cNvSpPr txBox="1"/>
          <p:nvPr/>
        </p:nvSpPr>
        <p:spPr>
          <a:xfrm>
            <a:off x="7274104" y="4855570"/>
            <a:ext cx="16335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Objectif 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baseline="30000" dirty="0">
                <a:latin typeface="Arial" panose="020B0604020202020204" pitchFamily="34" charset="0"/>
                <a:cs typeface="Arial" panose="020B0604020202020204" pitchFamily="34" charset="0"/>
              </a:rPr>
              <a:t>nde</a:t>
            </a: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 année </a:t>
            </a:r>
            <a:b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de médecine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D1DDC706-7670-EF42-9528-506FC7D24EC7}"/>
              </a:ext>
            </a:extLst>
          </p:cNvPr>
          <p:cNvSpPr txBox="1">
            <a:spLocks/>
          </p:cNvSpPr>
          <p:nvPr/>
        </p:nvSpPr>
        <p:spPr>
          <a:xfrm>
            <a:off x="9768823" y="4335406"/>
            <a:ext cx="2262216" cy="2360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dirty="0"/>
              <a:t>Médecine</a:t>
            </a:r>
            <a:br>
              <a:rPr lang="fr-FR" dirty="0"/>
            </a:br>
            <a:endParaRPr lang="fr-FR" dirty="0"/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dirty="0"/>
              <a:t>Maïeutique</a:t>
            </a:r>
            <a:br>
              <a:rPr lang="fr-FR" dirty="0"/>
            </a:br>
            <a:endParaRPr lang="fr-FR" dirty="0"/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dirty="0"/>
              <a:t>Odontologie</a:t>
            </a:r>
            <a:br>
              <a:rPr lang="fr-FR" dirty="0"/>
            </a:br>
            <a:endParaRPr lang="fr-FR" dirty="0"/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dirty="0"/>
              <a:t>Pharmacie</a:t>
            </a:r>
          </a:p>
          <a:p>
            <a:pPr>
              <a:buClr>
                <a:schemeClr val="bg1"/>
              </a:buClr>
              <a:buSzPct val="125000"/>
            </a:pPr>
            <a:endParaRPr lang="fr-FR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7BD2B7E-B742-3545-9E9B-C510D0733A5C}"/>
              </a:ext>
            </a:extLst>
          </p:cNvPr>
          <p:cNvCxnSpPr>
            <a:cxnSpLocks/>
          </p:cNvCxnSpPr>
          <p:nvPr/>
        </p:nvCxnSpPr>
        <p:spPr>
          <a:xfrm>
            <a:off x="9647436" y="4398302"/>
            <a:ext cx="0" cy="1705509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7FB415A-0063-0D43-ABAC-D0FC54FB03CD}"/>
              </a:ext>
            </a:extLst>
          </p:cNvPr>
          <p:cNvCxnSpPr>
            <a:stCxn id="19" idx="3"/>
          </p:cNvCxnSpPr>
          <p:nvPr/>
        </p:nvCxnSpPr>
        <p:spPr>
          <a:xfrm>
            <a:off x="8907687" y="5286457"/>
            <a:ext cx="739749" cy="1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290A443B-E644-0646-80E6-168804A6F8A6}"/>
              </a:ext>
            </a:extLst>
          </p:cNvPr>
          <p:cNvCxnSpPr>
            <a:cxnSpLocks/>
          </p:cNvCxnSpPr>
          <p:nvPr/>
        </p:nvCxnSpPr>
        <p:spPr>
          <a:xfrm>
            <a:off x="9873467" y="4715260"/>
            <a:ext cx="15103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BF5FA0D-6BC4-454C-846F-08ABC46C4BDC}"/>
              </a:ext>
            </a:extLst>
          </p:cNvPr>
          <p:cNvCxnSpPr>
            <a:cxnSpLocks/>
          </p:cNvCxnSpPr>
          <p:nvPr/>
        </p:nvCxnSpPr>
        <p:spPr>
          <a:xfrm>
            <a:off x="9873467" y="5216980"/>
            <a:ext cx="15103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F5579F3B-FE67-D148-B47D-4088F17A6A78}"/>
              </a:ext>
            </a:extLst>
          </p:cNvPr>
          <p:cNvCxnSpPr>
            <a:cxnSpLocks/>
          </p:cNvCxnSpPr>
          <p:nvPr/>
        </p:nvCxnSpPr>
        <p:spPr>
          <a:xfrm>
            <a:off x="9873467" y="5758440"/>
            <a:ext cx="15103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3028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L’orientation professionnelle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47237" y="3239675"/>
            <a:ext cx="3137899" cy="706906"/>
          </a:xfrm>
        </p:spPr>
        <p:txBody>
          <a:bodyPr/>
          <a:lstStyle/>
          <a:p>
            <a:r>
              <a:rPr lang="fr-FR" dirty="0"/>
              <a:t>Poursuites </a:t>
            </a:r>
            <a:br>
              <a:rPr lang="fr-FR" dirty="0"/>
            </a:br>
            <a:r>
              <a:rPr lang="fr-FR" dirty="0"/>
              <a:t>d’études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8489284" y="3239675"/>
            <a:ext cx="3137899" cy="950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Insertion </a:t>
            </a:r>
            <a:br>
              <a:rPr lang="fr-FR" sz="1800" dirty="0"/>
            </a:br>
            <a:r>
              <a:rPr lang="fr-FR" sz="1800" dirty="0"/>
              <a:t>professionnelle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5587" y="3946581"/>
            <a:ext cx="3024883" cy="2360612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Masters d’autres universités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Concours Grandes Écoles </a:t>
            </a:r>
            <a:br>
              <a:rPr lang="fr-FR" sz="1600" dirty="0"/>
            </a:br>
            <a:r>
              <a:rPr lang="fr-FR" sz="1600" dirty="0"/>
              <a:t>de Commerce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Licences Professionnelles /  BUT en IUT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8489284" y="3946581"/>
            <a:ext cx="3702716" cy="2360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Postes à responsabilité intermédiaire</a:t>
            </a:r>
          </a:p>
          <a:p>
            <a:pPr marL="361950">
              <a:buClr>
                <a:schemeClr val="bg1"/>
              </a:buClr>
              <a:buSzPct val="125000"/>
            </a:pPr>
            <a:r>
              <a:rPr lang="fr-FR" sz="1600" dirty="0"/>
              <a:t>dans les domaines divers :</a:t>
            </a:r>
          </a:p>
          <a:p>
            <a:pPr marL="361950">
              <a:spcBef>
                <a:spcPts val="300"/>
              </a:spcBef>
              <a:buClr>
                <a:schemeClr val="bg1"/>
              </a:buClr>
              <a:buSzPct val="125000"/>
            </a:pPr>
            <a:r>
              <a:rPr lang="fr-FR" sz="1600" dirty="0"/>
              <a:t>commerce, banque, industrie, conseil…</a:t>
            </a:r>
          </a:p>
          <a:p>
            <a:pPr marL="361950">
              <a:buClr>
                <a:schemeClr val="bg1"/>
              </a:buClr>
              <a:buSzPct val="125000"/>
            </a:pPr>
            <a:r>
              <a:rPr lang="fr-FR" sz="1600" dirty="0"/>
              <a:t>à des fonctions variées :</a:t>
            </a:r>
          </a:p>
          <a:p>
            <a:pPr marL="361950">
              <a:spcBef>
                <a:spcPts val="300"/>
              </a:spcBef>
              <a:buClr>
                <a:schemeClr val="bg1"/>
              </a:buClr>
              <a:buSzPct val="125000"/>
            </a:pPr>
            <a:r>
              <a:rPr lang="fr-FR" sz="1600" dirty="0"/>
              <a:t>gestion de projet, marketing, communication, comptabilité, audit, gestion des SI, des RH…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2" name="Espace réservé du texte 4">
            <a:extLst>
              <a:ext uri="{FF2B5EF4-FFF2-40B4-BE49-F238E27FC236}">
                <a16:creationId xmlns:a16="http://schemas.microsoft.com/office/drawing/2014/main" id="{8A377B91-BDE3-6242-AA00-A3CF7ECD8ADC}"/>
              </a:ext>
            </a:extLst>
          </p:cNvPr>
          <p:cNvSpPr txBox="1">
            <a:spLocks/>
          </p:cNvSpPr>
          <p:nvPr/>
        </p:nvSpPr>
        <p:spPr>
          <a:xfrm>
            <a:off x="5155587" y="2451829"/>
            <a:ext cx="3828200" cy="7069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800" dirty="0">
                <a:solidFill>
                  <a:schemeClr val="bg1"/>
                </a:solidFill>
              </a:rPr>
              <a:t>Autres débouchés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8D25E1D-898B-0243-A6D1-9118EE7EC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937" y="2501820"/>
            <a:ext cx="3828200" cy="358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83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AEDF0B-87EB-B54C-8B7E-A97D1362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263777"/>
            <a:ext cx="4998215" cy="1779373"/>
          </a:xfrm>
        </p:spPr>
        <p:txBody>
          <a:bodyPr/>
          <a:lstStyle/>
          <a:p>
            <a:r>
              <a:rPr lang="fr-FR" dirty="0"/>
              <a:t>L’IAE</a:t>
            </a:r>
            <a:br>
              <a:rPr lang="fr-FR" dirty="0"/>
            </a:br>
            <a:r>
              <a:rPr lang="fr-FR" dirty="0"/>
              <a:t>&amp; </a:t>
            </a:r>
            <a:r>
              <a:rPr lang="fr-FR" dirty="0" err="1"/>
              <a:t>Parcoursup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45C613E-2F17-4A4D-BD81-717DFDA6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F05A8C7-A8E4-7842-AFDC-67EAD8D74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t>17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B3C07D3-68EC-1741-84D2-C51A18165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1" y="1582220"/>
            <a:ext cx="3986860" cy="155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91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L’IAE &amp; </a:t>
            </a:r>
            <a:r>
              <a:rPr lang="fr-FR" dirty="0" err="1"/>
              <a:t>Parcoursup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744313"/>
            <a:ext cx="2285145" cy="601596"/>
          </a:xfrm>
        </p:spPr>
        <p:txBody>
          <a:bodyPr/>
          <a:lstStyle/>
          <a:p>
            <a:r>
              <a:rPr lang="fr-FR" dirty="0"/>
              <a:t>Fonctionnement </a:t>
            </a:r>
            <a:br>
              <a:rPr lang="fr-FR" dirty="0"/>
            </a:br>
            <a:r>
              <a:rPr lang="fr-FR" dirty="0"/>
              <a:t>global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3920875" y="2744313"/>
            <a:ext cx="3137899" cy="950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Procédure générale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3469988"/>
            <a:ext cx="3777356" cy="1900584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Dossiers anonymisés </a:t>
            </a:r>
            <a:br>
              <a:rPr lang="fr-FR" sz="1600" dirty="0"/>
            </a:br>
            <a:r>
              <a:rPr lang="fr-FR" sz="1600" dirty="0"/>
              <a:t>des élèves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Remontée des notes </a:t>
            </a:r>
            <a:br>
              <a:rPr lang="fr-FR" sz="1600" dirty="0"/>
            </a:br>
            <a:r>
              <a:rPr lang="fr-FR" sz="1600" dirty="0"/>
              <a:t>des élèves (1ère, terminale, épreuves du bac)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Accès à la Fiche Avenir 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3920876" y="3173813"/>
            <a:ext cx="3137898" cy="215566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Classements opérés </a:t>
            </a:r>
            <a:br>
              <a:rPr lang="fr-FR" sz="1600" dirty="0"/>
            </a:br>
            <a:r>
              <a:rPr lang="fr-FR" sz="1600" dirty="0"/>
              <a:t>par les établissements </a:t>
            </a:r>
            <a:br>
              <a:rPr lang="fr-FR" sz="1600" dirty="0"/>
            </a:br>
            <a:r>
              <a:rPr lang="fr-FR" sz="1600" dirty="0"/>
              <a:t>en fonction de l’outil d’aide à la décision </a:t>
            </a:r>
            <a:r>
              <a:rPr lang="fr-FR" sz="1600" dirty="0" err="1"/>
              <a:t>Parcoursup</a:t>
            </a:r>
            <a:r>
              <a:rPr lang="fr-FR" sz="1600" dirty="0"/>
              <a:t>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Classements modulés ensuite (boursiers, secteurs géographiques*, etc.) </a:t>
            </a:r>
          </a:p>
          <a:p>
            <a:pPr>
              <a:buClr>
                <a:schemeClr val="bg1"/>
              </a:buClr>
              <a:buSzPct val="120000"/>
            </a:pPr>
            <a:endParaRPr 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BB765B5-8790-3849-BCB1-A645477B9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7934" y="2311686"/>
            <a:ext cx="3910217" cy="391606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9673B55-6799-C840-8158-C705C11399A4}"/>
              </a:ext>
            </a:extLst>
          </p:cNvPr>
          <p:cNvSpPr txBox="1"/>
          <p:nvPr/>
        </p:nvSpPr>
        <p:spPr>
          <a:xfrm>
            <a:off x="1343473" y="5691508"/>
            <a:ext cx="58098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Secteur géographique déterminé en fonction du lieu d’habitation </a:t>
            </a:r>
            <a:b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pas du lycée, UJM &gt; Loire, Haute-Loire, Ardèche</a:t>
            </a:r>
          </a:p>
        </p:txBody>
      </p:sp>
    </p:spTree>
    <p:extLst>
      <p:ext uri="{BB962C8B-B14F-4D97-AF65-F5344CB8AC3E}">
        <p14:creationId xmlns:p14="http://schemas.microsoft.com/office/powerpoint/2010/main" val="2105517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L’IAE &amp; </a:t>
            </a:r>
            <a:r>
              <a:rPr lang="fr-FR" dirty="0" err="1"/>
              <a:t>Parcoursup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3526" y="2423366"/>
            <a:ext cx="3137899" cy="950912"/>
          </a:xfrm>
        </p:spPr>
        <p:txBody>
          <a:bodyPr/>
          <a:lstStyle/>
          <a:p>
            <a:r>
              <a:rPr lang="fr-FR" dirty="0"/>
              <a:t>Spécialités &amp; Options valorisées pour l’IAE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8503169" y="2423366"/>
            <a:ext cx="3137899" cy="60159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Autres matières prises </a:t>
            </a:r>
            <a:br>
              <a:rPr lang="fr-FR" sz="1800" dirty="0"/>
            </a:br>
            <a:r>
              <a:rPr lang="fr-FR" sz="1800" dirty="0"/>
              <a:t>en compte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3525" y="3163534"/>
            <a:ext cx="3273751" cy="2360612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Sciences Économiques </a:t>
            </a:r>
            <a:br>
              <a:rPr lang="fr-FR" sz="1600" dirty="0"/>
            </a:br>
            <a:r>
              <a:rPr lang="fr-FR" sz="1600" dirty="0"/>
              <a:t>et Sociales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Géopolitique et sciences politiques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Mathématiques (spécialité, complémentaire, expert)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i="1" dirty="0"/>
              <a:t>Option</a:t>
            </a:r>
            <a:r>
              <a:rPr lang="fr-FR" sz="1600" dirty="0"/>
              <a:t> : Droit et grands enjeux </a:t>
            </a:r>
            <a:br>
              <a:rPr lang="fr-FR" sz="1600" dirty="0"/>
            </a:br>
            <a:r>
              <a:rPr lang="fr-FR" sz="1600" dirty="0"/>
              <a:t>du monde contemporain</a:t>
            </a:r>
          </a:p>
          <a:p>
            <a:pPr>
              <a:buClr>
                <a:schemeClr val="bg1"/>
              </a:buClr>
              <a:buSzPct val="125000"/>
            </a:pPr>
            <a:r>
              <a:rPr lang="fr-FR" sz="1600" dirty="0"/>
              <a:t>	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8503169" y="3169154"/>
            <a:ext cx="3394328" cy="165449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Matières générales : </a:t>
            </a:r>
          </a:p>
          <a:p>
            <a:pPr marL="265113">
              <a:buClr>
                <a:schemeClr val="bg1"/>
              </a:buClr>
              <a:buSzPct val="125000"/>
            </a:pPr>
            <a:r>
              <a:rPr lang="fr-FR" sz="1600" dirty="0"/>
              <a:t>français, philosophie, langues vivantes, </a:t>
            </a:r>
            <a:r>
              <a:rPr lang="fr-FR" sz="1600" dirty="0" err="1"/>
              <a:t>hist</a:t>
            </a:r>
            <a:r>
              <a:rPr lang="fr-FR" sz="1600" dirty="0"/>
              <a:t>-géo, etc. </a:t>
            </a:r>
          </a:p>
          <a:p>
            <a:pPr>
              <a:buClr>
                <a:schemeClr val="bg1"/>
              </a:buClr>
              <a:buSzPct val="125000"/>
            </a:pPr>
            <a:r>
              <a:rPr lang="fr-FR" sz="1600" dirty="0"/>
              <a:t>	</a:t>
            </a:r>
            <a:endParaRPr lang="fr-FR" sz="1600" b="1" dirty="0">
              <a:solidFill>
                <a:schemeClr val="bg1"/>
              </a:solidFill>
            </a:endParaRP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0B847F-A26A-8340-8237-20BB083B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61" y="2602434"/>
            <a:ext cx="3575507" cy="30647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20A1574-3747-492B-A58A-5D6EB22CF610}"/>
              </a:ext>
            </a:extLst>
          </p:cNvPr>
          <p:cNvSpPr/>
          <p:nvPr/>
        </p:nvSpPr>
        <p:spPr>
          <a:xfrm>
            <a:off x="6926571" y="5561221"/>
            <a:ext cx="3584251" cy="8803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Clr>
                <a:schemeClr val="bg1"/>
              </a:buClr>
              <a:buSzPct val="125000"/>
            </a:pPr>
            <a:r>
              <a:rPr lang="fr-FR" b="1" dirty="0">
                <a:solidFill>
                  <a:schemeClr val="bg1"/>
                </a:solidFill>
              </a:rPr>
              <a:t>&gt; Système de bonus </a:t>
            </a:r>
          </a:p>
          <a:p>
            <a:pPr>
              <a:lnSpc>
                <a:spcPct val="150000"/>
              </a:lnSpc>
              <a:buClr>
                <a:schemeClr val="bg1"/>
              </a:buClr>
              <a:buSzPct val="125000"/>
            </a:pPr>
            <a:r>
              <a:rPr lang="fr-FR" b="1" dirty="0">
                <a:solidFill>
                  <a:schemeClr val="bg1"/>
                </a:solidFill>
              </a:rPr>
              <a:t>&gt; Modulation en fonction des notes</a:t>
            </a:r>
          </a:p>
        </p:txBody>
      </p:sp>
    </p:spTree>
    <p:extLst>
      <p:ext uri="{BB962C8B-B14F-4D97-AF65-F5344CB8AC3E}">
        <p14:creationId xmlns:p14="http://schemas.microsoft.com/office/powerpoint/2010/main" val="9361481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L’orientation professionnelle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478088"/>
            <a:ext cx="2901593" cy="787746"/>
          </a:xfrm>
        </p:spPr>
        <p:txBody>
          <a:bodyPr/>
          <a:lstStyle/>
          <a:p>
            <a:r>
              <a:rPr lang="fr-FR" sz="2000" dirty="0"/>
              <a:t>Une spécialisation progressive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0D7254B-EB15-430C-9BC6-18207A963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559" y="2687011"/>
            <a:ext cx="6318973" cy="346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844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L’IAE &amp; </a:t>
            </a:r>
            <a:r>
              <a:rPr lang="fr-FR" dirty="0" err="1"/>
              <a:t>Parcoursup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60262" y="2307684"/>
            <a:ext cx="3158020" cy="721473"/>
          </a:xfrm>
        </p:spPr>
        <p:txBody>
          <a:bodyPr/>
          <a:lstStyle/>
          <a:p>
            <a:r>
              <a:rPr lang="fr-FR" b="0" dirty="0">
                <a:solidFill>
                  <a:schemeClr val="bg1"/>
                </a:solidFill>
              </a:rPr>
              <a:t>Comprendre les données affichées par </a:t>
            </a:r>
            <a:r>
              <a:rPr lang="fr-FR" b="0" dirty="0" err="1">
                <a:solidFill>
                  <a:schemeClr val="bg1"/>
                </a:solidFill>
              </a:rPr>
              <a:t>Parcoursup</a:t>
            </a:r>
            <a:endParaRPr lang="fr-FR" b="0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5406727" y="4073814"/>
            <a:ext cx="3473642" cy="4192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700" dirty="0"/>
              <a:t>Rangs et Capacité d’accueil</a:t>
            </a:r>
            <a:endParaRPr lang="fr-FR" sz="1700" dirty="0">
              <a:solidFill>
                <a:schemeClr val="bg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C509FC-C432-3845-8E63-49119CBF5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691" y="3258234"/>
            <a:ext cx="3788408" cy="26481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3AEAF93-6186-A44D-9756-1DBE7C22AFBD}"/>
              </a:ext>
            </a:extLst>
          </p:cNvPr>
          <p:cNvSpPr/>
          <p:nvPr/>
        </p:nvSpPr>
        <p:spPr>
          <a:xfrm>
            <a:off x="1206635" y="4782640"/>
            <a:ext cx="1455313" cy="91630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FBF941E-7A22-4148-82AD-DCD67081F37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661948" y="5240794"/>
            <a:ext cx="2615265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9F68166-9F7B-CE49-A9A4-B03D3B74F36B}"/>
              </a:ext>
            </a:extLst>
          </p:cNvPr>
          <p:cNvCxnSpPr>
            <a:cxnSpLocks/>
          </p:cNvCxnSpPr>
          <p:nvPr/>
        </p:nvCxnSpPr>
        <p:spPr>
          <a:xfrm>
            <a:off x="5277213" y="4535471"/>
            <a:ext cx="0" cy="1393314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2D3B7F39-DAE1-D941-8615-11359D1FB49F}"/>
              </a:ext>
            </a:extLst>
          </p:cNvPr>
          <p:cNvSpPr txBox="1">
            <a:spLocks/>
          </p:cNvSpPr>
          <p:nvPr/>
        </p:nvSpPr>
        <p:spPr>
          <a:xfrm>
            <a:off x="5406727" y="4493044"/>
            <a:ext cx="3137899" cy="14357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Rand du dernier appelé 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par l’IAE de Saint-Étienne</a:t>
            </a:r>
          </a:p>
          <a:p>
            <a:r>
              <a:rPr lang="fr-FR" sz="1600" b="0" dirty="0"/>
              <a:t>713 en juillet,</a:t>
            </a:r>
            <a:br>
              <a:rPr lang="fr-FR" sz="1600" b="0" dirty="0"/>
            </a:br>
            <a:r>
              <a:rPr lang="fr-FR" sz="1600" b="0" dirty="0"/>
              <a:t>922 en septembre !</a:t>
            </a:r>
          </a:p>
          <a:p>
            <a:r>
              <a:rPr lang="fr-FR" sz="1600" b="0" i="1" dirty="0"/>
              <a:t>(Année 2020)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636CFCB-416F-BE41-BE0C-7D8E0C2CC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540" y="2709860"/>
            <a:ext cx="2043142" cy="348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5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950D50FA-5690-41F8-A0A7-25F6107A8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41" y="3252782"/>
            <a:ext cx="3788408" cy="264810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L’IAE &amp; </a:t>
            </a:r>
            <a:r>
              <a:rPr lang="fr-FR" dirty="0" err="1"/>
              <a:t>Parcoursup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510534" y="2257347"/>
            <a:ext cx="3158020" cy="721473"/>
          </a:xfrm>
        </p:spPr>
        <p:txBody>
          <a:bodyPr/>
          <a:lstStyle/>
          <a:p>
            <a:r>
              <a:rPr lang="fr-FR" b="0" dirty="0">
                <a:solidFill>
                  <a:schemeClr val="bg1"/>
                </a:solidFill>
              </a:rPr>
              <a:t>Comprendre les données affichées par </a:t>
            </a:r>
            <a:r>
              <a:rPr lang="fr-FR" b="0" dirty="0" err="1">
                <a:solidFill>
                  <a:schemeClr val="bg1"/>
                </a:solidFill>
              </a:rPr>
              <a:t>Parcoursup</a:t>
            </a:r>
            <a:endParaRPr lang="fr-FR" b="0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5299010" y="4114554"/>
            <a:ext cx="3137899" cy="4192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700" dirty="0"/>
              <a:t>Rangs et Capacité d’accueil</a:t>
            </a:r>
            <a:endParaRPr lang="fr-FR" sz="170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AEAF93-6186-A44D-9756-1DBE7C22AFBD}"/>
              </a:ext>
            </a:extLst>
          </p:cNvPr>
          <p:cNvSpPr/>
          <p:nvPr/>
        </p:nvSpPr>
        <p:spPr>
          <a:xfrm>
            <a:off x="3037263" y="4324169"/>
            <a:ext cx="1379126" cy="617043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3FBF941E-7A22-4148-82AD-DCD67081F375}"/>
              </a:ext>
            </a:extLst>
          </p:cNvPr>
          <p:cNvCxnSpPr>
            <a:cxnSpLocks/>
          </p:cNvCxnSpPr>
          <p:nvPr/>
        </p:nvCxnSpPr>
        <p:spPr>
          <a:xfrm>
            <a:off x="4416389" y="4773507"/>
            <a:ext cx="738309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9F68166-9F7B-CE49-A9A4-B03D3B74F36B}"/>
              </a:ext>
            </a:extLst>
          </p:cNvPr>
          <p:cNvCxnSpPr>
            <a:cxnSpLocks/>
          </p:cNvCxnSpPr>
          <p:nvPr/>
        </p:nvCxnSpPr>
        <p:spPr>
          <a:xfrm>
            <a:off x="5164972" y="4533784"/>
            <a:ext cx="0" cy="150867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space réservé du texte 4">
            <a:extLst>
              <a:ext uri="{FF2B5EF4-FFF2-40B4-BE49-F238E27FC236}">
                <a16:creationId xmlns:a16="http://schemas.microsoft.com/office/drawing/2014/main" id="{2D3B7F39-DAE1-D941-8615-11359D1FB49F}"/>
              </a:ext>
            </a:extLst>
          </p:cNvPr>
          <p:cNvSpPr txBox="1">
            <a:spLocks/>
          </p:cNvSpPr>
          <p:nvPr/>
        </p:nvSpPr>
        <p:spPr>
          <a:xfrm>
            <a:off x="5299010" y="4606713"/>
            <a:ext cx="3137899" cy="14357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Rand du dernier appelé </a:t>
            </a:r>
            <a:br>
              <a:rPr lang="fr-FR" sz="1600" dirty="0">
                <a:solidFill>
                  <a:schemeClr val="bg1"/>
                </a:solidFill>
              </a:rPr>
            </a:br>
            <a:r>
              <a:rPr lang="fr-FR" sz="1600" dirty="0">
                <a:solidFill>
                  <a:schemeClr val="bg1"/>
                </a:solidFill>
              </a:rPr>
              <a:t>par l’IAE de Saint-Étienne</a:t>
            </a:r>
          </a:p>
          <a:p>
            <a:r>
              <a:rPr lang="fr-FR" sz="1600" b="0" dirty="0"/>
              <a:t>930 en juillet,</a:t>
            </a:r>
          </a:p>
          <a:p>
            <a:pPr>
              <a:spcBef>
                <a:spcPts val="0"/>
              </a:spcBef>
            </a:pPr>
            <a:r>
              <a:rPr lang="fr-FR" sz="1600" b="0" dirty="0"/>
              <a:t>1335 en septembre !</a:t>
            </a:r>
          </a:p>
          <a:p>
            <a:r>
              <a:rPr lang="fr-FR" sz="1600" b="0" i="1" dirty="0"/>
              <a:t>(Année 2021)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636CFCB-416F-BE41-BE0C-7D8E0C2CC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0111" y="2788739"/>
            <a:ext cx="2043142" cy="3481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78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dirty="0"/>
              <a:t>L’IAE &amp; </a:t>
            </a:r>
            <a:r>
              <a:rPr lang="fr-FR" dirty="0" err="1"/>
              <a:t>Parcoursup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45760" y="2751151"/>
            <a:ext cx="3158020" cy="721473"/>
          </a:xfrm>
        </p:spPr>
        <p:txBody>
          <a:bodyPr/>
          <a:lstStyle/>
          <a:p>
            <a:r>
              <a:rPr lang="fr-FR" sz="2000" b="0" dirty="0">
                <a:solidFill>
                  <a:schemeClr val="bg1"/>
                </a:solidFill>
              </a:rPr>
              <a:t>Comprendre les données affichées par </a:t>
            </a:r>
            <a:r>
              <a:rPr lang="fr-FR" sz="2000" b="0" dirty="0" err="1">
                <a:solidFill>
                  <a:schemeClr val="bg1"/>
                </a:solidFill>
              </a:rPr>
              <a:t>Parcoursup</a:t>
            </a:r>
            <a:endParaRPr lang="fr-FR" sz="2000" b="0" dirty="0">
              <a:solidFill>
                <a:schemeClr val="bg1"/>
              </a:solidFill>
            </a:endParaRP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8709082" y="3490270"/>
            <a:ext cx="3137899" cy="4192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Réussite et Insertion professionnelle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8E5DEA4-F11B-4F49-9D26-30D374B7F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199" y="3987211"/>
            <a:ext cx="4379858" cy="1298898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A3179F6-0711-4241-8A45-824330580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850" y="2364500"/>
            <a:ext cx="2205098" cy="31780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74391D-FE0C-6744-A904-24B374102631}"/>
              </a:ext>
            </a:extLst>
          </p:cNvPr>
          <p:cNvSpPr/>
          <p:nvPr/>
        </p:nvSpPr>
        <p:spPr>
          <a:xfrm>
            <a:off x="3825200" y="3990954"/>
            <a:ext cx="1868026" cy="270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space réservé du texte 4">
            <a:extLst>
              <a:ext uri="{FF2B5EF4-FFF2-40B4-BE49-F238E27FC236}">
                <a16:creationId xmlns:a16="http://schemas.microsoft.com/office/drawing/2014/main" id="{409BFB39-9802-7346-9E62-3741F9F4C87A}"/>
              </a:ext>
            </a:extLst>
          </p:cNvPr>
          <p:cNvSpPr txBox="1">
            <a:spLocks/>
          </p:cNvSpPr>
          <p:nvPr/>
        </p:nvSpPr>
        <p:spPr>
          <a:xfrm>
            <a:off x="8709082" y="4106849"/>
            <a:ext cx="3137899" cy="143574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00" dirty="0">
                <a:solidFill>
                  <a:schemeClr val="bg1"/>
                </a:solidFill>
              </a:rPr>
              <a:t>Données IAE Saint-Étienne</a:t>
            </a:r>
          </a:p>
          <a:p>
            <a:r>
              <a:rPr lang="fr-FR" sz="1600" b="0" dirty="0"/>
              <a:t>Taux de réussite : 65-70% </a:t>
            </a:r>
          </a:p>
          <a:p>
            <a:r>
              <a:rPr lang="fr-FR" sz="1600" b="0" i="1" dirty="0"/>
              <a:t>(uniquement bac généraux, aucun bac techno/pro)</a:t>
            </a:r>
            <a:endParaRPr lang="fr-FR" sz="1600" b="0" dirty="0"/>
          </a:p>
          <a:p>
            <a:endParaRPr lang="fr-FR" sz="1600" b="0" i="1"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69E06D6E-281C-1749-BFCC-B9065345BB9E}"/>
              </a:ext>
            </a:extLst>
          </p:cNvPr>
          <p:cNvCxnSpPr>
            <a:cxnSpLocks/>
          </p:cNvCxnSpPr>
          <p:nvPr/>
        </p:nvCxnSpPr>
        <p:spPr>
          <a:xfrm>
            <a:off x="8571190" y="3785191"/>
            <a:ext cx="11575" cy="1400267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F64F71B8-42BD-6B47-A423-01573FE4ADCF}"/>
              </a:ext>
            </a:extLst>
          </p:cNvPr>
          <p:cNvCxnSpPr>
            <a:cxnSpLocks/>
          </p:cNvCxnSpPr>
          <p:nvPr/>
        </p:nvCxnSpPr>
        <p:spPr>
          <a:xfrm>
            <a:off x="7963382" y="4213185"/>
            <a:ext cx="544010" cy="0"/>
          </a:xfrm>
          <a:prstGeom prst="line">
            <a:avLst/>
          </a:prstGeom>
          <a:ln w="28575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159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1DFDE22-32ED-C441-ACB5-6EC5BD66F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L’IAE &amp; </a:t>
            </a:r>
            <a:r>
              <a:rPr lang="fr-FR" dirty="0" err="1"/>
              <a:t>Parcoursup</a:t>
            </a:r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BC77B35-1A18-B64F-9201-C70BDC9714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D719055-D3BB-CB40-AB06-B16D7AEF2D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696FE2-BEF3-8B40-8BBC-401208468E13}"/>
              </a:ext>
            </a:extLst>
          </p:cNvPr>
          <p:cNvSpPr txBox="1"/>
          <p:nvPr/>
        </p:nvSpPr>
        <p:spPr>
          <a:xfrm>
            <a:off x="3809999" y="4377043"/>
            <a:ext cx="4572000" cy="183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lang="fr-F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 s’inscrire</a:t>
            </a:r>
          </a:p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lang="fr-FR" sz="2800" b="1" u="sng" dirty="0">
                <a:latin typeface="Arial" panose="020B0604020202020204" pitchFamily="34" charset="0"/>
                <a:cs typeface="Arial" panose="020B0604020202020204" pitchFamily="34" charset="0"/>
              </a:rPr>
              <a:t>Licence Gestion</a:t>
            </a: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>
              <a:lnSpc>
                <a:spcPts val="2800"/>
              </a:lnSpc>
              <a:spcBef>
                <a:spcPts val="1200"/>
              </a:spcBef>
            </a:pP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Université Jean Monnet</a:t>
            </a:r>
            <a:b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2800" b="1" dirty="0">
                <a:latin typeface="Arial" panose="020B0604020202020204" pitchFamily="34" charset="0"/>
                <a:cs typeface="Arial" panose="020B0604020202020204" pitchFamily="34" charset="0"/>
              </a:rPr>
              <a:t>Saint-Étienne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4DBA85B-E15B-5846-9E0E-E1A8AF32F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2166" y="2303124"/>
            <a:ext cx="4907667" cy="192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50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9BC6ED-336E-EB43-ADFA-FA826BE89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5577" y="3061681"/>
            <a:ext cx="5661059" cy="2126769"/>
          </a:xfrm>
        </p:spPr>
        <p:txBody>
          <a:bodyPr>
            <a:noAutofit/>
          </a:bodyPr>
          <a:lstStyle/>
          <a:p>
            <a:pPr>
              <a:lnSpc>
                <a:spcPts val="4800"/>
              </a:lnSpc>
            </a:pPr>
            <a:r>
              <a:rPr lang="fr-FR" dirty="0"/>
              <a:t>Merci</a:t>
            </a:r>
            <a:br>
              <a:rPr lang="fr-FR" dirty="0"/>
            </a:br>
            <a:r>
              <a:rPr lang="fr-FR" dirty="0">
                <a:solidFill>
                  <a:schemeClr val="tx1"/>
                </a:solidFill>
              </a:rPr>
              <a:t>de votre attention.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1A80C6F-44DF-BE44-9252-B64EE6BC8A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486" y="1334151"/>
            <a:ext cx="3460322" cy="89236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90B6637-5411-F446-BDA4-04833FCB6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9204" y="6092575"/>
            <a:ext cx="1294865" cy="4601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77E6BD5-DB7C-6142-A343-1F10F708570A}"/>
              </a:ext>
            </a:extLst>
          </p:cNvPr>
          <p:cNvSpPr txBox="1"/>
          <p:nvPr/>
        </p:nvSpPr>
        <p:spPr>
          <a:xfrm>
            <a:off x="811442" y="3871647"/>
            <a:ext cx="2789499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3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 d’Administration </a:t>
            </a:r>
            <a:br>
              <a:rPr lang="fr-FR" sz="13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3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 Entreprises </a:t>
            </a:r>
            <a:br>
              <a:rPr lang="fr-FR" sz="13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3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Saint-Étienne </a:t>
            </a:r>
          </a:p>
          <a:p>
            <a:endParaRPr lang="fr-FR" sz="13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3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rue Tréfilerie </a:t>
            </a:r>
          </a:p>
          <a:p>
            <a:r>
              <a:rPr lang="fr-FR" sz="13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42023 Saint-Etienne Cedex 2</a:t>
            </a:r>
          </a:p>
          <a:p>
            <a:r>
              <a:rPr lang="fr-FR" sz="13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fr-FR" sz="13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 : 04 77 42 13 70</a:t>
            </a:r>
            <a:endParaRPr lang="fr-FR" sz="13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1300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0E8CDC1-F006-5142-B95D-4A108ABDAA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1191" y="5764473"/>
            <a:ext cx="407043" cy="4070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6392EBD-32D6-B34A-8F77-79A5B9610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5493" y="5764473"/>
            <a:ext cx="407043" cy="40704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DD91C44-E00C-7245-ABCD-D9B39002A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8342" y="5764473"/>
            <a:ext cx="407043" cy="40704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9B54872-C741-A448-A9BE-E49024A82E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040" y="5764473"/>
            <a:ext cx="407043" cy="40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90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formation pluridisciplinaire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1236" y="2646643"/>
            <a:ext cx="3528317" cy="950912"/>
          </a:xfrm>
        </p:spPr>
        <p:txBody>
          <a:bodyPr/>
          <a:lstStyle/>
          <a:p>
            <a:r>
              <a:rPr lang="fr-FR" dirty="0"/>
              <a:t>Socle solide </a:t>
            </a:r>
            <a:br>
              <a:rPr lang="fr-FR" dirty="0"/>
            </a:br>
            <a:r>
              <a:rPr lang="fr-FR" dirty="0"/>
              <a:t>de connaissances </a:t>
            </a:r>
            <a:br>
              <a:rPr lang="fr-FR" dirty="0"/>
            </a:br>
            <a:r>
              <a:rPr lang="fr-FR" dirty="0"/>
              <a:t>et de compétences </a:t>
            </a:r>
            <a:br>
              <a:rPr lang="fr-FR" dirty="0"/>
            </a:br>
            <a:r>
              <a:rPr lang="fr-FR" dirty="0"/>
              <a:t>en </a:t>
            </a:r>
            <a:r>
              <a:rPr lang="fr-FR" dirty="0">
                <a:solidFill>
                  <a:schemeClr val="bg1"/>
                </a:solidFill>
              </a:rPr>
              <a:t>gestion et management</a:t>
            </a:r>
            <a:endParaRPr lang="fr-FR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4818105" y="2784866"/>
            <a:ext cx="3137899" cy="950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Enseignements </a:t>
            </a:r>
            <a:br>
              <a:rPr lang="fr-FR" sz="1800" dirty="0"/>
            </a:br>
            <a:r>
              <a:rPr lang="fr-FR" sz="1800" dirty="0"/>
              <a:t>de </a:t>
            </a:r>
            <a:r>
              <a:rPr lang="fr-FR" sz="1800" dirty="0">
                <a:solidFill>
                  <a:schemeClr val="bg1"/>
                </a:solidFill>
              </a:rPr>
              <a:t>disciplines complémentaires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1237" y="3931341"/>
            <a:ext cx="3818864" cy="2360612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Vision transversale des entreprises et de leurs processus organisationnels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Initiation aux différentes disciplines (stratégie, marketing, RH, finance, comptabilité, systèmes d’info…)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Techniques &amp; Outils de pilotage </a:t>
            </a:r>
            <a:br>
              <a:rPr lang="fr-FR" sz="1600" dirty="0"/>
            </a:br>
            <a:r>
              <a:rPr lang="fr-FR" sz="1600" dirty="0"/>
              <a:t>et de gestion de projet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4707058" y="3931341"/>
            <a:ext cx="3137899" cy="2360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Économie (environnement économique, microéconomie, macroéconomie…)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Droit (droits des entreprises, des contrats, du travail…)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Sociologie, psychologie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Mathématiques, statistiques, probabilités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10225F-AEEF-9D40-B240-56F07CF0F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914" y="2380609"/>
            <a:ext cx="3515910" cy="403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1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Une formation pluridisciplinaire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0286" y="2827404"/>
            <a:ext cx="3137899" cy="950912"/>
          </a:xfrm>
        </p:spPr>
        <p:txBody>
          <a:bodyPr/>
          <a:lstStyle/>
          <a:p>
            <a:r>
              <a:rPr lang="fr-FR" dirty="0"/>
              <a:t>Formation aux </a:t>
            </a:r>
            <a:r>
              <a:rPr lang="fr-FR" dirty="0">
                <a:solidFill>
                  <a:schemeClr val="bg1"/>
                </a:solidFill>
              </a:rPr>
              <a:t>outils informatiques 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et digitaux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8595614" y="2827404"/>
            <a:ext cx="3137899" cy="950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Développement </a:t>
            </a:r>
            <a:br>
              <a:rPr lang="fr-FR" sz="1800" dirty="0"/>
            </a:br>
            <a:r>
              <a:rPr lang="fr-FR" sz="1800" dirty="0"/>
              <a:t>des compétences </a:t>
            </a:r>
            <a:br>
              <a:rPr lang="fr-FR" sz="1800" dirty="0"/>
            </a:br>
            <a:r>
              <a:rPr lang="fr-FR" sz="1800" dirty="0"/>
              <a:t>de </a:t>
            </a:r>
            <a:r>
              <a:rPr lang="fr-FR" sz="1800" dirty="0">
                <a:solidFill>
                  <a:schemeClr val="bg1"/>
                </a:solidFill>
              </a:rPr>
              <a:t>communication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0286" y="3855248"/>
            <a:ext cx="3301883" cy="2360612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Bureautique (Word, Excel, PowerPoint…)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Utilisation des sources et bases d’informations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Outils digitaux (PAO, ateliers numériques, webdesign…) 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8595614" y="3778316"/>
            <a:ext cx="3301883" cy="2360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Communication écrite et orale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Anglais (possibilité de passer le </a:t>
            </a:r>
            <a:r>
              <a:rPr lang="fr-FR" sz="1600" i="1" dirty="0"/>
              <a:t>Cambridge Business English </a:t>
            </a:r>
            <a:r>
              <a:rPr lang="fr-FR" sz="1600" i="1" dirty="0" err="1"/>
              <a:t>Certificate</a:t>
            </a:r>
            <a:r>
              <a:rPr lang="fr-FR" sz="1600" dirty="0"/>
              <a:t>)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Langues vivantes complémentaires (espagnol, italien, allemand) </a:t>
            </a:r>
          </a:p>
          <a:p>
            <a:pPr>
              <a:buClr>
                <a:schemeClr val="bg1"/>
              </a:buClr>
              <a:buSzPct val="120000"/>
            </a:pPr>
            <a:endParaRPr 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CC4285-34F5-9546-8E77-09C3874213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90" y="2827404"/>
            <a:ext cx="3945147" cy="26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8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Proximité &amp; Encadrement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68505" y="2827404"/>
            <a:ext cx="3137899" cy="950912"/>
          </a:xfrm>
        </p:spPr>
        <p:txBody>
          <a:bodyPr/>
          <a:lstStyle/>
          <a:p>
            <a:r>
              <a:rPr lang="fr-FR" dirty="0"/>
              <a:t>Proximité, </a:t>
            </a:r>
            <a:br>
              <a:rPr lang="fr-FR" dirty="0"/>
            </a:br>
            <a:r>
              <a:rPr lang="fr-FR" dirty="0">
                <a:solidFill>
                  <a:schemeClr val="bg1"/>
                </a:solidFill>
              </a:rPr>
              <a:t>avec une organisation facilitant les échanges </a:t>
            </a:r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11D7678F-199E-7643-9006-5BACA7215BE1}"/>
              </a:ext>
            </a:extLst>
          </p:cNvPr>
          <p:cNvSpPr txBox="1">
            <a:spLocks/>
          </p:cNvSpPr>
          <p:nvPr/>
        </p:nvSpPr>
        <p:spPr>
          <a:xfrm>
            <a:off x="8595614" y="2827404"/>
            <a:ext cx="3137899" cy="9509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>
                <a:solidFill>
                  <a:schemeClr val="bg1"/>
                </a:solidFill>
              </a:rPr>
              <a:t>Encadrement et suivi 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68505" y="3855248"/>
            <a:ext cx="3024883" cy="2360612"/>
          </a:xfrm>
        </p:spPr>
        <p:txBody>
          <a:bodyPr/>
          <a:lstStyle/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Des CM à maximum 60 </a:t>
            </a:r>
            <a:br>
              <a:rPr lang="fr-FR" sz="1600" dirty="0"/>
            </a:br>
            <a:r>
              <a:rPr lang="fr-FR" sz="1600" dirty="0"/>
              <a:t>et des TD à 30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Des modules en mode projet (jeu d’entreprise, projet entrepreneurial…)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Des groupes de langues </a:t>
            </a:r>
            <a:br>
              <a:rPr lang="fr-FR" sz="1600" dirty="0"/>
            </a:br>
            <a:r>
              <a:rPr lang="fr-FR" sz="1600" dirty="0"/>
              <a:t>de niveau 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8595613" y="3460243"/>
            <a:ext cx="3137899" cy="2360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25h de cours hebdomadaires avec assiduité obligatoire 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Toutes les évaluations </a:t>
            </a:r>
            <a:br>
              <a:rPr lang="fr-FR" sz="1600" dirty="0"/>
            </a:br>
            <a:r>
              <a:rPr lang="fr-FR" sz="1600" dirty="0"/>
              <a:t>en contrôle continu, </a:t>
            </a:r>
            <a:br>
              <a:rPr lang="fr-FR" sz="1600" dirty="0"/>
            </a:br>
            <a:r>
              <a:rPr lang="fr-FR" sz="1600" dirty="0"/>
              <a:t>une demi-journée par semaine réservée</a:t>
            </a:r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Suivi individuel avec </a:t>
            </a:r>
            <a:br>
              <a:rPr lang="fr-FR" sz="1600" dirty="0"/>
            </a:br>
            <a:r>
              <a:rPr lang="fr-FR" sz="1600" dirty="0"/>
              <a:t>un enseignant référent </a:t>
            </a:r>
            <a:br>
              <a:rPr lang="fr-FR" sz="1600" dirty="0"/>
            </a:br>
            <a:r>
              <a:rPr lang="fr-FR" sz="1600" dirty="0"/>
              <a:t>pour chaque étudiant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30B847F-A26A-8340-8237-20BB083BA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061" y="2602433"/>
            <a:ext cx="3474083" cy="297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différents parcours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85F7539-7D39-4672-9561-0A17551F8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138" y="2379898"/>
            <a:ext cx="7959811" cy="4129405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2478088"/>
            <a:ext cx="2901593" cy="787746"/>
          </a:xfrm>
        </p:spPr>
        <p:txBody>
          <a:bodyPr/>
          <a:lstStyle/>
          <a:p>
            <a:r>
              <a:rPr lang="fr-FR" dirty="0"/>
              <a:t>Une spécialisation progressive</a:t>
            </a:r>
          </a:p>
        </p:txBody>
      </p:sp>
    </p:spTree>
    <p:extLst>
      <p:ext uri="{BB962C8B-B14F-4D97-AF65-F5344CB8AC3E}">
        <p14:creationId xmlns:p14="http://schemas.microsoft.com/office/powerpoint/2010/main" val="262042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15546"/>
            <a:ext cx="10319951" cy="787746"/>
          </a:xfrm>
        </p:spPr>
        <p:txBody>
          <a:bodyPr>
            <a:noAutofit/>
          </a:bodyPr>
          <a:lstStyle/>
          <a:p>
            <a:r>
              <a:rPr lang="fr-FR" dirty="0"/>
              <a:t>Parcours </a:t>
            </a:r>
            <a:br>
              <a:rPr lang="fr-FR" dirty="0"/>
            </a:br>
            <a:r>
              <a:rPr lang="fr-FR" dirty="0"/>
              <a:t>« Comptabilité Contrôle Audit Finance »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614744"/>
            <a:ext cx="3530354" cy="489963"/>
          </a:xfrm>
        </p:spPr>
        <p:txBody>
          <a:bodyPr/>
          <a:lstStyle/>
          <a:p>
            <a:r>
              <a:rPr lang="fr-FR" dirty="0"/>
              <a:t>Les compétences clés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305954"/>
            <a:ext cx="3024883" cy="2360612"/>
          </a:xfrm>
        </p:spPr>
        <p:txBody>
          <a:bodyPr/>
          <a:lstStyle/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Élaborer et analyser </a:t>
            </a:r>
            <a:br>
              <a:rPr lang="fr-FR" sz="1600" dirty="0"/>
            </a:br>
            <a:r>
              <a:rPr lang="fr-FR" sz="1600" dirty="0">
                <a:solidFill>
                  <a:schemeClr val="accent3"/>
                </a:solidFill>
              </a:rPr>
              <a:t>les documents comptables </a:t>
            </a:r>
            <a:br>
              <a:rPr lang="fr-FR" sz="1600" dirty="0">
                <a:solidFill>
                  <a:schemeClr val="accent3"/>
                </a:solidFill>
              </a:rPr>
            </a:br>
            <a:r>
              <a:rPr lang="fr-FR" sz="1600" dirty="0">
                <a:solidFill>
                  <a:schemeClr val="accent3"/>
                </a:solidFill>
              </a:rPr>
              <a:t>et financiers </a:t>
            </a:r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Mettre en place et faire évoluer des </a:t>
            </a:r>
            <a:r>
              <a:rPr lang="fr-FR" sz="1600" dirty="0">
                <a:solidFill>
                  <a:schemeClr val="accent3"/>
                </a:solidFill>
              </a:rPr>
              <a:t>outils de pilotage </a:t>
            </a:r>
            <a:r>
              <a:rPr lang="fr-FR" sz="1600" dirty="0"/>
              <a:t>pour aider à la prise de décision</a:t>
            </a:r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Exploiter et faire évoluer </a:t>
            </a:r>
            <a:br>
              <a:rPr lang="fr-FR" sz="1600" dirty="0"/>
            </a:br>
            <a:r>
              <a:rPr lang="fr-FR" sz="1600" dirty="0"/>
              <a:t>les </a:t>
            </a:r>
            <a:r>
              <a:rPr lang="fr-FR" sz="1600" dirty="0">
                <a:solidFill>
                  <a:schemeClr val="accent3"/>
                </a:solidFill>
              </a:rPr>
              <a:t>données des systèmes d’information 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4368553" y="3305954"/>
            <a:ext cx="3024883" cy="2360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Participer à une </a:t>
            </a:r>
            <a:r>
              <a:rPr lang="fr-FR" sz="1600" dirty="0">
                <a:solidFill>
                  <a:schemeClr val="accent3"/>
                </a:solidFill>
              </a:rPr>
              <a:t>mission d’audit interne ou externe</a:t>
            </a:r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accent3"/>
                </a:solidFill>
              </a:rPr>
              <a:t>Conseiller des clients </a:t>
            </a:r>
            <a:br>
              <a:rPr lang="fr-FR" sz="1600" dirty="0"/>
            </a:br>
            <a:r>
              <a:rPr lang="fr-FR" sz="1600" dirty="0"/>
              <a:t>en proposant des </a:t>
            </a:r>
            <a:r>
              <a:rPr lang="fr-FR" sz="1600" dirty="0">
                <a:solidFill>
                  <a:schemeClr val="accent3"/>
                </a:solidFill>
              </a:rPr>
              <a:t>solutions financières et patrimoniales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  <a:p>
            <a:pPr marL="285750" indent="-285750">
              <a:buClr>
                <a:schemeClr val="bg1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  <a:p>
            <a:pPr>
              <a:buClr>
                <a:schemeClr val="bg1"/>
              </a:buClr>
              <a:buSzPct val="120000"/>
            </a:pPr>
            <a:endParaRPr lang="fr-FR" sz="16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36AD5A-1995-D546-B15B-7AF2AE482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913" y="2597949"/>
            <a:ext cx="3444015" cy="373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9C790D-F2EF-A540-80AF-7086CE878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Poursuite d’études &amp; Métiers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53B3882-6161-A845-825E-9DC88F6D3F0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3E4EFCA-6A36-4343-B5A7-4C6D88179F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89B188-A9B0-164D-B161-0E6D593B6CAA}"/>
              </a:ext>
            </a:extLst>
          </p:cNvPr>
          <p:cNvSpPr/>
          <p:nvPr/>
        </p:nvSpPr>
        <p:spPr>
          <a:xfrm>
            <a:off x="838199" y="2587262"/>
            <a:ext cx="2881045" cy="7386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616C9DD-C5C3-3245-B6FF-25676A94BE3D}"/>
              </a:ext>
            </a:extLst>
          </p:cNvPr>
          <p:cNvSpPr txBox="1"/>
          <p:nvPr/>
        </p:nvSpPr>
        <p:spPr>
          <a:xfrm>
            <a:off x="928215" y="2690336"/>
            <a:ext cx="2314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Comptabilité Contrôle Audit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6C1D276-86D3-7A42-B9C1-474619D5B89B}"/>
              </a:ext>
            </a:extLst>
          </p:cNvPr>
          <p:cNvSpPr/>
          <p:nvPr/>
        </p:nvSpPr>
        <p:spPr>
          <a:xfrm>
            <a:off x="4752820" y="2580076"/>
            <a:ext cx="1878631" cy="1878631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38F5EF4-5988-5E41-8E4A-F585A3DA828F}"/>
              </a:ext>
            </a:extLst>
          </p:cNvPr>
          <p:cNvSpPr txBox="1"/>
          <p:nvPr/>
        </p:nvSpPr>
        <p:spPr>
          <a:xfrm>
            <a:off x="4861969" y="2919225"/>
            <a:ext cx="1660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Comptabilité</a:t>
            </a:r>
          </a:p>
          <a:p>
            <a:pPr algn="ctr"/>
            <a:r>
              <a:rPr lang="fr-FR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Contrôle</a:t>
            </a:r>
          </a:p>
          <a:p>
            <a:pPr algn="ctr"/>
            <a:r>
              <a:rPr lang="fr-FR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Audit</a:t>
            </a:r>
          </a:p>
          <a:p>
            <a:pPr algn="ctr"/>
            <a:r>
              <a:rPr lang="fr-FR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D1DDC706-7670-EF42-9528-506FC7D24EC7}"/>
              </a:ext>
            </a:extLst>
          </p:cNvPr>
          <p:cNvSpPr txBox="1">
            <a:spLocks/>
          </p:cNvSpPr>
          <p:nvPr/>
        </p:nvSpPr>
        <p:spPr>
          <a:xfrm>
            <a:off x="7473172" y="2587262"/>
            <a:ext cx="2262213" cy="3384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Expert comptable</a:t>
            </a:r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Commissaire </a:t>
            </a:r>
            <a:br>
              <a:rPr lang="fr-FR" sz="1600" dirty="0"/>
            </a:br>
            <a:r>
              <a:rPr lang="fr-FR" sz="1600" dirty="0"/>
              <a:t>aux comptes</a:t>
            </a:r>
            <a:br>
              <a:rPr lang="fr-FR" sz="1600" dirty="0"/>
            </a:br>
            <a:endParaRPr lang="fr-FR" sz="1600" dirty="0"/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Chargé </a:t>
            </a:r>
            <a:br>
              <a:rPr lang="fr-FR" sz="1600" dirty="0"/>
            </a:br>
            <a:r>
              <a:rPr lang="fr-FR" sz="1600" dirty="0"/>
              <a:t>de clientèle </a:t>
            </a:r>
            <a:br>
              <a:rPr lang="fr-FR" sz="1600" dirty="0"/>
            </a:br>
            <a:r>
              <a:rPr lang="fr-FR" sz="1600" dirty="0"/>
              <a:t>entreprise</a:t>
            </a:r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Gestionnaire </a:t>
            </a:r>
            <a:br>
              <a:rPr lang="fr-FR" sz="1600" dirty="0"/>
            </a:br>
            <a:r>
              <a:rPr lang="fr-FR" sz="1600" dirty="0"/>
              <a:t>de patrimoine</a:t>
            </a:r>
          </a:p>
          <a:p>
            <a:pPr marL="285750" indent="-285750">
              <a:spcBef>
                <a:spcPts val="0"/>
              </a:spcBef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Auditeur interne</a:t>
            </a:r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 err="1"/>
              <a:t>Risk</a:t>
            </a:r>
            <a:r>
              <a:rPr lang="fr-FR" sz="1600" dirty="0"/>
              <a:t> manager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97BD2B7E-B742-3545-9E9B-C510D0733A5C}"/>
              </a:ext>
            </a:extLst>
          </p:cNvPr>
          <p:cNvCxnSpPr>
            <a:cxnSpLocks/>
          </p:cNvCxnSpPr>
          <p:nvPr/>
        </p:nvCxnSpPr>
        <p:spPr>
          <a:xfrm>
            <a:off x="7371198" y="2666635"/>
            <a:ext cx="0" cy="3152735"/>
          </a:xfrm>
          <a:prstGeom prst="line">
            <a:avLst/>
          </a:prstGeom>
          <a:ln w="285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7FB415A-0063-0D43-ABAC-D0FC54FB03CD}"/>
              </a:ext>
            </a:extLst>
          </p:cNvPr>
          <p:cNvCxnSpPr>
            <a:cxnSpLocks/>
          </p:cNvCxnSpPr>
          <p:nvPr/>
        </p:nvCxnSpPr>
        <p:spPr>
          <a:xfrm>
            <a:off x="6631449" y="3519390"/>
            <a:ext cx="739749" cy="1"/>
          </a:xfrm>
          <a:prstGeom prst="line">
            <a:avLst/>
          </a:prstGeom>
          <a:ln w="28575">
            <a:solidFill>
              <a:schemeClr val="accent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BF5FA0D-6BC4-454C-846F-08ABC46C4BDC}"/>
              </a:ext>
            </a:extLst>
          </p:cNvPr>
          <p:cNvCxnSpPr>
            <a:cxnSpLocks/>
          </p:cNvCxnSpPr>
          <p:nvPr/>
        </p:nvCxnSpPr>
        <p:spPr>
          <a:xfrm>
            <a:off x="7577816" y="3651546"/>
            <a:ext cx="162783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9D9084B-E47B-DF48-9330-AABF71356C11}"/>
              </a:ext>
            </a:extLst>
          </p:cNvPr>
          <p:cNvSpPr/>
          <p:nvPr/>
        </p:nvSpPr>
        <p:spPr>
          <a:xfrm>
            <a:off x="838199" y="3416318"/>
            <a:ext cx="2881045" cy="7386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C7A58C7-D714-674C-AEC8-4CA05D0487F9}"/>
              </a:ext>
            </a:extLst>
          </p:cNvPr>
          <p:cNvSpPr txBox="1"/>
          <p:nvPr/>
        </p:nvSpPr>
        <p:spPr>
          <a:xfrm>
            <a:off x="928215" y="3519392"/>
            <a:ext cx="2314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Banque Finance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91210B7-4898-354D-B1AB-44A42349DFAC}"/>
              </a:ext>
            </a:extLst>
          </p:cNvPr>
          <p:cNvSpPr/>
          <p:nvPr/>
        </p:nvSpPr>
        <p:spPr>
          <a:xfrm>
            <a:off x="838199" y="4245374"/>
            <a:ext cx="2881045" cy="7386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EED6CC78-B023-2D4B-88F2-012FEC5E544C}"/>
              </a:ext>
            </a:extLst>
          </p:cNvPr>
          <p:cNvSpPr txBox="1"/>
          <p:nvPr/>
        </p:nvSpPr>
        <p:spPr>
          <a:xfrm>
            <a:off x="928215" y="4348448"/>
            <a:ext cx="2863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Contrôle de Gestion &amp; Audit Organisationnel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0D3643D-89F0-8848-93F8-2B49FD47E8D1}"/>
              </a:ext>
            </a:extLst>
          </p:cNvPr>
          <p:cNvSpPr/>
          <p:nvPr/>
        </p:nvSpPr>
        <p:spPr>
          <a:xfrm>
            <a:off x="838199" y="5080706"/>
            <a:ext cx="2881045" cy="7386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D9C4B206-2D97-0E45-8BB8-F155AA1EA2DB}"/>
              </a:ext>
            </a:extLst>
          </p:cNvPr>
          <p:cNvSpPr txBox="1"/>
          <p:nvPr/>
        </p:nvSpPr>
        <p:spPr>
          <a:xfrm>
            <a:off x="928215" y="5183780"/>
            <a:ext cx="26230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Master Conseils </a:t>
            </a:r>
            <a:b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sz="16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&amp; Ingénierie financière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10CCC175-F5A5-3447-B0C7-E721C18CDBC2}"/>
              </a:ext>
            </a:extLst>
          </p:cNvPr>
          <p:cNvCxnSpPr>
            <a:cxnSpLocks/>
          </p:cNvCxnSpPr>
          <p:nvPr/>
        </p:nvCxnSpPr>
        <p:spPr>
          <a:xfrm>
            <a:off x="7577816" y="5121802"/>
            <a:ext cx="162783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ce réservé du texte 5">
            <a:extLst>
              <a:ext uri="{FF2B5EF4-FFF2-40B4-BE49-F238E27FC236}">
                <a16:creationId xmlns:a16="http://schemas.microsoft.com/office/drawing/2014/main" id="{C7A06759-D1AB-6346-8AFE-FE7BC80ECCE3}"/>
              </a:ext>
            </a:extLst>
          </p:cNvPr>
          <p:cNvSpPr txBox="1">
            <a:spLocks/>
          </p:cNvSpPr>
          <p:nvPr/>
        </p:nvSpPr>
        <p:spPr>
          <a:xfrm>
            <a:off x="9673269" y="2591773"/>
            <a:ext cx="2262213" cy="338424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Contrôleur </a:t>
            </a:r>
            <a:br>
              <a:rPr lang="fr-FR" sz="1600" dirty="0"/>
            </a:br>
            <a:r>
              <a:rPr lang="fr-FR" sz="1600" dirty="0"/>
              <a:t>de gestion</a:t>
            </a:r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Coordinateur </a:t>
            </a:r>
            <a:br>
              <a:rPr lang="fr-FR" sz="1600" dirty="0"/>
            </a:br>
            <a:r>
              <a:rPr lang="fr-FR" sz="1600" dirty="0"/>
              <a:t>projet SI</a:t>
            </a:r>
            <a:br>
              <a:rPr lang="fr-FR" sz="1600" dirty="0"/>
            </a:br>
            <a:endParaRPr lang="fr-FR" sz="1600" dirty="0"/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Directeur / Analyste financier</a:t>
            </a:r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Auditeur externe</a:t>
            </a:r>
          </a:p>
          <a:p>
            <a:pPr marL="285750" indent="-285750">
              <a:buClr>
                <a:schemeClr val="accent3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Consultant</a:t>
            </a: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A2F0FEE-47F5-B24E-962D-A4720960ED9D}"/>
              </a:ext>
            </a:extLst>
          </p:cNvPr>
          <p:cNvCxnSpPr>
            <a:cxnSpLocks/>
          </p:cNvCxnSpPr>
          <p:nvPr/>
        </p:nvCxnSpPr>
        <p:spPr>
          <a:xfrm>
            <a:off x="9777913" y="3861539"/>
            <a:ext cx="1627831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1331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B87FE5-53C8-564D-BCC6-762A26E05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15546"/>
            <a:ext cx="10319951" cy="787746"/>
          </a:xfrm>
        </p:spPr>
        <p:txBody>
          <a:bodyPr>
            <a:noAutofit/>
          </a:bodyPr>
          <a:lstStyle/>
          <a:p>
            <a:r>
              <a:rPr lang="fr-FR" dirty="0"/>
              <a:t>Parcours </a:t>
            </a:r>
            <a:br>
              <a:rPr lang="fr-FR" dirty="0"/>
            </a:br>
            <a:r>
              <a:rPr lang="fr-FR" dirty="0"/>
              <a:t>« Management &amp; Gestion des Organisations »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19819FA-25ED-9842-815E-DE64205032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Présentation de l'offre globale de formation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FAD2F55-F3F8-8848-B5D0-F34C651C52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93D0356-4CF7-CC47-8B5E-7438BE6233CC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B597092-6FD2-9D45-A788-C4A7A98AE98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199" y="2827404"/>
            <a:ext cx="3528317" cy="511982"/>
          </a:xfrm>
        </p:spPr>
        <p:txBody>
          <a:bodyPr/>
          <a:lstStyle/>
          <a:p>
            <a:r>
              <a:rPr lang="fr-FR" dirty="0"/>
              <a:t>Les compétences clés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A4B4EB6-D852-3B48-A2B3-EB3FA0D8EA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3518614"/>
            <a:ext cx="3297866" cy="2360612"/>
          </a:xfrm>
        </p:spPr>
        <p:txBody>
          <a:bodyPr/>
          <a:lstStyle/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Comprendre les relations </a:t>
            </a:r>
            <a:br>
              <a:rPr lang="fr-FR" sz="1600" dirty="0"/>
            </a:br>
            <a:r>
              <a:rPr lang="fr-FR" sz="1600" dirty="0"/>
              <a:t>entre les </a:t>
            </a:r>
            <a:r>
              <a:rPr lang="fr-FR" sz="1600" dirty="0">
                <a:solidFill>
                  <a:schemeClr val="tx2"/>
                </a:solidFill>
              </a:rPr>
              <a:t>différents processus de gestion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Avoir une </a:t>
            </a:r>
            <a:r>
              <a:rPr lang="fr-FR" sz="1600" dirty="0">
                <a:solidFill>
                  <a:schemeClr val="tx2"/>
                </a:solidFill>
              </a:rPr>
              <a:t>vision transversale </a:t>
            </a:r>
            <a:br>
              <a:rPr lang="fr-FR" sz="1600" dirty="0">
                <a:solidFill>
                  <a:schemeClr val="tx2"/>
                </a:solidFill>
              </a:rPr>
            </a:br>
            <a:r>
              <a:rPr lang="fr-FR" sz="1600" dirty="0">
                <a:solidFill>
                  <a:schemeClr val="tx2"/>
                </a:solidFill>
              </a:rPr>
              <a:t>de l’organisation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2"/>
                </a:solidFill>
              </a:rPr>
              <a:t>Travailler en équipe</a:t>
            </a:r>
            <a:r>
              <a:rPr lang="fr-FR" sz="1600" dirty="0"/>
              <a:t>, </a:t>
            </a:r>
            <a:br>
              <a:rPr lang="fr-FR" sz="1600" dirty="0"/>
            </a:br>
            <a:r>
              <a:rPr lang="fr-FR" sz="1600" dirty="0"/>
              <a:t>en autonomie </a:t>
            </a:r>
            <a:br>
              <a:rPr lang="fr-FR" sz="1600" dirty="0"/>
            </a:br>
            <a:r>
              <a:rPr lang="fr-FR" sz="1600" dirty="0"/>
              <a:t>et en responsabilité </a:t>
            </a:r>
            <a:br>
              <a:rPr lang="fr-FR" sz="1600" dirty="0"/>
            </a:br>
            <a:r>
              <a:rPr lang="fr-FR" sz="1600" dirty="0"/>
              <a:t>au service d’un projet 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  <a:p>
            <a:pPr marL="285750" indent="-285750">
              <a:buClr>
                <a:schemeClr val="bg1"/>
              </a:buClr>
              <a:buSzPct val="120000"/>
              <a:buFont typeface="Arial" panose="020B0604020202020204" pitchFamily="34" charset="0"/>
              <a:buChar char="•"/>
            </a:pPr>
            <a:endParaRPr lang="fr-FR" sz="1600" dirty="0"/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AD6F4669-B2AD-8C4B-80ED-ACC28A8287DE}"/>
              </a:ext>
            </a:extLst>
          </p:cNvPr>
          <p:cNvSpPr txBox="1">
            <a:spLocks/>
          </p:cNvSpPr>
          <p:nvPr/>
        </p:nvSpPr>
        <p:spPr>
          <a:xfrm>
            <a:off x="4368553" y="3518614"/>
            <a:ext cx="3297866" cy="23606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Définir et mettre en œuvre </a:t>
            </a:r>
            <a:br>
              <a:rPr lang="fr-FR" sz="1600" dirty="0"/>
            </a:br>
            <a:r>
              <a:rPr lang="fr-FR" sz="1600" dirty="0"/>
              <a:t>des actions de </a:t>
            </a:r>
            <a:r>
              <a:rPr lang="fr-FR" sz="1600" dirty="0">
                <a:solidFill>
                  <a:schemeClr val="tx2"/>
                </a:solidFill>
              </a:rPr>
              <a:t>développement commercial</a:t>
            </a:r>
          </a:p>
          <a:p>
            <a:pPr marL="285750" indent="-285750">
              <a:buClr>
                <a:schemeClr val="tx2"/>
              </a:buClr>
              <a:buSzPct val="125000"/>
              <a:buFont typeface="Arial" panose="020B0604020202020204" pitchFamily="34" charset="0"/>
              <a:buChar char="•"/>
            </a:pPr>
            <a:r>
              <a:rPr lang="fr-FR" sz="1600" dirty="0"/>
              <a:t>Diagnostiquer et mettre </a:t>
            </a:r>
            <a:br>
              <a:rPr lang="fr-FR" sz="1600" dirty="0"/>
            </a:br>
            <a:r>
              <a:rPr lang="fr-FR" sz="1600" dirty="0"/>
              <a:t>en œuvre les améliorations </a:t>
            </a:r>
            <a:br>
              <a:rPr lang="fr-FR" sz="1600" dirty="0"/>
            </a:br>
            <a:r>
              <a:rPr lang="fr-FR" sz="1600" dirty="0"/>
              <a:t>des processus de gestion </a:t>
            </a:r>
            <a:br>
              <a:rPr lang="fr-FR" sz="1600" dirty="0"/>
            </a:br>
            <a:r>
              <a:rPr lang="fr-FR" sz="1600" dirty="0"/>
              <a:t>de la qualité</a:t>
            </a:r>
          </a:p>
          <a:p>
            <a:pPr>
              <a:buClr>
                <a:schemeClr val="bg1"/>
              </a:buClr>
              <a:buSzPct val="125000"/>
            </a:pPr>
            <a:endParaRPr lang="fr-FR" sz="1600" dirty="0"/>
          </a:p>
          <a:p>
            <a:pPr>
              <a:buClr>
                <a:schemeClr val="bg1"/>
              </a:buClr>
              <a:buSzPct val="120000"/>
            </a:pPr>
            <a:endParaRPr lang="fr-FR" sz="16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382F8AD-D4EA-BC46-829E-51012B2B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5642" y="2619909"/>
            <a:ext cx="3192508" cy="378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2551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résentation IAE Saint-Étienne">
      <a:dk1>
        <a:srgbClr val="013C50"/>
      </a:dk1>
      <a:lt1>
        <a:srgbClr val="E64810"/>
      </a:lt1>
      <a:dk2>
        <a:srgbClr val="2A3076"/>
      </a:dk2>
      <a:lt2>
        <a:srgbClr val="405398"/>
      </a:lt2>
      <a:accent1>
        <a:srgbClr val="4472C4"/>
      </a:accent1>
      <a:accent2>
        <a:srgbClr val="1F99C0"/>
      </a:accent2>
      <a:accent3>
        <a:srgbClr val="7D3189"/>
      </a:accent3>
      <a:accent4>
        <a:srgbClr val="000000"/>
      </a:accent4>
      <a:accent5>
        <a:srgbClr val="FFFFFF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656</Words>
  <Application>Microsoft Office PowerPoint</Application>
  <PresentationFormat>Grand écran</PresentationFormat>
  <Paragraphs>265</Paragraphs>
  <Slides>24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7" baseType="lpstr">
      <vt:lpstr>Arial</vt:lpstr>
      <vt:lpstr>Calibri</vt:lpstr>
      <vt:lpstr>Thème Office</vt:lpstr>
      <vt:lpstr>Présentation  de l’offre globale de formation</vt:lpstr>
      <vt:lpstr>L’orientation professionnelle</vt:lpstr>
      <vt:lpstr>Une formation pluridisciplinaire</vt:lpstr>
      <vt:lpstr>Une formation pluridisciplinaire</vt:lpstr>
      <vt:lpstr>Proximité &amp; Encadrement</vt:lpstr>
      <vt:lpstr>Les différents parcours</vt:lpstr>
      <vt:lpstr>Parcours  « Comptabilité Contrôle Audit Finance »</vt:lpstr>
      <vt:lpstr>Poursuite d’études &amp; Métiers</vt:lpstr>
      <vt:lpstr>Parcours  « Management &amp; Gestion des Organisations »</vt:lpstr>
      <vt:lpstr>Poursuite d’études &amp; Métiers</vt:lpstr>
      <vt:lpstr>Parcours  « Conseil, Innovation &amp; Stratégie Digitale »</vt:lpstr>
      <vt:lpstr>Poursuite d’études &amp; Métiers</vt:lpstr>
      <vt:lpstr>L’orientation professionnelle</vt:lpstr>
      <vt:lpstr>Les options &amp; ouvertures  possibles en licence</vt:lpstr>
      <vt:lpstr>Licence 1, 2, 3 – Accès Santé (LAS)</vt:lpstr>
      <vt:lpstr>L’orientation professionnelle</vt:lpstr>
      <vt:lpstr>L’IAE &amp; Parcoursup</vt:lpstr>
      <vt:lpstr>L’IAE &amp; Parcoursup</vt:lpstr>
      <vt:lpstr>L’IAE &amp; Parcoursup</vt:lpstr>
      <vt:lpstr>L’IAE &amp; Parcoursup</vt:lpstr>
      <vt:lpstr>L’IAE &amp; Parcoursup</vt:lpstr>
      <vt:lpstr>L’IAE &amp; Parcoursup</vt:lpstr>
      <vt:lpstr>L’IAE &amp; Parcoursup</vt:lpstr>
      <vt:lpstr>Merci de votre attention.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Marie DEVIDAL</dc:creator>
  <cp:lastModifiedBy>Laure AMBROISE</cp:lastModifiedBy>
  <cp:revision>24</cp:revision>
  <dcterms:created xsi:type="dcterms:W3CDTF">2021-10-15T09:14:48Z</dcterms:created>
  <dcterms:modified xsi:type="dcterms:W3CDTF">2021-10-17T16:10:02Z</dcterms:modified>
</cp:coreProperties>
</file>