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gne"/>
          <p:cNvSpPr/>
          <p:nvPr/>
        </p:nvSpPr>
        <p:spPr>
          <a:xfrm flipH="1">
            <a:off x="4147614" y="4893755"/>
            <a:ext cx="2255060" cy="1119920"/>
          </a:xfrm>
          <a:prstGeom prst="line">
            <a:avLst/>
          </a:prstGeom>
          <a:ln w="25400">
            <a:solidFill>
              <a:schemeClr val="accent5">
                <a:hueOff val="-82419"/>
                <a:satOff val="-9513"/>
                <a:lumOff val="-16343"/>
              </a:schemeClr>
            </a:solidFill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b="0" sz="500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</a:p>
        </p:txBody>
      </p:sp>
      <p:grpSp>
        <p:nvGrpSpPr>
          <p:cNvPr id="126" name="Groupe"/>
          <p:cNvGrpSpPr/>
          <p:nvPr/>
        </p:nvGrpSpPr>
        <p:grpSpPr>
          <a:xfrm>
            <a:off x="9221179" y="1175106"/>
            <a:ext cx="3827234" cy="4259733"/>
            <a:chOff x="0" y="0"/>
            <a:chExt cx="3827232" cy="4259732"/>
          </a:xfrm>
        </p:grpSpPr>
        <p:sp>
          <p:nvSpPr>
            <p:cNvPr id="120" name="Ligne"/>
            <p:cNvSpPr/>
            <p:nvPr/>
          </p:nvSpPr>
          <p:spPr>
            <a:xfrm flipV="1">
              <a:off x="338045" y="614253"/>
              <a:ext cx="1380328" cy="1380329"/>
            </a:xfrm>
            <a:prstGeom prst="line">
              <a:avLst/>
            </a:prstGeom>
            <a:noFill/>
            <a:ln w="25400" cap="flat">
              <a:solidFill>
                <a:srgbClr val="EA8F34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21" name="Ligne"/>
            <p:cNvSpPr/>
            <p:nvPr/>
          </p:nvSpPr>
          <p:spPr>
            <a:xfrm>
              <a:off x="126999" y="2087716"/>
              <a:ext cx="1802419" cy="1378332"/>
            </a:xfrm>
            <a:prstGeom prst="line">
              <a:avLst/>
            </a:prstGeom>
            <a:noFill/>
            <a:ln w="25400" cap="flat">
              <a:solidFill>
                <a:srgbClr val="EA8F34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22" name="Ligne"/>
            <p:cNvSpPr/>
            <p:nvPr/>
          </p:nvSpPr>
          <p:spPr>
            <a:xfrm>
              <a:off x="0" y="2084616"/>
              <a:ext cx="1701631" cy="1"/>
            </a:xfrm>
            <a:prstGeom prst="line">
              <a:avLst/>
            </a:prstGeom>
            <a:noFill/>
            <a:ln w="25400" cap="flat">
              <a:solidFill>
                <a:srgbClr val="EA8F34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123" name="ECOLES…"/>
            <p:cNvSpPr txBox="1"/>
            <p:nvPr/>
          </p:nvSpPr>
          <p:spPr>
            <a:xfrm>
              <a:off x="1968461" y="3379569"/>
              <a:ext cx="1570938" cy="8801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EA8F34"/>
                  </a:solidFill>
                </a:defRPr>
              </a:pPr>
              <a:r>
                <a:t>ECOLES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EA8F34"/>
                  </a:solidFill>
                </a:defRPr>
              </a:pPr>
              <a:r>
                <a:t>- Ecole d’art et de design</a:t>
              </a:r>
            </a:p>
          </p:txBody>
        </p:sp>
        <p:sp>
          <p:nvSpPr>
            <p:cNvPr id="124" name="DUT…"/>
            <p:cNvSpPr txBox="1"/>
            <p:nvPr/>
          </p:nvSpPr>
          <p:spPr>
            <a:xfrm>
              <a:off x="1894738" y="1797091"/>
              <a:ext cx="1932495" cy="1183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EA8F34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EA8F34"/>
                  </a:solidFill>
                </a:defRPr>
              </a:pPr>
              <a:r>
                <a:t> GACO - Arts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EA8F34"/>
                  </a:solidFill>
                </a:defRPr>
              </a:pPr>
              <a:r>
                <a:t> Information communication</a:t>
              </a:r>
            </a:p>
          </p:txBody>
        </p:sp>
        <p:sp>
          <p:nvSpPr>
            <p:cNvPr id="125" name="LICENCES…"/>
            <p:cNvSpPr txBox="1"/>
            <p:nvPr/>
          </p:nvSpPr>
          <p:spPr>
            <a:xfrm>
              <a:off x="1844864" y="0"/>
              <a:ext cx="1818132" cy="1398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EA8F34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EA8F34"/>
                  </a:solidFill>
                </a:defRPr>
              </a:pPr>
              <a:r>
                <a:t> Information Communication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EA8F34"/>
                  </a:solidFill>
                </a:defRPr>
              </a:pPr>
              <a:r>
                <a:t>Double licence droit et arts</a:t>
              </a:r>
            </a:p>
          </p:txBody>
        </p:sp>
      </p:grpSp>
      <p:sp>
        <p:nvSpPr>
          <p:cNvPr id="127" name="Ligne"/>
          <p:cNvSpPr/>
          <p:nvPr/>
        </p:nvSpPr>
        <p:spPr>
          <a:xfrm flipH="1">
            <a:off x="5758067" y="3506512"/>
            <a:ext cx="3161682" cy="1809760"/>
          </a:xfrm>
          <a:prstGeom prst="line">
            <a:avLst/>
          </a:prstGeom>
          <a:ln w="25400">
            <a:solidFill>
              <a:srgbClr val="EA8F34"/>
            </a:solidFill>
          </a:ln>
        </p:spPr>
        <p:txBody>
          <a:bodyPr lIns="45718" tIns="45718" rIns="45718" bIns="45718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b="0" sz="500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</a:p>
        </p:txBody>
      </p:sp>
      <p:sp>
        <p:nvSpPr>
          <p:cNvPr id="128" name="Cercle"/>
          <p:cNvSpPr/>
          <p:nvPr/>
        </p:nvSpPr>
        <p:spPr>
          <a:xfrm>
            <a:off x="8544829" y="2389586"/>
            <a:ext cx="1701631" cy="1701631"/>
          </a:xfrm>
          <a:prstGeom prst="ellipse">
            <a:avLst/>
          </a:prstGeom>
          <a:solidFill>
            <a:srgbClr val="EA8F3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cap="all">
                <a:solidFill>
                  <a:srgbClr val="FFFFF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</a:p>
        </p:txBody>
      </p:sp>
      <p:grpSp>
        <p:nvGrpSpPr>
          <p:cNvPr id="135" name="Groupe"/>
          <p:cNvGrpSpPr/>
          <p:nvPr/>
        </p:nvGrpSpPr>
        <p:grpSpPr>
          <a:xfrm>
            <a:off x="6521035" y="4907225"/>
            <a:ext cx="2535423" cy="3545172"/>
            <a:chOff x="0" y="0"/>
            <a:chExt cx="2535421" cy="3545171"/>
          </a:xfrm>
        </p:grpSpPr>
        <p:sp>
          <p:nvSpPr>
            <p:cNvPr id="129" name="Ligne"/>
            <p:cNvSpPr/>
            <p:nvPr/>
          </p:nvSpPr>
          <p:spPr>
            <a:xfrm flipH="1" flipV="1">
              <a:off x="0" y="0"/>
              <a:ext cx="1635746" cy="2635984"/>
            </a:xfrm>
            <a:prstGeom prst="line">
              <a:avLst/>
            </a:prstGeom>
            <a:noFill/>
            <a:ln w="635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grpSp>
          <p:nvGrpSpPr>
            <p:cNvPr id="134" name="Groupe"/>
            <p:cNvGrpSpPr/>
            <p:nvPr/>
          </p:nvGrpSpPr>
          <p:grpSpPr>
            <a:xfrm>
              <a:off x="833791" y="1834119"/>
              <a:ext cx="1701631" cy="1711053"/>
              <a:chOff x="0" y="0"/>
              <a:chExt cx="1701630" cy="1711051"/>
            </a:xfrm>
          </p:grpSpPr>
          <p:sp>
            <p:nvSpPr>
              <p:cNvPr id="130" name="Cercle"/>
              <p:cNvSpPr/>
              <p:nvPr/>
            </p:nvSpPr>
            <p:spPr>
              <a:xfrm>
                <a:off x="0" y="0"/>
                <a:ext cx="1701631" cy="1701631"/>
              </a:xfrm>
              <a:prstGeom prst="ellipse">
                <a:avLst/>
              </a:prstGeom>
              <a:solidFill>
                <a:srgbClr val="DDDDD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>
                  <a:defRPr b="0" cap="all">
                    <a:solidFill>
                      <a:srgbClr val="FFFFFF"/>
                    </a:solidFill>
                    <a:latin typeface="Helvetica Neue Thin"/>
                    <a:ea typeface="Helvetica Neue Thin"/>
                    <a:cs typeface="Helvetica Neue Thin"/>
                    <a:sym typeface="Helvetica Neue Thin"/>
                  </a:defRPr>
                </a:pPr>
              </a:p>
            </p:txBody>
          </p:sp>
          <p:sp>
            <p:nvSpPr>
              <p:cNvPr id="131" name="LLCE"/>
              <p:cNvSpPr txBox="1"/>
              <p:nvPr/>
            </p:nvSpPr>
            <p:spPr>
              <a:xfrm>
                <a:off x="698415" y="437023"/>
                <a:ext cx="304801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b="0" sz="25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+</a:t>
                </a:r>
              </a:p>
            </p:txBody>
          </p:sp>
          <p:sp>
            <p:nvSpPr>
              <p:cNvPr id="132" name="Maths"/>
              <p:cNvSpPr txBox="1"/>
              <p:nvPr/>
            </p:nvSpPr>
            <p:spPr>
              <a:xfrm>
                <a:off x="508550" y="191497"/>
                <a:ext cx="684531" cy="47371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457200">
                  <a:lnSpc>
                    <a:spcPct val="80000"/>
                  </a:lnSpc>
                  <a:defRPr b="0" sz="25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Arts</a:t>
                </a:r>
              </a:p>
            </p:txBody>
          </p:sp>
          <p:sp>
            <p:nvSpPr>
              <p:cNvPr id="133" name="HG…"/>
              <p:cNvSpPr txBox="1"/>
              <p:nvPr/>
            </p:nvSpPr>
            <p:spPr>
              <a:xfrm>
                <a:off x="84547" y="722605"/>
                <a:ext cx="1532536" cy="98844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defTabSz="457200">
                  <a:lnSpc>
                    <a:spcPct val="80000"/>
                  </a:lnSpc>
                  <a:defRPr b="0" sz="2200">
                    <a:solidFill>
                      <a:srgbClr val="FFFFFF"/>
                    </a:solidFill>
                  </a:defRPr>
                </a:pPr>
                <a:r>
                  <a:t>Humanités</a:t>
                </a:r>
              </a:p>
              <a:p>
                <a:pPr defTabSz="457200">
                  <a:lnSpc>
                    <a:spcPct val="80000"/>
                  </a:lnSpc>
                  <a:defRPr b="0" sz="2200">
                    <a:solidFill>
                      <a:srgbClr val="FFFFFF"/>
                    </a:solidFill>
                  </a:defRPr>
                </a:pPr>
                <a:r>
                  <a:t>Lettres</a:t>
                </a:r>
              </a:p>
              <a:p>
                <a:pPr defTabSz="457200">
                  <a:lnSpc>
                    <a:spcPct val="80000"/>
                  </a:lnSpc>
                  <a:defRPr b="0" sz="2200">
                    <a:solidFill>
                      <a:srgbClr val="FFFFFF"/>
                    </a:solidFill>
                  </a:defRPr>
                </a:pPr>
                <a:r>
                  <a:t>Philo</a:t>
                </a:r>
              </a:p>
            </p:txBody>
          </p:sp>
        </p:grpSp>
      </p:grpSp>
      <p:sp>
        <p:nvSpPr>
          <p:cNvPr id="136" name="SES…"/>
          <p:cNvSpPr/>
          <p:nvPr/>
        </p:nvSpPr>
        <p:spPr>
          <a:xfrm>
            <a:off x="5166822" y="3541222"/>
            <a:ext cx="2671156" cy="2671156"/>
          </a:xfrm>
          <a:prstGeom prst="ellipse">
            <a:avLst/>
          </a:prstGeom>
          <a:solidFill>
            <a:srgbClr val="713D7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>
              <a:defRPr b="0" cap="all" sz="2200">
                <a:solidFill>
                  <a:srgbClr val="FFFFFF"/>
                </a:solidFill>
              </a:defRPr>
            </a:pPr>
            <a:r>
              <a:t>SES</a:t>
            </a:r>
          </a:p>
          <a:p>
            <a:pPr>
              <a:defRPr b="0" cap="all" sz="2100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b="0" cap="all" sz="2200">
                <a:solidFill>
                  <a:srgbClr val="FFFFFF"/>
                </a:solidFill>
              </a:defRPr>
            </a:pPr>
            <a:r>
              <a:t>ARTS</a:t>
            </a:r>
          </a:p>
          <a:p>
            <a:pPr>
              <a:defRPr b="0" cap="all" sz="2100">
                <a:solidFill>
                  <a:srgbClr val="FFFFFF"/>
                </a:solidFill>
              </a:defRPr>
            </a:pPr>
            <a:r>
              <a:t>+</a:t>
            </a:r>
          </a:p>
          <a:p>
            <a:pPr>
              <a:defRPr b="0" cap="all" sz="2200">
                <a:solidFill>
                  <a:srgbClr val="FFFFFF"/>
                </a:solidFill>
              </a:defRPr>
            </a:pPr>
            <a:r>
              <a:t>Humanités</a:t>
            </a:r>
          </a:p>
          <a:p>
            <a:pPr>
              <a:defRPr b="0" cap="all" sz="2200">
                <a:solidFill>
                  <a:srgbClr val="FFFFFF"/>
                </a:solidFill>
              </a:defRPr>
            </a:pPr>
            <a:r>
              <a:t>Littérature</a:t>
            </a:r>
          </a:p>
          <a:p>
            <a:pPr>
              <a:defRPr b="0" cap="all" sz="2200">
                <a:solidFill>
                  <a:srgbClr val="FFFFFF"/>
                </a:solidFill>
              </a:defRPr>
            </a:pPr>
            <a:r>
              <a:t>Philo</a:t>
            </a:r>
          </a:p>
        </p:txBody>
      </p:sp>
      <p:sp>
        <p:nvSpPr>
          <p:cNvPr id="137" name="Maths"/>
          <p:cNvSpPr txBox="1"/>
          <p:nvPr/>
        </p:nvSpPr>
        <p:spPr>
          <a:xfrm>
            <a:off x="9053379" y="3327180"/>
            <a:ext cx="68453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500">
                <a:solidFill>
                  <a:srgbClr val="FFFFFF"/>
                </a:solidFill>
              </a:defRPr>
            </a:lvl1pPr>
          </a:lstStyle>
          <a:p>
            <a:pPr/>
            <a:r>
              <a:t>Arts</a:t>
            </a:r>
          </a:p>
        </p:txBody>
      </p:sp>
      <p:sp>
        <p:nvSpPr>
          <p:cNvPr id="138" name="SVT"/>
          <p:cNvSpPr txBox="1"/>
          <p:nvPr/>
        </p:nvSpPr>
        <p:spPr>
          <a:xfrm>
            <a:off x="6221234" y="2310720"/>
            <a:ext cx="556604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1900">
                <a:solidFill>
                  <a:srgbClr val="FFFFFF"/>
                </a:solidFill>
              </a:defRPr>
            </a:lvl1pPr>
          </a:lstStyle>
          <a:p>
            <a:pPr/>
            <a:r>
              <a:t>SVT</a:t>
            </a:r>
          </a:p>
        </p:txBody>
      </p:sp>
      <p:sp>
        <p:nvSpPr>
          <p:cNvPr id="139" name="Humanités LP"/>
          <p:cNvSpPr txBox="1"/>
          <p:nvPr/>
        </p:nvSpPr>
        <p:spPr>
          <a:xfrm>
            <a:off x="5684704" y="7058370"/>
            <a:ext cx="1629665" cy="38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1900">
                <a:solidFill>
                  <a:srgbClr val="FFFFFF"/>
                </a:solidFill>
              </a:defRPr>
            </a:lvl1pPr>
          </a:lstStyle>
          <a:p>
            <a:pPr/>
            <a:r>
              <a:t>Humanités LP</a:t>
            </a:r>
          </a:p>
        </p:txBody>
      </p:sp>
      <p:sp>
        <p:nvSpPr>
          <p:cNvPr id="140" name="Arts"/>
          <p:cNvSpPr txBox="1"/>
          <p:nvPr/>
        </p:nvSpPr>
        <p:spPr>
          <a:xfrm>
            <a:off x="4088096" y="3325630"/>
            <a:ext cx="547676" cy="386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1900">
                <a:solidFill>
                  <a:srgbClr val="FFFFFF"/>
                </a:solidFill>
              </a:defRPr>
            </a:lvl1pPr>
          </a:lstStyle>
          <a:p>
            <a:pPr/>
            <a:r>
              <a:t>Arts</a:t>
            </a:r>
          </a:p>
        </p:txBody>
      </p:sp>
      <p:sp>
        <p:nvSpPr>
          <p:cNvPr id="141" name="Cercle"/>
          <p:cNvSpPr/>
          <p:nvPr/>
        </p:nvSpPr>
        <p:spPr>
          <a:xfrm>
            <a:off x="2914737" y="5397405"/>
            <a:ext cx="1679955" cy="1679957"/>
          </a:xfrm>
          <a:prstGeom prst="ellipse">
            <a:avLst/>
          </a:prstGeom>
          <a:solidFill>
            <a:srgbClr val="C02A33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57200">
              <a:lnSpc>
                <a:spcPct val="80000"/>
              </a:lnSpc>
              <a:defRPr b="0" sz="1900">
                <a:solidFill>
                  <a:srgbClr val="FFFFFF"/>
                </a:solidFill>
              </a:defRPr>
            </a:pPr>
          </a:p>
        </p:txBody>
      </p:sp>
      <p:grpSp>
        <p:nvGrpSpPr>
          <p:cNvPr id="149" name="Groupe"/>
          <p:cNvGrpSpPr/>
          <p:nvPr/>
        </p:nvGrpSpPr>
        <p:grpSpPr>
          <a:xfrm>
            <a:off x="172700" y="3570631"/>
            <a:ext cx="3677808" cy="6147285"/>
            <a:chOff x="0" y="0"/>
            <a:chExt cx="3677807" cy="6147284"/>
          </a:xfrm>
        </p:grpSpPr>
        <p:sp>
          <p:nvSpPr>
            <p:cNvPr id="142" name="Ligne"/>
            <p:cNvSpPr/>
            <p:nvPr/>
          </p:nvSpPr>
          <p:spPr>
            <a:xfrm flipH="1" flipV="1">
              <a:off x="1634870" y="1328448"/>
              <a:ext cx="1294737" cy="756437"/>
            </a:xfrm>
            <a:prstGeom prst="line">
              <a:avLst/>
            </a:prstGeom>
            <a:noFill/>
            <a:ln w="25400" cap="flat">
              <a:solidFill>
                <a:srgbClr val="C8250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43" name="Ligne"/>
            <p:cNvSpPr/>
            <p:nvPr/>
          </p:nvSpPr>
          <p:spPr>
            <a:xfrm flipV="1">
              <a:off x="1925544" y="3018708"/>
              <a:ext cx="911520" cy="476769"/>
            </a:xfrm>
            <a:prstGeom prst="line">
              <a:avLst/>
            </a:prstGeom>
            <a:noFill/>
            <a:ln w="25400" cap="flat">
              <a:solidFill>
                <a:srgbClr val="C8250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44" name="Ligne"/>
            <p:cNvSpPr/>
            <p:nvPr/>
          </p:nvSpPr>
          <p:spPr>
            <a:xfrm flipV="1">
              <a:off x="3006711" y="3430019"/>
              <a:ext cx="353660" cy="1178401"/>
            </a:xfrm>
            <a:prstGeom prst="line">
              <a:avLst/>
            </a:prstGeom>
            <a:noFill/>
            <a:ln w="25400" cap="flat">
              <a:solidFill>
                <a:srgbClr val="C82506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457200">
                <a:lnSpc>
                  <a:spcPct val="80000"/>
                </a:lnSpc>
                <a:spcBef>
                  <a:spcPts val="5500"/>
                </a:spcBef>
                <a:defRPr b="0" sz="5000">
                  <a:solidFill>
                    <a:srgbClr val="333333"/>
                  </a:solidFill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pPr>
            </a:p>
          </p:txBody>
        </p:sp>
        <p:sp>
          <p:nvSpPr>
            <p:cNvPr id="145" name="LICENCES…"/>
            <p:cNvSpPr txBox="1"/>
            <p:nvPr/>
          </p:nvSpPr>
          <p:spPr>
            <a:xfrm>
              <a:off x="0" y="0"/>
              <a:ext cx="1652025" cy="26123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C82506"/>
                  </a:solidFill>
                </a:defRPr>
              </a:pPr>
              <a:r>
                <a:t>LICENCES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C82506"/>
                  </a:solidFill>
                </a:defRPr>
              </a:pPr>
              <a:r>
                <a:t> Sociologie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C82506"/>
                  </a:solidFill>
                </a:defRPr>
              </a:pPr>
              <a:r>
                <a:t> Sciences de l’éducation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C82506"/>
                  </a:solidFill>
                </a:defRPr>
              </a:pPr>
              <a:r>
                <a:t>- Sciences de l’Homme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C82506"/>
                  </a:solidFill>
                </a:defRPr>
              </a:pPr>
              <a:r>
                <a:t> Droit 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C82506"/>
                  </a:solidFill>
                </a:defRPr>
              </a:pPr>
              <a:r>
                <a:t> Sciences Po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buSzPct val="100000"/>
                <a:buChar char="-"/>
                <a:defRPr sz="1700">
                  <a:solidFill>
                    <a:srgbClr val="C82506"/>
                  </a:solidFill>
                </a:defRPr>
              </a:pPr>
              <a:r>
                <a:t> Philosophie</a:t>
              </a:r>
            </a:p>
          </p:txBody>
        </p:sp>
        <p:sp>
          <p:nvSpPr>
            <p:cNvPr id="146" name="CPGE…"/>
            <p:cNvSpPr txBox="1"/>
            <p:nvPr/>
          </p:nvSpPr>
          <p:spPr>
            <a:xfrm>
              <a:off x="2270243" y="4570809"/>
              <a:ext cx="791889" cy="665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C82506"/>
                  </a:solidFill>
                </a:defRPr>
              </a:pPr>
              <a:r>
                <a:t>CPGE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C82506"/>
                  </a:solidFill>
                </a:defRPr>
              </a:pPr>
              <a:r>
                <a:t>- D1</a:t>
              </a:r>
            </a:p>
          </p:txBody>
        </p:sp>
        <p:sp>
          <p:nvSpPr>
            <p:cNvPr id="147" name="ECOLES…"/>
            <p:cNvSpPr txBox="1"/>
            <p:nvPr/>
          </p:nvSpPr>
          <p:spPr>
            <a:xfrm>
              <a:off x="2247668" y="5267122"/>
              <a:ext cx="1430140" cy="8801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C82506"/>
                  </a:solidFill>
                </a:defRPr>
              </a:pPr>
              <a:r>
                <a:t>ECOLES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C82506"/>
                  </a:solidFill>
                </a:defRPr>
              </a:pPr>
              <a:r>
                <a:t>- Formations du social</a:t>
              </a:r>
            </a:p>
          </p:txBody>
        </p:sp>
        <p:sp>
          <p:nvSpPr>
            <p:cNvPr id="148" name="DUT…"/>
            <p:cNvSpPr txBox="1"/>
            <p:nvPr/>
          </p:nvSpPr>
          <p:spPr>
            <a:xfrm>
              <a:off x="1066294" y="3241131"/>
              <a:ext cx="1783118" cy="8801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 u="sng">
                  <a:solidFill>
                    <a:srgbClr val="C82506"/>
                  </a:solidFill>
                </a:defRPr>
              </a:pPr>
              <a:r>
                <a:t>DUT</a:t>
              </a:r>
            </a:p>
            <a:p>
              <a:pPr algn="l" defTabSz="457200">
                <a:lnSpc>
                  <a:spcPct val="80000"/>
                </a:lnSpc>
                <a:spcBef>
                  <a:spcPts val="700"/>
                </a:spcBef>
                <a:defRPr sz="1700">
                  <a:solidFill>
                    <a:srgbClr val="C82506"/>
                  </a:solidFill>
                </a:defRPr>
              </a:pPr>
              <a:r>
                <a:t>- Carrières sociales</a:t>
              </a:r>
            </a:p>
          </p:txBody>
        </p:sp>
      </p:grpSp>
      <p:sp>
        <p:nvSpPr>
          <p:cNvPr id="150" name="LLCE"/>
          <p:cNvSpPr txBox="1"/>
          <p:nvPr/>
        </p:nvSpPr>
        <p:spPr>
          <a:xfrm>
            <a:off x="9023473" y="2692435"/>
            <a:ext cx="719774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500">
                <a:solidFill>
                  <a:srgbClr val="FFFFFF"/>
                </a:solidFill>
              </a:defRPr>
            </a:lvl1pPr>
          </a:lstStyle>
          <a:p>
            <a:pPr/>
            <a:r>
              <a:t>SES</a:t>
            </a:r>
          </a:p>
        </p:txBody>
      </p:sp>
      <p:sp>
        <p:nvSpPr>
          <p:cNvPr id="151" name="LLCE"/>
          <p:cNvSpPr txBox="1"/>
          <p:nvPr/>
        </p:nvSpPr>
        <p:spPr>
          <a:xfrm>
            <a:off x="9230959" y="2971136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500">
                <a:solidFill>
                  <a:srgbClr val="FFFFFF"/>
                </a:solidFill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52" name="Etudes supérieures envisagées"/>
          <p:cNvSpPr txBox="1"/>
          <p:nvPr/>
        </p:nvSpPr>
        <p:spPr>
          <a:xfrm>
            <a:off x="4530343" y="14585"/>
            <a:ext cx="3944113" cy="42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b="0" sz="21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Etudes supérieures envisagées</a:t>
            </a:r>
          </a:p>
        </p:txBody>
      </p:sp>
      <p:sp>
        <p:nvSpPr>
          <p:cNvPr id="153" name="Cercle"/>
          <p:cNvSpPr/>
          <p:nvPr/>
        </p:nvSpPr>
        <p:spPr>
          <a:xfrm>
            <a:off x="2094689" y="467094"/>
            <a:ext cx="8815422" cy="8819412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b="0" sz="500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</a:p>
        </p:txBody>
      </p:sp>
      <p:sp>
        <p:nvSpPr>
          <p:cNvPr id="154" name="Cercle"/>
          <p:cNvSpPr/>
          <p:nvPr/>
        </p:nvSpPr>
        <p:spPr>
          <a:xfrm>
            <a:off x="4362155" y="2735586"/>
            <a:ext cx="4280490" cy="4282428"/>
          </a:xfrm>
          <a:prstGeom prst="ellipse">
            <a:avLst/>
          </a:prstGeom>
          <a:ln w="25400">
            <a:solidFill>
              <a:srgbClr val="A7A7A7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defTabSz="457200">
              <a:lnSpc>
                <a:spcPct val="80000"/>
              </a:lnSpc>
              <a:spcBef>
                <a:spcPts val="5500"/>
              </a:spcBef>
              <a:defRPr b="0" sz="5000">
                <a:solidFill>
                  <a:srgbClr val="333333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</a:p>
        </p:txBody>
      </p:sp>
      <p:sp>
        <p:nvSpPr>
          <p:cNvPr id="155" name="2 spécialités de Terminale"/>
          <p:cNvSpPr txBox="1"/>
          <p:nvPr/>
        </p:nvSpPr>
        <p:spPr>
          <a:xfrm>
            <a:off x="4819446" y="1660827"/>
            <a:ext cx="3365908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b="0" sz="21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2 spécialités de Terminale </a:t>
            </a:r>
          </a:p>
        </p:txBody>
      </p:sp>
      <p:sp>
        <p:nvSpPr>
          <p:cNvPr id="156" name="3 spécialités de 1ère"/>
          <p:cNvSpPr txBox="1"/>
          <p:nvPr/>
        </p:nvSpPr>
        <p:spPr>
          <a:xfrm>
            <a:off x="5142953" y="3047690"/>
            <a:ext cx="2718894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spcBef>
                <a:spcPts val="5500"/>
              </a:spcBef>
              <a:defRPr b="0" sz="21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3 spécialités de 1ère </a:t>
            </a:r>
          </a:p>
        </p:txBody>
      </p:sp>
      <p:sp>
        <p:nvSpPr>
          <p:cNvPr id="157" name="Réalisé par le…"/>
          <p:cNvSpPr txBox="1"/>
          <p:nvPr/>
        </p:nvSpPr>
        <p:spPr>
          <a:xfrm>
            <a:off x="8369998" y="8830115"/>
            <a:ext cx="4634599" cy="8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b="0" sz="17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Réalisé par le </a:t>
            </a:r>
          </a:p>
          <a:p>
            <a:pPr defTabSz="457200">
              <a:defRPr b="0" sz="17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Groupe de Ressources Disciplinaires de SES</a:t>
            </a:r>
          </a:p>
          <a:p>
            <a:pPr defTabSz="457200">
              <a:defRPr b="0" sz="1700">
                <a:solidFill>
                  <a:srgbClr val="A7A7A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de l’Académie de Lyon</a:t>
            </a:r>
          </a:p>
        </p:txBody>
      </p:sp>
      <p:sp>
        <p:nvSpPr>
          <p:cNvPr id="158" name="HG…"/>
          <p:cNvSpPr txBox="1"/>
          <p:nvPr/>
        </p:nvSpPr>
        <p:spPr>
          <a:xfrm>
            <a:off x="2988447" y="6004228"/>
            <a:ext cx="1532535" cy="988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ct val="80000"/>
              </a:lnSpc>
              <a:defRPr b="0" sz="2200">
                <a:solidFill>
                  <a:srgbClr val="FFFFFF"/>
                </a:solidFill>
              </a:defRPr>
            </a:pPr>
            <a:r>
              <a:t>Humanités</a:t>
            </a:r>
          </a:p>
          <a:p>
            <a:pPr defTabSz="457200">
              <a:lnSpc>
                <a:spcPct val="80000"/>
              </a:lnSpc>
              <a:defRPr b="0" sz="2200">
                <a:solidFill>
                  <a:srgbClr val="FFFFFF"/>
                </a:solidFill>
              </a:defRPr>
            </a:pPr>
            <a:r>
              <a:t>Littérature</a:t>
            </a:r>
          </a:p>
          <a:p>
            <a:pPr defTabSz="457200">
              <a:lnSpc>
                <a:spcPct val="80000"/>
              </a:lnSpc>
              <a:defRPr b="0" sz="2200">
                <a:solidFill>
                  <a:srgbClr val="FFFFFF"/>
                </a:solidFill>
              </a:defRPr>
            </a:pPr>
            <a:r>
              <a:t>Philo</a:t>
            </a:r>
          </a:p>
        </p:txBody>
      </p:sp>
      <p:sp>
        <p:nvSpPr>
          <p:cNvPr id="159" name="LLCE"/>
          <p:cNvSpPr txBox="1"/>
          <p:nvPr/>
        </p:nvSpPr>
        <p:spPr>
          <a:xfrm>
            <a:off x="3431156" y="5485695"/>
            <a:ext cx="647117" cy="4366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200">
                <a:solidFill>
                  <a:srgbClr val="FFFFFF"/>
                </a:solidFill>
              </a:defRPr>
            </a:lvl1pPr>
          </a:lstStyle>
          <a:p>
            <a:pPr/>
            <a:r>
              <a:t>SES</a:t>
            </a:r>
          </a:p>
        </p:txBody>
      </p:sp>
      <p:sp>
        <p:nvSpPr>
          <p:cNvPr id="160" name="LLCE"/>
          <p:cNvSpPr txBox="1"/>
          <p:nvPr/>
        </p:nvSpPr>
        <p:spPr>
          <a:xfrm>
            <a:off x="3602314" y="5745879"/>
            <a:ext cx="304801" cy="4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lnSpc>
                <a:spcPct val="80000"/>
              </a:lnSpc>
              <a:defRPr b="0" sz="2500">
                <a:solidFill>
                  <a:srgbClr val="FFFFFF"/>
                </a:solidFill>
              </a:defRPr>
            </a:lvl1pPr>
          </a:lstStyle>
          <a:p>
            <a:pPr/>
            <a:r>
              <a:t>+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7" grpId="6"/>
      <p:bldP build="whole" bldLvl="1" animBg="1" rev="0" advAuto="0" spid="141" grpId="9"/>
      <p:bldP build="whole" bldLvl="1" animBg="1" rev="0" advAuto="0" spid="152" grpId="11"/>
      <p:bldP build="whole" bldLvl="1" animBg="1" rev="0" advAuto="0" spid="126" grpId="12"/>
      <p:bldP build="whole" bldLvl="1" animBg="1" rev="0" advAuto="0" spid="157" grpId="14"/>
      <p:bldP build="whole" bldLvl="1" animBg="1" rev="0" advAuto="0" spid="154" grpId="1"/>
      <p:bldP build="whole" bldLvl="1" animBg="1" rev="0" advAuto="0" spid="128" grpId="7"/>
      <p:bldP build="whole" bldLvl="1" animBg="1" rev="0" advAuto="0" spid="153" grpId="5"/>
      <p:bldP build="whole" bldLvl="1" animBg="1" rev="0" advAuto="0" spid="156" grpId="2"/>
      <p:bldP build="whole" bldLvl="1" animBg="1" rev="0" advAuto="0" spid="135" grpId="10"/>
      <p:bldP build="whole" bldLvl="1" animBg="1" rev="0" advAuto="0" spid="119" grpId="8"/>
      <p:bldP build="whole" bldLvl="1" animBg="1" rev="0" advAuto="0" spid="155" grpId="4"/>
      <p:bldP build="whole" bldLvl="1" animBg="1" rev="0" advAuto="0" spid="149" grpId="13"/>
      <p:bldP build="whole" bldLvl="1" animBg="1" rev="0" advAuto="0" spid="136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