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e"/>
          <p:cNvGrpSpPr/>
          <p:nvPr/>
        </p:nvGrpSpPr>
        <p:grpSpPr>
          <a:xfrm>
            <a:off x="6492910" y="4794090"/>
            <a:ext cx="2542419" cy="3783494"/>
            <a:chOff x="0" y="0"/>
            <a:chExt cx="2542417" cy="3783493"/>
          </a:xfrm>
        </p:grpSpPr>
        <p:sp>
          <p:nvSpPr>
            <p:cNvPr id="119" name="Ligne"/>
            <p:cNvSpPr/>
            <p:nvPr/>
          </p:nvSpPr>
          <p:spPr>
            <a:xfrm flipH="1" flipV="1">
              <a:off x="-1" y="-1"/>
              <a:ext cx="1691996" cy="2828627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20" name="Cercle"/>
            <p:cNvSpPr/>
            <p:nvPr/>
          </p:nvSpPr>
          <p:spPr>
            <a:xfrm>
              <a:off x="840787" y="2081863"/>
              <a:ext cx="1701631" cy="1701631"/>
            </a:xfrm>
            <a:prstGeom prst="ellipse">
              <a:avLst/>
            </a:prstGeom>
            <a:solidFill>
              <a:srgbClr val="DDDDD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</p:grpSp>
      <p:sp>
        <p:nvSpPr>
          <p:cNvPr id="122" name="LLCE"/>
          <p:cNvSpPr txBox="1"/>
          <p:nvPr/>
        </p:nvSpPr>
        <p:spPr>
          <a:xfrm>
            <a:off x="8032113" y="7489913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23" name="Maths"/>
          <p:cNvSpPr txBox="1"/>
          <p:nvPr/>
        </p:nvSpPr>
        <p:spPr>
          <a:xfrm>
            <a:off x="7592216" y="7085015"/>
            <a:ext cx="1184594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MATHS</a:t>
            </a:r>
          </a:p>
        </p:txBody>
      </p:sp>
      <p:sp>
        <p:nvSpPr>
          <p:cNvPr id="124" name="HG…"/>
          <p:cNvSpPr txBox="1"/>
          <p:nvPr/>
        </p:nvSpPr>
        <p:spPr>
          <a:xfrm>
            <a:off x="7836374" y="7945328"/>
            <a:ext cx="696278" cy="473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SVT</a:t>
            </a:r>
          </a:p>
        </p:txBody>
      </p:sp>
      <p:grpSp>
        <p:nvGrpSpPr>
          <p:cNvPr id="131" name="Groupe"/>
          <p:cNvGrpSpPr/>
          <p:nvPr/>
        </p:nvGrpSpPr>
        <p:grpSpPr>
          <a:xfrm>
            <a:off x="-29839" y="4702960"/>
            <a:ext cx="3951924" cy="3574275"/>
            <a:chOff x="-15551" y="0"/>
            <a:chExt cx="3951922" cy="3574274"/>
          </a:xfrm>
        </p:grpSpPr>
        <p:sp>
          <p:nvSpPr>
            <p:cNvPr id="125" name="Ligne"/>
            <p:cNvSpPr/>
            <p:nvPr/>
          </p:nvSpPr>
          <p:spPr>
            <a:xfrm flipV="1">
              <a:off x="2397380" y="1299853"/>
              <a:ext cx="1538991" cy="825517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26" name="Ligne"/>
            <p:cNvSpPr/>
            <p:nvPr/>
          </p:nvSpPr>
          <p:spPr>
            <a:xfrm flipH="1" flipV="1">
              <a:off x="1764049" y="548601"/>
              <a:ext cx="2005557" cy="872157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27" name="Ligne"/>
            <p:cNvSpPr/>
            <p:nvPr/>
          </p:nvSpPr>
          <p:spPr>
            <a:xfrm flipH="1">
              <a:off x="2895833" y="1361128"/>
              <a:ext cx="728407" cy="1876654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28" name="LICENCES…"/>
            <p:cNvSpPr txBox="1"/>
            <p:nvPr/>
          </p:nvSpPr>
          <p:spPr>
            <a:xfrm>
              <a:off x="0" y="0"/>
              <a:ext cx="3472496" cy="1487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2E578C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2E578C"/>
                  </a:solidFill>
                </a:defRPr>
              </a:pPr>
              <a:r>
                <a:t> STAPS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2E578C"/>
                  </a:solidFill>
                </a:defRPr>
              </a:pPr>
              <a:r>
                <a:t> Psychologie</a:t>
              </a:r>
            </a:p>
            <a:p>
              <a:pPr lvl="2" indent="0"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2E578C"/>
                  </a:solidFill>
                </a:defRPr>
              </a:pPr>
              <a:r>
                <a:t> Sciences Sanitaires </a:t>
              </a:r>
              <a:br/>
              <a:r>
                <a:t>et sociales</a:t>
              </a:r>
            </a:p>
          </p:txBody>
        </p:sp>
        <p:sp>
          <p:nvSpPr>
            <p:cNvPr id="129" name="ECOLES…"/>
            <p:cNvSpPr txBox="1"/>
            <p:nvPr/>
          </p:nvSpPr>
          <p:spPr>
            <a:xfrm>
              <a:off x="1749735" y="2908724"/>
              <a:ext cx="1432487" cy="665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2E578C"/>
                  </a:solidFill>
                </a:defRPr>
              </a:pPr>
              <a:r>
                <a:t>ECOLE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2E578C"/>
                  </a:solidFill>
                </a:defRPr>
              </a:pPr>
              <a:r>
                <a:t>- Infirmières</a:t>
              </a:r>
            </a:p>
          </p:txBody>
        </p:sp>
        <p:sp>
          <p:nvSpPr>
            <p:cNvPr id="130" name="DUT…"/>
            <p:cNvSpPr txBox="1"/>
            <p:nvPr/>
          </p:nvSpPr>
          <p:spPr>
            <a:xfrm>
              <a:off x="-15552" y="1757874"/>
              <a:ext cx="2718224" cy="8801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2E578C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2E578C"/>
                  </a:solidFill>
                </a:defRPr>
              </a:pPr>
              <a:r>
                <a:t>- Production / Hygiène, Sécurité, Environnement </a:t>
              </a:r>
            </a:p>
          </p:txBody>
        </p:sp>
      </p:grpSp>
      <p:sp>
        <p:nvSpPr>
          <p:cNvPr id="132" name="Ligne"/>
          <p:cNvSpPr/>
          <p:nvPr/>
        </p:nvSpPr>
        <p:spPr>
          <a:xfrm flipH="1">
            <a:off x="5758067" y="3506512"/>
            <a:ext cx="3161682" cy="1809760"/>
          </a:xfrm>
          <a:prstGeom prst="line">
            <a:avLst/>
          </a:prstGeom>
          <a:ln w="25400">
            <a:solidFill>
              <a:srgbClr val="00882B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grpSp>
        <p:nvGrpSpPr>
          <p:cNvPr id="135" name="Groupe"/>
          <p:cNvGrpSpPr/>
          <p:nvPr/>
        </p:nvGrpSpPr>
        <p:grpSpPr>
          <a:xfrm>
            <a:off x="2781915" y="4759491"/>
            <a:ext cx="3600529" cy="2186052"/>
            <a:chOff x="-153187" y="-5671"/>
            <a:chExt cx="3600528" cy="2186051"/>
          </a:xfrm>
        </p:grpSpPr>
        <p:sp>
          <p:nvSpPr>
            <p:cNvPr id="133" name="Cercle"/>
            <p:cNvSpPr/>
            <p:nvPr/>
          </p:nvSpPr>
          <p:spPr>
            <a:xfrm>
              <a:off x="-153188" y="477549"/>
              <a:ext cx="1702831" cy="1702831"/>
            </a:xfrm>
            <a:prstGeom prst="ellipse">
              <a:avLst/>
            </a:prstGeom>
            <a:solidFill>
              <a:srgbClr val="2E578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0" cap="all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34" name="Ligne"/>
            <p:cNvSpPr/>
            <p:nvPr/>
          </p:nvSpPr>
          <p:spPr>
            <a:xfrm flipH="1">
              <a:off x="1232741" y="-5672"/>
              <a:ext cx="2214601" cy="1197939"/>
            </a:xfrm>
            <a:prstGeom prst="line">
              <a:avLst/>
            </a:prstGeom>
            <a:noFill/>
            <a:ln w="25400" cap="flat">
              <a:solidFill>
                <a:srgbClr val="2E578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</p:grpSp>
      <p:sp>
        <p:nvSpPr>
          <p:cNvPr id="136" name="Groupe"/>
          <p:cNvSpPr/>
          <p:nvPr/>
        </p:nvSpPr>
        <p:spPr>
          <a:xfrm>
            <a:off x="5170024" y="3544424"/>
            <a:ext cx="2664752" cy="2664752"/>
          </a:xfrm>
          <a:prstGeom prst="ellipse">
            <a:avLst/>
          </a:prstGeom>
          <a:solidFill>
            <a:srgbClr val="C02A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defRPr b="0" cap="all" sz="3000">
                <a:solidFill>
                  <a:srgbClr val="FFFFFF"/>
                </a:solidFill>
              </a:defRPr>
            </a:pPr>
            <a:r>
              <a:t>SES</a:t>
            </a:r>
          </a:p>
          <a:p>
            <a:pPr>
              <a:defRPr b="0" cap="all" sz="3000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b="0" cap="all" sz="3000">
                <a:solidFill>
                  <a:srgbClr val="FFFFFF"/>
                </a:solidFill>
              </a:defRPr>
            </a:pPr>
            <a:r>
              <a:t>Maths</a:t>
            </a:r>
          </a:p>
          <a:p>
            <a:pPr>
              <a:defRPr b="0" cap="all" sz="3000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b="0" cap="all" sz="3000">
                <a:solidFill>
                  <a:srgbClr val="FFFFFF"/>
                </a:solidFill>
              </a:defRPr>
            </a:pPr>
            <a:r>
              <a:t>SVT</a:t>
            </a:r>
          </a:p>
        </p:txBody>
      </p:sp>
      <p:sp>
        <p:nvSpPr>
          <p:cNvPr id="137" name="Cercle"/>
          <p:cNvSpPr/>
          <p:nvPr/>
        </p:nvSpPr>
        <p:spPr>
          <a:xfrm>
            <a:off x="8544828" y="2389586"/>
            <a:ext cx="1701631" cy="1701631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38" name="Maths"/>
          <p:cNvSpPr txBox="1"/>
          <p:nvPr/>
        </p:nvSpPr>
        <p:spPr>
          <a:xfrm>
            <a:off x="8803348" y="3327180"/>
            <a:ext cx="1184593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MATHS</a:t>
            </a:r>
          </a:p>
        </p:txBody>
      </p:sp>
      <p:sp>
        <p:nvSpPr>
          <p:cNvPr id="139" name="Humanités LP"/>
          <p:cNvSpPr txBox="1"/>
          <p:nvPr/>
        </p:nvSpPr>
        <p:spPr>
          <a:xfrm>
            <a:off x="5684704" y="7058370"/>
            <a:ext cx="1629665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lvl1pPr>
          </a:lstStyle>
          <a:p>
            <a:pPr/>
            <a:r>
              <a:t>Humanités LP</a:t>
            </a:r>
          </a:p>
        </p:txBody>
      </p:sp>
      <p:sp>
        <p:nvSpPr>
          <p:cNvPr id="140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lvl1pPr>
          </a:lstStyle>
          <a:p>
            <a:pPr/>
            <a:r>
              <a:t>Arts</a:t>
            </a:r>
          </a:p>
        </p:txBody>
      </p:sp>
      <p:grpSp>
        <p:nvGrpSpPr>
          <p:cNvPr id="148" name="Groupe"/>
          <p:cNvGrpSpPr/>
          <p:nvPr/>
        </p:nvGrpSpPr>
        <p:grpSpPr>
          <a:xfrm>
            <a:off x="9459714" y="-11961"/>
            <a:ext cx="4335825" cy="5410129"/>
            <a:chOff x="0" y="0"/>
            <a:chExt cx="4335824" cy="5410128"/>
          </a:xfrm>
        </p:grpSpPr>
        <p:sp>
          <p:nvSpPr>
            <p:cNvPr id="141" name="Ligne"/>
            <p:cNvSpPr/>
            <p:nvPr/>
          </p:nvSpPr>
          <p:spPr>
            <a:xfrm>
              <a:off x="702787" y="3543545"/>
              <a:ext cx="686447" cy="192374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42" name="Ligne"/>
            <p:cNvSpPr/>
            <p:nvPr/>
          </p:nvSpPr>
          <p:spPr>
            <a:xfrm flipV="1">
              <a:off x="0" y="1536986"/>
              <a:ext cx="208670" cy="836923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43" name="Ligne"/>
            <p:cNvSpPr/>
            <p:nvPr/>
          </p:nvSpPr>
          <p:spPr>
            <a:xfrm flipH="1">
              <a:off x="623964" y="2348873"/>
              <a:ext cx="937166" cy="548679"/>
            </a:xfrm>
            <a:prstGeom prst="line">
              <a:avLst/>
            </a:prstGeom>
            <a:noFill/>
            <a:ln w="25400" cap="flat">
              <a:solidFill>
                <a:srgbClr val="00882B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grpSp>
          <p:nvGrpSpPr>
            <p:cNvPr id="147" name="Groupe"/>
            <p:cNvGrpSpPr/>
            <p:nvPr/>
          </p:nvGrpSpPr>
          <p:grpSpPr>
            <a:xfrm>
              <a:off x="206260" y="0"/>
              <a:ext cx="4129565" cy="5410129"/>
              <a:chOff x="0" y="0"/>
              <a:chExt cx="4129563" cy="5410128"/>
            </a:xfrm>
          </p:grpSpPr>
          <p:sp>
            <p:nvSpPr>
              <p:cNvPr id="144" name="LICENCES…"/>
              <p:cNvSpPr txBox="1"/>
              <p:nvPr/>
            </p:nvSpPr>
            <p:spPr>
              <a:xfrm>
                <a:off x="1438372" y="2418"/>
                <a:ext cx="2015712" cy="352287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599553"/>
                    </a:solidFill>
                  </a:defRPr>
                </a:pPr>
                <a:r>
                  <a:t>LICENCES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Economie – gestion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MSH / AES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buSzPct val="100000"/>
                  <a:buChar char="-"/>
                  <a:defRPr sz="1700">
                    <a:solidFill>
                      <a:srgbClr val="599553"/>
                    </a:solidFill>
                  </a:defRPr>
                </a:pPr>
                <a:r>
                  <a:t>TQM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buSzPct val="100000"/>
                  <a:buChar char="-"/>
                  <a:defRPr sz="1700">
                    <a:solidFill>
                      <a:srgbClr val="599553"/>
                    </a:solidFill>
                  </a:defRPr>
                </a:pPr>
                <a:r>
                  <a:t> Psychologie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MIASH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DCG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Administration publique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Droit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LEA</a:t>
                </a:r>
              </a:p>
            </p:txBody>
          </p:sp>
          <p:sp>
            <p:nvSpPr>
              <p:cNvPr id="145" name="CPGE…"/>
              <p:cNvSpPr txBox="1"/>
              <p:nvPr/>
            </p:nvSpPr>
            <p:spPr>
              <a:xfrm>
                <a:off x="0" y="-1"/>
                <a:ext cx="1091455" cy="20942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599553"/>
                    </a:solidFill>
                  </a:defRPr>
                </a:pPr>
                <a:r>
                  <a:t>CPGE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B/L (LSS)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ECE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D2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DCG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D1</a:t>
                </a:r>
              </a:p>
            </p:txBody>
          </p:sp>
          <p:sp>
            <p:nvSpPr>
              <p:cNvPr id="146" name="DUT…"/>
              <p:cNvSpPr txBox="1"/>
              <p:nvPr/>
            </p:nvSpPr>
            <p:spPr>
              <a:xfrm>
                <a:off x="1235168" y="3619428"/>
                <a:ext cx="2894396" cy="1790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599553"/>
                    </a:solidFill>
                  </a:defRPr>
                </a:pPr>
                <a:r>
                  <a:t>DUT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GEA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GACO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Techniques de commercialisation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599553"/>
                    </a:solidFill>
                  </a:defRPr>
                </a:pPr>
                <a:r>
                  <a:t>- Carrières sociales</a:t>
                </a:r>
              </a:p>
            </p:txBody>
          </p:sp>
        </p:grpSp>
      </p:grpSp>
      <p:sp>
        <p:nvSpPr>
          <p:cNvPr id="149" name="LLCE"/>
          <p:cNvSpPr txBox="1"/>
          <p:nvPr/>
        </p:nvSpPr>
        <p:spPr>
          <a:xfrm>
            <a:off x="9011364" y="2679913"/>
            <a:ext cx="743992" cy="49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600">
                <a:solidFill>
                  <a:srgbClr val="FFFFFF"/>
                </a:solidFill>
              </a:defRPr>
            </a:lvl1pPr>
          </a:lstStyle>
          <a:p>
            <a:pPr/>
            <a:r>
              <a:t>SES</a:t>
            </a:r>
          </a:p>
        </p:txBody>
      </p:sp>
      <p:sp>
        <p:nvSpPr>
          <p:cNvPr id="150" name="LLCE"/>
          <p:cNvSpPr txBox="1"/>
          <p:nvPr/>
        </p:nvSpPr>
        <p:spPr>
          <a:xfrm>
            <a:off x="9230959" y="29711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1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Etudes supérieures envisagées</a:t>
            </a:r>
          </a:p>
        </p:txBody>
      </p:sp>
      <p:sp>
        <p:nvSpPr>
          <p:cNvPr id="152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17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53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54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 spécialités de Terminale </a:t>
            </a:r>
          </a:p>
        </p:txBody>
      </p:sp>
      <p:sp>
        <p:nvSpPr>
          <p:cNvPr id="155" name="3 spécialités de 1ère"/>
          <p:cNvSpPr txBox="1"/>
          <p:nvPr/>
        </p:nvSpPr>
        <p:spPr>
          <a:xfrm>
            <a:off x="5170024" y="3061284"/>
            <a:ext cx="2718893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 spécialités de 1ère </a:t>
            </a:r>
          </a:p>
        </p:txBody>
      </p:sp>
      <p:sp>
        <p:nvSpPr>
          <p:cNvPr id="156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Réalisé par le </a:t>
            </a:r>
          </a:p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Groupe de Ressources Disciplinaires de SES</a:t>
            </a:r>
          </a:p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de l’Académie de Lyon</a:t>
            </a:r>
          </a:p>
        </p:txBody>
      </p:sp>
      <p:sp>
        <p:nvSpPr>
          <p:cNvPr id="157" name="Maths"/>
          <p:cNvSpPr txBox="1"/>
          <p:nvPr/>
        </p:nvSpPr>
        <p:spPr>
          <a:xfrm>
            <a:off x="3297158" y="6253242"/>
            <a:ext cx="696278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SVT</a:t>
            </a:r>
          </a:p>
        </p:txBody>
      </p:sp>
      <p:sp>
        <p:nvSpPr>
          <p:cNvPr id="158" name="LLCE"/>
          <p:cNvSpPr txBox="1"/>
          <p:nvPr/>
        </p:nvSpPr>
        <p:spPr>
          <a:xfrm>
            <a:off x="3285410" y="5350900"/>
            <a:ext cx="719774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SES</a:t>
            </a:r>
          </a:p>
        </p:txBody>
      </p:sp>
      <p:sp>
        <p:nvSpPr>
          <p:cNvPr id="159" name="LLCE"/>
          <p:cNvSpPr txBox="1"/>
          <p:nvPr/>
        </p:nvSpPr>
        <p:spPr>
          <a:xfrm>
            <a:off x="3492897" y="5770833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1" grpId="9"/>
      <p:bldP build="whole" bldLvl="1" animBg="1" rev="0" advAuto="0" spid="152" grpId="5"/>
      <p:bldP build="whole" bldLvl="1" animBg="1" rev="0" advAuto="0" spid="148" grpId="11"/>
      <p:bldP build="whole" bldLvl="1" animBg="1" rev="0" advAuto="0" spid="136" grpId="3"/>
      <p:bldP build="whole" bldLvl="1" animBg="1" rev="0" advAuto="0" spid="132" grpId="6"/>
      <p:bldP build="whole" bldLvl="1" animBg="1" rev="0" advAuto="0" spid="156" grpId="13"/>
      <p:bldP build="whole" bldLvl="1" animBg="1" rev="0" advAuto="0" spid="135" grpId="8"/>
      <p:bldP build="whole" bldLvl="1" animBg="1" rev="0" advAuto="0" spid="137" grpId="7"/>
      <p:bldP build="whole" bldLvl="1" animBg="1" rev="0" advAuto="0" spid="153" grpId="2"/>
      <p:bldP build="whole" bldLvl="1" animBg="1" rev="0" advAuto="0" spid="131" grpId="12"/>
      <p:bldP build="whole" bldLvl="1" animBg="1" rev="0" advAuto="0" spid="154" grpId="4"/>
      <p:bldP build="whole" bldLvl="1" animBg="1" rev="0" advAuto="0" spid="151" grpId="10"/>
      <p:bldP build="whole" bldLvl="1" animBg="1" rev="0" advAuto="0" spid="15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