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77" r:id="rId2"/>
    <p:sldId id="294" r:id="rId3"/>
    <p:sldId id="267" r:id="rId4"/>
    <p:sldId id="279" r:id="rId5"/>
    <p:sldId id="280" r:id="rId6"/>
    <p:sldId id="284" r:id="rId7"/>
    <p:sldId id="299" r:id="rId8"/>
    <p:sldId id="300" r:id="rId9"/>
    <p:sldId id="285" r:id="rId10"/>
    <p:sldId id="295" r:id="rId11"/>
    <p:sldId id="301" r:id="rId12"/>
    <p:sldId id="302" r:id="rId13"/>
    <p:sldId id="297" r:id="rId14"/>
    <p:sldId id="298" r:id="rId15"/>
    <p:sldId id="288" r:id="rId16"/>
    <p:sldId id="290" r:id="rId17"/>
    <p:sldId id="278" r:id="rId18"/>
    <p:sldId id="287" r:id="rId19"/>
    <p:sldId id="304" r:id="rId20"/>
    <p:sldId id="305" r:id="rId21"/>
    <p:sldId id="283" r:id="rId22"/>
    <p:sldId id="306" r:id="rId23"/>
    <p:sldId id="307" r:id="rId24"/>
    <p:sldId id="286" r:id="rId25"/>
    <p:sldId id="309" r:id="rId26"/>
    <p:sldId id="324" r:id="rId27"/>
    <p:sldId id="339" r:id="rId28"/>
    <p:sldId id="340" r:id="rId29"/>
    <p:sldId id="341" r:id="rId30"/>
    <p:sldId id="342" r:id="rId31"/>
    <p:sldId id="343" r:id="rId32"/>
  </p:sldIdLst>
  <p:sldSz cx="12192000" cy="6858000"/>
  <p:notesSz cx="6858000" cy="9144000"/>
  <p:defaultTextStyle>
    <a:defPPr rtl="0">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minique Chazal" initials="d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1F0E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487" autoAdjust="0"/>
    <p:restoredTop sz="79273" autoAdjust="0"/>
  </p:normalViewPr>
  <p:slideViewPr>
    <p:cSldViewPr snapToGrid="0">
      <p:cViewPr varScale="1">
        <p:scale>
          <a:sx n="87" d="100"/>
          <a:sy n="87" d="100"/>
        </p:scale>
        <p:origin x="822" y="96"/>
      </p:cViewPr>
      <p:guideLst>
        <p:guide pos="3840"/>
        <p:guide orient="horz" pos="2160"/>
      </p:guideLst>
    </p:cSldViewPr>
  </p:slideViewPr>
  <p:notesTextViewPr>
    <p:cViewPr>
      <p:scale>
        <a:sx n="1" d="1"/>
        <a:sy n="1" d="1"/>
      </p:scale>
      <p:origin x="0" y="0"/>
    </p:cViewPr>
  </p:notesTextViewPr>
  <p:sorterViewPr>
    <p:cViewPr varScale="1">
      <p:scale>
        <a:sx n="1" d="1"/>
        <a:sy n="1" d="1"/>
      </p:scale>
      <p:origin x="0" y="-6348"/>
    </p:cViewPr>
  </p:sorterViewPr>
  <p:notesViewPr>
    <p:cSldViewPr snapToGrid="0">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0F3856E-E956-4B3D-9E93-F48257D0867D}" type="datetime1">
              <a:rPr lang="fr-FR" smtClean="0"/>
              <a:pPr rtl="0"/>
              <a:t>10/06/2019</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0BD58-3BFF-4EAF-BB8B-AC67FE801E47}" type="slidenum">
              <a:rPr lang="fr-FR" smtClean="0"/>
              <a:pPr rtl="0"/>
              <a:t>‹N°›</a:t>
            </a:fld>
            <a:endParaRPr lang="fr-FR"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83C69-9EC7-4ABD-96DA-BBA1B1BDF98D}" type="datetime1">
              <a:rPr lang="fr-FR" noProof="0" smtClean="0"/>
              <a:pPr/>
              <a:t>10/06/2019</a:t>
            </a:fld>
            <a:endParaRPr lang="fr-FR" noProof="0"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322CDD-9D6C-4F63-9EC2-648226624108}" type="slidenum">
              <a:rPr lang="fr-FR" noProof="0" smtClean="0"/>
              <a:pPr rtl="0"/>
              <a:t>‹N°›</a:t>
            </a:fld>
            <a:endParaRPr lang="fr-FR" noProof="0"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smtClean="0"/>
              <a:pPr rtl="0"/>
              <a:t>1</a:t>
            </a:fld>
            <a:endParaRPr lang="fr-FR" dirty="0"/>
          </a:p>
        </p:txBody>
      </p:sp>
    </p:spTree>
    <p:extLst>
      <p:ext uri="{BB962C8B-B14F-4D97-AF65-F5344CB8AC3E}">
        <p14:creationId xmlns:p14="http://schemas.microsoft.com/office/powerpoint/2010/main" val="133642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rtl="0"/>
            <a:fld id="{68322CDD-9D6C-4F63-9EC2-648226624108}" type="slidenum">
              <a:rPr lang="fr-FR" noProof="0" smtClean="0"/>
              <a:t>17</a:t>
            </a:fld>
            <a:endParaRPr lang="fr-FR" noProof="0" dirty="0"/>
          </a:p>
        </p:txBody>
      </p:sp>
    </p:spTree>
    <p:extLst>
      <p:ext uri="{BB962C8B-B14F-4D97-AF65-F5344CB8AC3E}">
        <p14:creationId xmlns:p14="http://schemas.microsoft.com/office/powerpoint/2010/main" val="1394076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a:solidFill>
                  <a:schemeClr val="tx1"/>
                </a:solidFill>
                <a:effectLst/>
                <a:latin typeface="+mn-lt"/>
                <a:ea typeface="+mn-ea"/>
                <a:cs typeface="+mn-cs"/>
              </a:rPr>
              <a:t>SAVOIRS POUR ENSEIGNER</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nouveaux programmes 2019 s’inscrivent dans la lignée de ceux mis en place en 2011. Les chapitres référents sur le programme de 2011 font partie du thème n°3 : la coordination par le marché (chapitres 3.3 et 3.4 dont les intitulés sont identiques à ceux du nouveau programme). Les chapitres concernant le fonctionnement du marché du nouveau programme s’inscrivent donc dans cette logique et seuls quelques points ont été modifiés ou ajoutés. </a:t>
            </a:r>
          </a:p>
          <a:p>
            <a:r>
              <a:rPr lang="fr-FR" sz="1200" b="1" kern="1200" dirty="0">
                <a:solidFill>
                  <a:schemeClr val="tx1"/>
                </a:solidFill>
                <a:effectLst/>
                <a:latin typeface="+mn-lt"/>
                <a:ea typeface="+mn-ea"/>
                <a:cs typeface="+mn-cs"/>
              </a:rPr>
              <a:t>Les nouveaux programmes sont construits à partir d’objectifs</a:t>
            </a:r>
            <a:r>
              <a:rPr lang="fr-FR" sz="1200" kern="1200" dirty="0">
                <a:solidFill>
                  <a:schemeClr val="tx1"/>
                </a:solidFill>
                <a:effectLst/>
                <a:latin typeface="+mn-lt"/>
                <a:ea typeface="+mn-ea"/>
                <a:cs typeface="+mn-cs"/>
              </a:rPr>
              <a:t> que l’élève doit avoir atteints à la fin de l’année. Aussi, si les préambules de seconde et du cycle terminal ont été construits à destination des enseignants, le corps du programme a été rédigé à destination des élèves. </a:t>
            </a:r>
            <a:r>
              <a:rPr lang="fr-FR" sz="1200" b="1" kern="1200" dirty="0">
                <a:solidFill>
                  <a:schemeClr val="tx1"/>
                </a:solidFill>
                <a:effectLst/>
                <a:latin typeface="+mn-lt"/>
                <a:ea typeface="+mn-ea"/>
                <a:cs typeface="+mn-cs"/>
              </a:rPr>
              <a:t>OBJECTIFS A DESTINATION DES ELEVES</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Parmi ces objectifs, </a:t>
            </a:r>
            <a:r>
              <a:rPr lang="fr-FR" sz="1200" b="1" kern="1200" dirty="0">
                <a:solidFill>
                  <a:schemeClr val="tx1"/>
                </a:solidFill>
                <a:effectLst/>
                <a:latin typeface="+mn-lt"/>
                <a:ea typeface="+mn-ea"/>
                <a:cs typeface="+mn-cs"/>
              </a:rPr>
              <a:t>la capacité à illustrer est un point très important</a:t>
            </a:r>
            <a:r>
              <a:rPr lang="fr-FR" sz="1200" kern="1200" dirty="0">
                <a:solidFill>
                  <a:schemeClr val="tx1"/>
                </a:solidFill>
                <a:effectLst/>
                <a:latin typeface="+mn-lt"/>
                <a:ea typeface="+mn-ea"/>
                <a:cs typeface="+mn-cs"/>
              </a:rPr>
              <a:t>.</a:t>
            </a:r>
            <a:endParaRPr lang="fr-FR" b="1" u="sng" dirty="0"/>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rtl="0"/>
            <a:fld id="{68322CDD-9D6C-4F63-9EC2-648226624108}" type="slidenum">
              <a:rPr lang="fr-FR" noProof="0" smtClean="0"/>
              <a:t>19</a:t>
            </a:fld>
            <a:endParaRPr lang="fr-FR" noProof="0" dirty="0"/>
          </a:p>
        </p:txBody>
      </p:sp>
    </p:spTree>
    <p:extLst>
      <p:ext uri="{BB962C8B-B14F-4D97-AF65-F5344CB8AC3E}">
        <p14:creationId xmlns:p14="http://schemas.microsoft.com/office/powerpoint/2010/main" val="1734970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u="sng" dirty="0"/>
              <a:t>SAVOIRS POUR ENSEIGNER</a:t>
            </a:r>
          </a:p>
          <a:p>
            <a:endParaRPr lang="en-US" dirty="0"/>
          </a:p>
          <a:p>
            <a:r>
              <a:rPr lang="fr-FR" b="1" dirty="0"/>
              <a:t>Ententes </a:t>
            </a:r>
            <a:r>
              <a:rPr lang="fr-FR" dirty="0"/>
              <a:t>= lorsque les entreprises s’entendent entre elles pour préserver leur profit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Barrières à l’entrée </a:t>
            </a:r>
            <a:r>
              <a:rPr lang="fr-FR" dirty="0"/>
              <a:t>= </a:t>
            </a:r>
            <a:r>
              <a:rPr lang="fr-FR" dirty="0">
                <a:solidFill>
                  <a:srgbClr val="FF0000"/>
                </a:solidFill>
              </a:rPr>
              <a:t>pas nécessaire d’identifier les catégories mais donner plusieurs exemples issus de catégories différentes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dirty="0"/>
              <a:t>Barrières légales </a:t>
            </a:r>
            <a:r>
              <a:rPr lang="fr-FR" dirty="0"/>
              <a:t>= réglementations limitent l’arrivée de nouveaux concurrents </a:t>
            </a:r>
            <a:r>
              <a:rPr lang="fr-FR" b="1" dirty="0"/>
              <a:t>=&gt; monopole légal = </a:t>
            </a:r>
            <a:r>
              <a:rPr lang="fr-FR" dirty="0"/>
              <a:t>la loi impose l’existence d’un seul producteur sur le marché / Exemple = les brevets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dirty="0"/>
              <a:t>Coûts d’entrée et de sortie </a:t>
            </a:r>
            <a:r>
              <a:rPr lang="fr-FR" dirty="0"/>
              <a:t>= nécessité de réaliser des investissements pour opérer sur le marché</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dirty="0"/>
              <a:t>La technologie de production </a:t>
            </a:r>
            <a:r>
              <a:rPr lang="fr-FR" dirty="0"/>
              <a:t>= barrière à l’entrée si elle implique des économies d’échelle =&gt; </a:t>
            </a:r>
            <a:r>
              <a:rPr lang="fr-FR" b="1" dirty="0"/>
              <a:t>monopole naturel</a:t>
            </a:r>
            <a:r>
              <a:rPr lang="fr-FR" dirty="0"/>
              <a:t> = l’existence d’économies d’échelle conduit à un producteur unique qui s’impose sur le marché en produisant à lui seul les quantités demandées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FF0000"/>
              </a:solidFill>
            </a:endParaRPr>
          </a:p>
          <a:p>
            <a:endParaRPr lang="en-US" dirty="0"/>
          </a:p>
        </p:txBody>
      </p:sp>
      <p:sp>
        <p:nvSpPr>
          <p:cNvPr id="4" name="Espace réservé du numéro de diapositive 3"/>
          <p:cNvSpPr>
            <a:spLocks noGrp="1"/>
          </p:cNvSpPr>
          <p:nvPr>
            <p:ph type="sldNum" sz="quarter" idx="5"/>
          </p:nvPr>
        </p:nvSpPr>
        <p:spPr/>
        <p:txBody>
          <a:bodyPr/>
          <a:lstStyle/>
          <a:p>
            <a:pPr rtl="0"/>
            <a:fld id="{68322CDD-9D6C-4F63-9EC2-648226624108}" type="slidenum">
              <a:rPr lang="fr-FR" noProof="0" smtClean="0"/>
              <a:t>20</a:t>
            </a:fld>
            <a:endParaRPr lang="fr-FR" noProof="0" dirty="0"/>
          </a:p>
        </p:txBody>
      </p:sp>
    </p:spTree>
    <p:extLst>
      <p:ext uri="{BB962C8B-B14F-4D97-AF65-F5344CB8AC3E}">
        <p14:creationId xmlns:p14="http://schemas.microsoft.com/office/powerpoint/2010/main" val="226326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u="sng" dirty="0"/>
              <a:t>SAVOIRS POUR ENSEIGNER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Faiseur de prix </a:t>
            </a:r>
            <a:r>
              <a:rPr lang="fr-FR" dirty="0"/>
              <a:t>: la demande adressée au marché est la même que celle adressée au monopole donc le monopoleur choisit une combinaison prix-quantité à partir de cette demande.</a:t>
            </a:r>
          </a:p>
          <a:p>
            <a:endParaRPr lang="en-US" dirty="0"/>
          </a:p>
          <a:p>
            <a:pPr lvl="0"/>
            <a:r>
              <a:rPr lang="fr-FR" dirty="0"/>
              <a:t>Donner des </a:t>
            </a:r>
            <a:r>
              <a:rPr lang="fr-FR" b="1" dirty="0"/>
              <a:t>exemples de monopoles en fonction de leur type</a:t>
            </a:r>
            <a:r>
              <a:rPr lang="fr-FR" dirty="0"/>
              <a:t> =&gt; 3 types de monopoles :</a:t>
            </a:r>
          </a:p>
          <a:p>
            <a:pPr lvl="0"/>
            <a:r>
              <a:rPr lang="fr-FR" b="1" dirty="0"/>
              <a:t>1/ Monopole naturel</a:t>
            </a:r>
            <a:r>
              <a:rPr lang="fr-FR" dirty="0"/>
              <a:t> : </a:t>
            </a:r>
          </a:p>
          <a:p>
            <a:pPr marL="171450" lvl="0" indent="-171450">
              <a:buFontTx/>
              <a:buChar char="-"/>
            </a:pPr>
            <a:r>
              <a:rPr lang="fr-FR" dirty="0"/>
              <a:t>Définition : lorsque les conditions techniques et la taille du marché font que la concurrence n’est pas rentable</a:t>
            </a:r>
          </a:p>
          <a:p>
            <a:pPr marL="171450" lvl="0" indent="-171450">
              <a:buFontTx/>
              <a:buChar char="-"/>
            </a:pPr>
            <a:r>
              <a:rPr lang="fr-FR" dirty="0"/>
              <a:t>Exemple : les réseaux ferrés</a:t>
            </a:r>
          </a:p>
          <a:p>
            <a:pPr marL="0" lvl="0" indent="0">
              <a:buFontTx/>
              <a:buNone/>
            </a:pPr>
            <a:r>
              <a:rPr lang="fr-FR" b="1" dirty="0"/>
              <a:t>2/ Monopole institutionnel</a:t>
            </a:r>
            <a:r>
              <a:rPr lang="fr-FR" dirty="0"/>
              <a:t> : </a:t>
            </a:r>
          </a:p>
          <a:p>
            <a:pPr marL="171450" lvl="0" indent="-171450">
              <a:buFontTx/>
              <a:buChar char="-"/>
            </a:pPr>
            <a:r>
              <a:rPr lang="fr-FR" dirty="0"/>
              <a:t>Définition : en cas d’obstacles réglementaires à la concurrence</a:t>
            </a:r>
          </a:p>
          <a:p>
            <a:pPr marL="171450" lvl="0" indent="-171450">
              <a:buFontTx/>
              <a:buChar char="-"/>
            </a:pPr>
            <a:r>
              <a:rPr lang="fr-FR" dirty="0"/>
              <a:t>Exemple (historique) : l’électricité</a:t>
            </a:r>
          </a:p>
          <a:p>
            <a:pPr marL="0" lvl="0" indent="0">
              <a:buFontTx/>
              <a:buNone/>
            </a:pPr>
            <a:r>
              <a:rPr lang="fr-FR" b="1" dirty="0"/>
              <a:t>3/ Monopole d’innovation</a:t>
            </a:r>
            <a:r>
              <a:rPr lang="fr-FR" dirty="0"/>
              <a:t> : </a:t>
            </a:r>
          </a:p>
          <a:p>
            <a:pPr marL="171450" lvl="0" indent="-171450">
              <a:buFontTx/>
              <a:buChar char="-"/>
            </a:pPr>
            <a:r>
              <a:rPr lang="fr-FR" dirty="0"/>
              <a:t>Définition : en cas d’innovation (brevet)</a:t>
            </a:r>
          </a:p>
          <a:p>
            <a:pPr marL="171450" lvl="0" indent="-171450">
              <a:buFontTx/>
              <a:buChar char="-"/>
            </a:pPr>
            <a:r>
              <a:rPr lang="fr-FR" dirty="0"/>
              <a:t>Exemple : Google, Ikea</a:t>
            </a:r>
          </a:p>
          <a:p>
            <a:endParaRPr lang="en-US" dirty="0"/>
          </a:p>
        </p:txBody>
      </p:sp>
      <p:sp>
        <p:nvSpPr>
          <p:cNvPr id="4" name="Espace réservé du numéro de diapositive 3"/>
          <p:cNvSpPr>
            <a:spLocks noGrp="1"/>
          </p:cNvSpPr>
          <p:nvPr>
            <p:ph type="sldNum" sz="quarter" idx="5"/>
          </p:nvPr>
        </p:nvSpPr>
        <p:spPr/>
        <p:txBody>
          <a:bodyPr/>
          <a:lstStyle/>
          <a:p>
            <a:pPr rtl="0"/>
            <a:fld id="{68322CDD-9D6C-4F63-9EC2-648226624108}" type="slidenum">
              <a:rPr lang="fr-FR" noProof="0" smtClean="0"/>
              <a:t>21</a:t>
            </a:fld>
            <a:endParaRPr lang="fr-FR" noProof="0" dirty="0"/>
          </a:p>
        </p:txBody>
      </p:sp>
    </p:spTree>
    <p:extLst>
      <p:ext uri="{BB962C8B-B14F-4D97-AF65-F5344CB8AC3E}">
        <p14:creationId xmlns:p14="http://schemas.microsoft.com/office/powerpoint/2010/main" val="1359875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a:solidFill>
                  <a:schemeClr val="tx1"/>
                </a:solidFill>
                <a:effectLst/>
                <a:latin typeface="+mn-lt"/>
                <a:ea typeface="+mn-ea"/>
                <a:cs typeface="+mn-cs"/>
              </a:rPr>
              <a:t>SAVOIRS POUR ENSEIGNER</a:t>
            </a:r>
          </a:p>
          <a:p>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Pour certains universitaires du groupe de travail sur l’élaboration des programmes, on ne peut pas déclarer qu’un équilibre n’est pas efficace si on ne le démontre pas. C’est pourquoi il est demandé de le faire avec les élèves soit à partir d’un exemple chiffré (idéalement réel) soit à partir de représentations graphiques soit à partir des deux. Marc Montoussé précise à la suite d’une question que la représentation graphique n’est pas obligatoire mais qu’elle peut faciliter la compréhension de certains élèves pour lesquels l’aspect graphique est plus parlant.</a:t>
            </a:r>
          </a:p>
          <a:p>
            <a:r>
              <a:rPr lang="fr-FR" sz="1200" i="1" kern="1200" dirty="0">
                <a:solidFill>
                  <a:schemeClr val="tx1"/>
                </a:solidFill>
                <a:effectLst/>
                <a:latin typeface="+mn-lt"/>
                <a:ea typeface="+mn-ea"/>
                <a:cs typeface="+mn-cs"/>
              </a:rPr>
              <a:t>Les enseignants pourront trouver dans les ressources du Collège de France des exemples chiffrés d’équilibre du monopole.</a:t>
            </a:r>
          </a:p>
          <a:p>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kern="1200" dirty="0">
                <a:solidFill>
                  <a:schemeClr val="tx1"/>
                </a:solidFill>
                <a:effectLst/>
                <a:latin typeface="+mn-lt"/>
                <a:ea typeface="+mn-ea"/>
                <a:cs typeface="+mn-cs"/>
              </a:rPr>
              <a:t>Equilibre du monopole pas efficace</a:t>
            </a:r>
            <a:r>
              <a:rPr lang="fr-FR" sz="1200" i="0" kern="1200" dirty="0">
                <a:solidFill>
                  <a:schemeClr val="tx1"/>
                </a:solidFill>
                <a:effectLst/>
                <a:latin typeface="+mn-lt"/>
                <a:ea typeface="+mn-ea"/>
                <a:cs typeface="+mn-cs"/>
              </a:rPr>
              <a:t> : la situation de monopole conduit à ce que le surplus du consommateur diminue et à ce que le surplus du producteur augmente mais l’augmentation du surplus du producteur étant inférieure à la perte de surplus pour le consommateur, le surplus total diminue en situation de monopole par rapport à la situation de concurrence.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Construction de l’équilibre du monopole </a:t>
            </a:r>
            <a:r>
              <a:rPr lang="fr-FR" sz="1200" kern="1200" dirty="0">
                <a:solidFill>
                  <a:schemeClr val="tx1"/>
                </a:solidFill>
                <a:effectLst/>
                <a:latin typeface="+mn-lt"/>
                <a:ea typeface="+mn-ea"/>
                <a:cs typeface="+mn-cs"/>
              </a:rPr>
              <a:t>: en situation de monopole, P n’est pas constant. Le monopoleur fixe Q et P en fonction des réactions de la demande. Connaissant la courbe de demande, le monopole sait pour chaque niveau de production quel prix max il peut demander =&gt; courbe de demande = recette moyenne du monopoleur. </a:t>
            </a:r>
            <a:r>
              <a:rPr lang="fr-FR" sz="1200" kern="1200" dirty="0" err="1">
                <a:solidFill>
                  <a:schemeClr val="tx1"/>
                </a:solidFill>
                <a:effectLst/>
                <a:latin typeface="+mn-lt"/>
                <a:ea typeface="+mn-ea"/>
                <a:cs typeface="+mn-cs"/>
              </a:rPr>
              <a:t>Rm</a:t>
            </a:r>
            <a:r>
              <a:rPr lang="fr-FR" sz="1200" kern="1200" dirty="0">
                <a:solidFill>
                  <a:schemeClr val="tx1"/>
                </a:solidFill>
                <a:effectLst/>
                <a:latin typeface="+mn-lt"/>
                <a:ea typeface="+mn-ea"/>
                <a:cs typeface="+mn-cs"/>
              </a:rPr>
              <a:t> n’est plus égale à RM (par rapport à une situation en CPP). Si le monopoleur veut produire davantage il doit baisser son P pour tenir compte de la demande et chaque unité supplémentaire lui rapporte moins que la précédente. Le monopole détermine Q qui correspond à Cm = </a:t>
            </a:r>
            <a:r>
              <a:rPr lang="fr-FR" sz="1200" kern="1200" dirty="0" err="1">
                <a:solidFill>
                  <a:schemeClr val="tx1"/>
                </a:solidFill>
                <a:effectLst/>
                <a:latin typeface="+mn-lt"/>
                <a:ea typeface="+mn-ea"/>
                <a:cs typeface="+mn-cs"/>
              </a:rPr>
              <a:t>Rm</a:t>
            </a:r>
            <a:r>
              <a:rPr lang="fr-FR" sz="1200" kern="1200" dirty="0">
                <a:solidFill>
                  <a:schemeClr val="tx1"/>
                </a:solidFill>
                <a:effectLst/>
                <a:latin typeface="+mn-lt"/>
                <a:ea typeface="+mn-ea"/>
                <a:cs typeface="+mn-cs"/>
              </a:rPr>
              <a:t> (maximisation du profit).</a:t>
            </a:r>
          </a:p>
          <a:p>
            <a:endParaRPr lang="fr-FR" sz="1200" kern="1200" dirty="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5"/>
          </p:nvPr>
        </p:nvSpPr>
        <p:spPr/>
        <p:txBody>
          <a:bodyPr/>
          <a:lstStyle/>
          <a:p>
            <a:pPr rtl="0"/>
            <a:fld id="{68322CDD-9D6C-4F63-9EC2-648226624108}" type="slidenum">
              <a:rPr lang="fr-FR" noProof="0" smtClean="0"/>
              <a:t>22</a:t>
            </a:fld>
            <a:endParaRPr lang="fr-FR" noProof="0" dirty="0"/>
          </a:p>
        </p:txBody>
      </p:sp>
    </p:spTree>
    <p:extLst>
      <p:ext uri="{BB962C8B-B14F-4D97-AF65-F5344CB8AC3E}">
        <p14:creationId xmlns:p14="http://schemas.microsoft.com/office/powerpoint/2010/main" val="1623029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a:solidFill>
                  <a:schemeClr val="tx1"/>
                </a:solidFill>
                <a:effectLst/>
                <a:latin typeface="+mn-lt"/>
                <a:ea typeface="+mn-ea"/>
                <a:cs typeface="+mn-cs"/>
              </a:rPr>
              <a:t>SAVOIRS POUR ENSEIGNER</a:t>
            </a:r>
          </a:p>
          <a:p>
            <a:endParaRPr lang="fr-FR" sz="1200" b="1" u="sng"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Oligopole</a:t>
            </a:r>
            <a:r>
              <a:rPr lang="fr-FR" sz="1200" kern="1200" dirty="0">
                <a:solidFill>
                  <a:schemeClr val="tx1"/>
                </a:solidFill>
                <a:effectLst/>
                <a:latin typeface="+mn-lt"/>
                <a:ea typeface="+mn-ea"/>
                <a:cs typeface="+mn-cs"/>
              </a:rPr>
              <a:t> = entreprises qui ont un faible nombre de concurrents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Dilemme du prisonnier </a:t>
            </a:r>
            <a:r>
              <a:rPr lang="fr-FR" sz="1200" kern="1200" dirty="0">
                <a:solidFill>
                  <a:schemeClr val="tx1"/>
                </a:solidFill>
                <a:effectLst/>
                <a:latin typeface="+mn-lt"/>
                <a:ea typeface="+mn-ea"/>
                <a:cs typeface="+mn-cs"/>
              </a:rPr>
              <a:t>: du point de vue individuel, chaque individu a intérêt à dénoncer l’autre. Sauf que, comme chaque individu dénonce l’autre, ils y perdent tous les deux puisqu’ils vont en prison. Ils ont donc finalement intérêt à coopérer.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Dilemme du prisonnier appliqué au duopole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kern="1200" dirty="0">
                <a:solidFill>
                  <a:schemeClr val="tx1"/>
                </a:solidFill>
                <a:effectLst/>
                <a:latin typeface="+mn-lt"/>
                <a:ea typeface="+mn-ea"/>
                <a:cs typeface="+mn-cs"/>
              </a:rPr>
              <a:t>Si l’entreprise A et l’entreprise B choisissent une production faible alors elles gagnent 10 chacune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kern="1200" dirty="0">
                <a:solidFill>
                  <a:schemeClr val="tx1"/>
                </a:solidFill>
                <a:effectLst/>
                <a:latin typeface="+mn-lt"/>
                <a:ea typeface="+mn-ea"/>
                <a:cs typeface="+mn-cs"/>
              </a:rPr>
              <a:t>Si l’entreprise A et l’entreprise B choisissent une production forte pour les deux alors les prix baissent et les profits sont de 5 chacune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kern="1200" dirty="0">
                <a:solidFill>
                  <a:schemeClr val="tx1"/>
                </a:solidFill>
                <a:effectLst/>
                <a:latin typeface="+mn-lt"/>
                <a:ea typeface="+mn-ea"/>
                <a:cs typeface="+mn-cs"/>
              </a:rPr>
              <a:t>Si une des deux entreprises choisit la production forte et l’autre la production faible alors la première a le plus gros profit à savoir 12 et m’autre le plus faible profit à savoir 2</a:t>
            </a:r>
          </a:p>
          <a:p>
            <a:pPr lvl="1"/>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Dans tous les cas et sans entente, chacune des 2 entreprise a intérêt à choisir la production forte (ce qui est favorable au bien-être collectif = hors-programme). En revanche, si elles s’entendent alors cela est favorable pour elles puisque leurs profits sont forts (mais défavorable pour le bien-être collectif puisque la production est faible et les prix sont plus élevés = hors-programme). </a:t>
            </a:r>
          </a:p>
          <a:p>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kern="1200" dirty="0">
                <a:solidFill>
                  <a:schemeClr val="tx1"/>
                </a:solidFill>
                <a:effectLst/>
                <a:latin typeface="+mn-lt"/>
                <a:ea typeface="+mn-ea"/>
                <a:cs typeface="+mn-cs"/>
              </a:rPr>
              <a:t>Généralisation à la situation d’oligopole : </a:t>
            </a:r>
            <a:r>
              <a:rPr lang="fr-FR" sz="1200" i="0" u="none" kern="1200" dirty="0">
                <a:solidFill>
                  <a:schemeClr val="tx1"/>
                </a:solidFill>
                <a:effectLst/>
                <a:latin typeface="+mn-lt"/>
                <a:ea typeface="+mn-ea"/>
                <a:cs typeface="+mn-cs"/>
              </a:rPr>
              <a:t>en situation d’oligopole, les firmes adoptent un comportement stratégique c’est-à-dire qu’elles déterminent leur volume de production en fonction de ce qu’elles pensent que les autres firmes feront. La quantité produite par une firme dépend donc de la quantité produite par les concurrents. C’est pourquoi elles ont intérêt à former des ententes c’est-à-dire à se mettre d’accord sur les quantités à produire. Cela a pour conséquence une perte de bien-être collectif à savoir que la somme des surplus n’est plus maximisée à l’équilibre. </a:t>
            </a:r>
          </a:p>
          <a:p>
            <a:endParaRPr lang="fr-FR" sz="1200" kern="1200" dirty="0">
              <a:solidFill>
                <a:schemeClr val="tx1"/>
              </a:solidFill>
              <a:effectLst/>
              <a:latin typeface="+mn-lt"/>
              <a:ea typeface="+mn-ea"/>
              <a:cs typeface="+mn-cs"/>
            </a:endParaRPr>
          </a:p>
          <a:p>
            <a:r>
              <a:rPr lang="fr-FR" sz="1200" i="0" kern="1200" dirty="0">
                <a:solidFill>
                  <a:schemeClr val="tx1"/>
                </a:solidFill>
                <a:effectLst/>
                <a:latin typeface="+mn-lt"/>
                <a:ea typeface="+mn-ea"/>
                <a:cs typeface="+mn-cs"/>
              </a:rPr>
              <a:t>L</a:t>
            </a:r>
            <a:r>
              <a:rPr lang="fr-FR" sz="1200" i="1" kern="1200" dirty="0">
                <a:solidFill>
                  <a:schemeClr val="tx1"/>
                </a:solidFill>
                <a:effectLst/>
                <a:latin typeface="+mn-lt"/>
                <a:ea typeface="+mn-ea"/>
                <a:cs typeface="+mn-cs"/>
              </a:rPr>
              <a:t>a notion de bien-être collectif utilisée ici correspond en fait à la notion d’optimum. Cependant, cette dernière notion n’est pas au programme. A la suite d’une question, Marc Montoussé indique que les enseignants peuvent simplement montrer que la situation d’entente est favorable au producteur mais nuit au consommateur (réduction du surplus du consommateur via augmentation des prix et diminution des quantités).</a:t>
            </a: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en-US" dirty="0"/>
          </a:p>
          <a:p>
            <a:endParaRPr lang="en-US" dirty="0"/>
          </a:p>
        </p:txBody>
      </p:sp>
      <p:sp>
        <p:nvSpPr>
          <p:cNvPr id="4" name="Espace réservé du numéro de diapositive 3"/>
          <p:cNvSpPr>
            <a:spLocks noGrp="1"/>
          </p:cNvSpPr>
          <p:nvPr>
            <p:ph type="sldNum" sz="quarter" idx="5"/>
          </p:nvPr>
        </p:nvSpPr>
        <p:spPr/>
        <p:txBody>
          <a:bodyPr/>
          <a:lstStyle/>
          <a:p>
            <a:pPr rtl="0"/>
            <a:fld id="{68322CDD-9D6C-4F63-9EC2-648226624108}" type="slidenum">
              <a:rPr lang="fr-FR" noProof="0" smtClean="0"/>
              <a:t>23</a:t>
            </a:fld>
            <a:endParaRPr lang="fr-FR" noProof="0" dirty="0"/>
          </a:p>
        </p:txBody>
      </p:sp>
    </p:spTree>
    <p:extLst>
      <p:ext uri="{BB962C8B-B14F-4D97-AF65-F5344CB8AC3E}">
        <p14:creationId xmlns:p14="http://schemas.microsoft.com/office/powerpoint/2010/main" val="958433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u="sng" dirty="0"/>
              <a:t>SAVOIRS POUR ENSEIGNER</a:t>
            </a:r>
          </a:p>
          <a:p>
            <a:endParaRPr lang="en-US" dirty="0"/>
          </a:p>
          <a:p>
            <a:r>
              <a:rPr lang="en-US" i="1" dirty="0"/>
              <a:t>Le </a:t>
            </a:r>
            <a:r>
              <a:rPr lang="en-US" i="1" dirty="0" err="1"/>
              <a:t>programme</a:t>
            </a:r>
            <a:r>
              <a:rPr lang="en-US" i="1" dirty="0"/>
              <a:t> ne </a:t>
            </a:r>
            <a:r>
              <a:rPr lang="en-US" i="1" dirty="0" err="1"/>
              <a:t>s’intéresse</a:t>
            </a:r>
            <a:r>
              <a:rPr lang="en-US" i="1" dirty="0"/>
              <a:t> </a:t>
            </a:r>
            <a:r>
              <a:rPr lang="en-US" i="1" dirty="0" err="1"/>
              <a:t>qu’au</a:t>
            </a:r>
            <a:r>
              <a:rPr lang="en-US" i="1" dirty="0"/>
              <a:t> </a:t>
            </a:r>
            <a:r>
              <a:rPr lang="en-US" b="1" i="1" dirty="0"/>
              <a:t>surplus du </a:t>
            </a:r>
            <a:r>
              <a:rPr lang="en-US" b="1" i="1" dirty="0" err="1"/>
              <a:t>consommateur</a:t>
            </a:r>
            <a:r>
              <a:rPr lang="en-US" b="1" i="1" dirty="0"/>
              <a:t> </a:t>
            </a:r>
            <a:r>
              <a:rPr lang="en-US" i="1" dirty="0" err="1"/>
              <a:t>ici</a:t>
            </a:r>
            <a:r>
              <a:rPr lang="en-US" i="1" dirty="0"/>
              <a:t>.</a:t>
            </a:r>
          </a:p>
        </p:txBody>
      </p:sp>
      <p:sp>
        <p:nvSpPr>
          <p:cNvPr id="4" name="Espace réservé du numéro de diapositive 3"/>
          <p:cNvSpPr>
            <a:spLocks noGrp="1"/>
          </p:cNvSpPr>
          <p:nvPr>
            <p:ph type="sldNum" sz="quarter" idx="5"/>
          </p:nvPr>
        </p:nvSpPr>
        <p:spPr/>
        <p:txBody>
          <a:bodyPr/>
          <a:lstStyle/>
          <a:p>
            <a:pPr rtl="0"/>
            <a:fld id="{68322CDD-9D6C-4F63-9EC2-648226624108}" type="slidenum">
              <a:rPr lang="fr-FR" noProof="0" smtClean="0"/>
              <a:t>24</a:t>
            </a:fld>
            <a:endParaRPr lang="fr-FR" noProof="0" dirty="0"/>
          </a:p>
        </p:txBody>
      </p:sp>
    </p:spTree>
    <p:extLst>
      <p:ext uri="{BB962C8B-B14F-4D97-AF65-F5344CB8AC3E}">
        <p14:creationId xmlns:p14="http://schemas.microsoft.com/office/powerpoint/2010/main" val="959765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rtl="0"/>
            <a:fld id="{68322CDD-9D6C-4F63-9EC2-648226624108}" type="slidenum">
              <a:rPr lang="fr-FR" noProof="0" smtClean="0"/>
              <a:t>25</a:t>
            </a:fld>
            <a:endParaRPr lang="fr-FR" noProof="0" dirty="0"/>
          </a:p>
        </p:txBody>
      </p:sp>
    </p:spTree>
    <p:extLst>
      <p:ext uri="{BB962C8B-B14F-4D97-AF65-F5344CB8AC3E}">
        <p14:creationId xmlns:p14="http://schemas.microsoft.com/office/powerpoint/2010/main" val="1394076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trike="sngStrike" dirty="0"/>
          </a:p>
        </p:txBody>
      </p:sp>
      <p:sp>
        <p:nvSpPr>
          <p:cNvPr id="4" name="Espace réservé du numéro de diapositive 3"/>
          <p:cNvSpPr>
            <a:spLocks noGrp="1"/>
          </p:cNvSpPr>
          <p:nvPr>
            <p:ph type="sldNum" sz="quarter" idx="10"/>
          </p:nvPr>
        </p:nvSpPr>
        <p:spPr/>
        <p:txBody>
          <a:bodyPr/>
          <a:lstStyle/>
          <a:p>
            <a:fld id="{BF105DB2-FD3E-441D-8B7E-7AE83ECE27B3}" type="slidenum">
              <a:rPr lang="fr-FR" noProof="0" smtClean="0"/>
              <a:pPr/>
              <a:t>26</a:t>
            </a:fld>
            <a:endParaRPr lang="fr-FR" noProof="0"/>
          </a:p>
        </p:txBody>
      </p:sp>
    </p:spTree>
    <p:extLst>
      <p:ext uri="{BB962C8B-B14F-4D97-AF65-F5344CB8AC3E}">
        <p14:creationId xmlns:p14="http://schemas.microsoft.com/office/powerpoint/2010/main" val="3869186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u="sng" dirty="0"/>
              <a:t>SAVOIRS POUR ENSEIGNER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Expliquer simplement la défaillance du marché en cas d’externalités. </a:t>
            </a:r>
            <a:r>
              <a:rPr lang="fr-FR" sz="1200" i="0" dirty="0"/>
              <a:t>Les élèves doivent être </a:t>
            </a:r>
            <a:r>
              <a:rPr lang="fr-FR" sz="1200" i="0" u="sng" dirty="0"/>
              <a:t>capables d’expliquer</a:t>
            </a:r>
            <a:r>
              <a:rPr lang="fr-FR" sz="1200" i="0" dirty="0"/>
              <a:t> ce qui se passe sur un équilibre quand on a une externalité (production trop élevée en cas d’externalités négatives, trop faible en cas d’externalités positives).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La démonstration graphique n’est pas obligatoire. Elle permet de montrer visuellement que l’on produit trop.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dirty="0"/>
          </a:p>
          <a:p>
            <a:endParaRPr lang="en-US" dirty="0"/>
          </a:p>
        </p:txBody>
      </p:sp>
      <p:sp>
        <p:nvSpPr>
          <p:cNvPr id="4" name="Espace réservé du numéro de diapositive 3"/>
          <p:cNvSpPr>
            <a:spLocks noGrp="1"/>
          </p:cNvSpPr>
          <p:nvPr>
            <p:ph type="sldNum" sz="quarter" idx="5"/>
          </p:nvPr>
        </p:nvSpPr>
        <p:spPr/>
        <p:txBody>
          <a:bodyPr/>
          <a:lstStyle/>
          <a:p>
            <a:pPr rtl="0"/>
            <a:fld id="{68322CDD-9D6C-4F63-9EC2-648226624108}" type="slidenum">
              <a:rPr lang="fr-FR" noProof="0" smtClean="0"/>
              <a:t>27</a:t>
            </a:fld>
            <a:endParaRPr lang="fr-FR" noProof="0" dirty="0"/>
          </a:p>
        </p:txBody>
      </p:sp>
    </p:spTree>
    <p:extLst>
      <p:ext uri="{BB962C8B-B14F-4D97-AF65-F5344CB8AC3E}">
        <p14:creationId xmlns:p14="http://schemas.microsoft.com/office/powerpoint/2010/main" val="3742228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rtl="0"/>
            <a:fld id="{68322CDD-9D6C-4F63-9EC2-648226624108}" type="slidenum">
              <a:rPr lang="fr-FR" noProof="0" smtClean="0"/>
              <a:t>2</a:t>
            </a:fld>
            <a:endParaRPr lang="fr-FR" noProof="0" dirty="0"/>
          </a:p>
        </p:txBody>
      </p:sp>
    </p:spTree>
    <p:extLst>
      <p:ext uri="{BB962C8B-B14F-4D97-AF65-F5344CB8AC3E}">
        <p14:creationId xmlns:p14="http://schemas.microsoft.com/office/powerpoint/2010/main" val="1394076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u="sng" dirty="0"/>
              <a:t>SAVOIRS POUR ENSEIGNER</a:t>
            </a:r>
          </a:p>
          <a:p>
            <a:pPr marL="0" indent="0">
              <a:buFontTx/>
              <a:buNone/>
            </a:pPr>
            <a:endParaRPr lang="en-US" baseline="0" dirty="0"/>
          </a:p>
          <a:p>
            <a:pPr marL="0" indent="0">
              <a:buFontTx/>
              <a:buNone/>
            </a:pPr>
            <a:r>
              <a:rPr lang="fr-FR" baseline="0" dirty="0"/>
              <a:t>Les marchés ne peuvent offrir efficacement que des biens privés.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les biens communs : on peut évoquer la tragédie des biens communs (cf. programme actuel de terminale</a:t>
            </a:r>
            <a:r>
              <a:rPr lang="fr-FR" baseline="0" dirty="0"/>
              <a:t> - Développement Durable).</a:t>
            </a:r>
          </a:p>
          <a:p>
            <a:pPr marL="0" indent="0">
              <a:buFontTx/>
              <a:buNone/>
            </a:pPr>
            <a:endParaRPr lang="en-US" dirty="0"/>
          </a:p>
        </p:txBody>
      </p:sp>
      <p:sp>
        <p:nvSpPr>
          <p:cNvPr id="4" name="Espace réservé du numéro de diapositive 3"/>
          <p:cNvSpPr>
            <a:spLocks noGrp="1"/>
          </p:cNvSpPr>
          <p:nvPr>
            <p:ph type="sldNum" sz="quarter" idx="5"/>
          </p:nvPr>
        </p:nvSpPr>
        <p:spPr/>
        <p:txBody>
          <a:bodyPr/>
          <a:lstStyle/>
          <a:p>
            <a:pPr rtl="0"/>
            <a:fld id="{68322CDD-9D6C-4F63-9EC2-648226624108}" type="slidenum">
              <a:rPr lang="fr-FR" noProof="0" smtClean="0"/>
              <a:t>28</a:t>
            </a:fld>
            <a:endParaRPr lang="fr-FR" noProof="0" dirty="0"/>
          </a:p>
        </p:txBody>
      </p:sp>
    </p:spTree>
    <p:extLst>
      <p:ext uri="{BB962C8B-B14F-4D97-AF65-F5344CB8AC3E}">
        <p14:creationId xmlns:p14="http://schemas.microsoft.com/office/powerpoint/2010/main" val="3760757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90000"/>
              </a:lnSpc>
            </a:pPr>
            <a:r>
              <a:rPr lang="fr-FR" b="1" i="0" u="sng" dirty="0"/>
              <a:t>SAVOIRS POUR ENSEIGNER</a:t>
            </a:r>
            <a:endParaRPr lang="fr-FR" i="0" u="sng" dirty="0"/>
          </a:p>
          <a:p>
            <a:pPr algn="just">
              <a:lnSpc>
                <a:spcPct val="90000"/>
              </a:lnSpc>
            </a:pPr>
            <a:endParaRPr lang="fr-FR" i="0" u="sng" dirty="0"/>
          </a:p>
          <a:p>
            <a:pPr algn="just">
              <a:lnSpc>
                <a:spcPct val="90000"/>
              </a:lnSpc>
            </a:pPr>
            <a:r>
              <a:rPr lang="fr-FR" i="0" u="none" dirty="0"/>
              <a:t>L’aléa moral naît de la gestion des risques et plus précisément du partage des risques (=&gt; lien avec la chapitre de Regards</a:t>
            </a:r>
            <a:r>
              <a:rPr lang="fr-FR" i="0" u="none" baseline="0" dirty="0"/>
              <a:t> Croisés sur le risque)</a:t>
            </a:r>
            <a:r>
              <a:rPr lang="fr-FR" i="0" u="none" dirty="0"/>
              <a:t>. En effet, dans le cadre de la conduite automobile par exemple, c’est parce que le risque est partagé via un système assurantiel que certains automobilistes s’autorisent à être de mauvais conducteurs (prise de risque plus importante). Dans le cas de l’aléa moral, il y a donc une modification des comportements (des conducteurs ici) liée à la gestion du risque (exemple également des banques : « </a:t>
            </a:r>
            <a:r>
              <a:rPr lang="fr-FR" i="0" u="none" dirty="0" err="1"/>
              <a:t>too</a:t>
            </a:r>
            <a:r>
              <a:rPr lang="fr-FR" i="0" u="none" dirty="0"/>
              <a:t> big to fail »). </a:t>
            </a:r>
          </a:p>
          <a:p>
            <a:pPr algn="just">
              <a:lnSpc>
                <a:spcPct val="90000"/>
              </a:lnSpc>
            </a:pPr>
            <a:endParaRPr lang="fr-FR" i="0" u="none" dirty="0"/>
          </a:p>
          <a:p>
            <a:pPr marL="0" marR="0" lvl="0" indent="0" algn="just" defTabSz="914400" rtl="0" eaLnBrk="1" fontAlgn="auto" latinLnBrk="0" hangingPunct="1">
              <a:lnSpc>
                <a:spcPct val="90000"/>
              </a:lnSpc>
              <a:spcBef>
                <a:spcPts val="0"/>
              </a:spcBef>
              <a:spcAft>
                <a:spcPts val="0"/>
              </a:spcAft>
              <a:buClrTx/>
              <a:buSzTx/>
              <a:buFontTx/>
              <a:buNone/>
              <a:tabLst/>
              <a:defRPr/>
            </a:pPr>
            <a:r>
              <a:rPr lang="fr-FR" i="0" u="none" dirty="0"/>
              <a:t>Dans le cas de la sélection adverse, il n’y a pas de modification des comportements du fait de la situation. Si l’on reprend l’exemple de l’assurance automobile, les entreprises d’assurance ne peuvent pas sélectionner ceux qu’elles souhaitent assurer (les bons conducteurs) et sélectionnent les mauvais conducteurs. La sélection adverse n’a pas d’impact sur les comportements des conducteurs. </a:t>
            </a:r>
            <a:r>
              <a:rPr lang="fr-FR" sz="1200" i="0" kern="1200" dirty="0">
                <a:solidFill>
                  <a:schemeClr val="tx1"/>
                </a:solidFill>
                <a:effectLst/>
                <a:latin typeface="+mn-lt"/>
                <a:ea typeface="+mn-ea"/>
                <a:cs typeface="+mn-cs"/>
              </a:rPr>
              <a:t>Ce n’est pas l’action des assurances (le fait d’assurer) qui conduit à cette situation.</a:t>
            </a:r>
          </a:p>
          <a:p>
            <a:pPr algn="just">
              <a:lnSpc>
                <a:spcPct val="90000"/>
              </a:lnSpc>
            </a:pPr>
            <a:endParaRPr lang="fr-FR" sz="1600" i="0" u="none" dirty="0"/>
          </a:p>
          <a:p>
            <a:endParaRPr lang="en-US" dirty="0"/>
          </a:p>
        </p:txBody>
      </p:sp>
      <p:sp>
        <p:nvSpPr>
          <p:cNvPr id="4" name="Espace réservé du numéro de diapositive 3"/>
          <p:cNvSpPr>
            <a:spLocks noGrp="1"/>
          </p:cNvSpPr>
          <p:nvPr>
            <p:ph type="sldNum" sz="quarter" idx="5"/>
          </p:nvPr>
        </p:nvSpPr>
        <p:spPr/>
        <p:txBody>
          <a:bodyPr/>
          <a:lstStyle/>
          <a:p>
            <a:pPr rtl="0"/>
            <a:fld id="{68322CDD-9D6C-4F63-9EC2-648226624108}" type="slidenum">
              <a:rPr lang="fr-FR" noProof="0" smtClean="0"/>
              <a:t>29</a:t>
            </a:fld>
            <a:endParaRPr lang="fr-FR" noProof="0" dirty="0"/>
          </a:p>
        </p:txBody>
      </p:sp>
    </p:spTree>
    <p:extLst>
      <p:ext uri="{BB962C8B-B14F-4D97-AF65-F5344CB8AC3E}">
        <p14:creationId xmlns:p14="http://schemas.microsoft.com/office/powerpoint/2010/main" val="1709115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u="sng" dirty="0"/>
              <a:t>SAVOIRS POUR ENSEIGNER</a:t>
            </a:r>
          </a:p>
          <a:p>
            <a:pPr algn="just"/>
            <a:endParaRPr lang="fr-FR" sz="1200" dirty="0"/>
          </a:p>
          <a:p>
            <a:pPr lvl="0" algn="just"/>
            <a:r>
              <a:rPr lang="fr-FR" sz="1200" dirty="0"/>
              <a:t>Plus le prix diminue, plus les demandeurs vont se dire que la voiture est de piètre qualité. Ainsi, la demande diminue à partir d’un certain niveau de prix. Cela signifie que la courbe de demande est coudée et donc qu’à partir d’un certain niveau de prix, l’offre et la demande varient dans le même sens. Ainsi elles ne peuvent plus se rencontrer et il n’y a donc pas d’équilibre sur le marché. </a:t>
            </a:r>
          </a:p>
          <a:p>
            <a:pPr lvl="0" algn="just"/>
            <a:endParaRPr lang="fr-FR" sz="1200" dirty="0">
              <a:solidFill>
                <a:srgbClr val="FF0000"/>
              </a:solidFill>
            </a:endParaRPr>
          </a:p>
          <a:p>
            <a:pPr lvl="0" algn="just"/>
            <a:r>
              <a:rPr lang="fr-FR" sz="1200" dirty="0">
                <a:solidFill>
                  <a:srgbClr val="FF0000"/>
                </a:solidFill>
              </a:rPr>
              <a:t>La sélection adverse s’applique également pour les compagnies d’assurance.</a:t>
            </a:r>
            <a:r>
              <a:rPr lang="fr-FR" sz="1200" baseline="0" dirty="0">
                <a:solidFill>
                  <a:srgbClr val="FF0000"/>
                </a:solidFill>
              </a:rPr>
              <a:t> </a:t>
            </a:r>
            <a:r>
              <a:rPr lang="fr-FR" sz="1200" kern="1200" dirty="0">
                <a:solidFill>
                  <a:schemeClr val="tx1"/>
                </a:solidFill>
                <a:effectLst/>
                <a:latin typeface="Euphemia" panose="020B0503040102020104" pitchFamily="34" charset="0"/>
                <a:ea typeface="+mn-ea"/>
                <a:cs typeface="+mn-cs"/>
              </a:rPr>
              <a:t>Les meilleurs assurés (ceux qui ont un risque faible) peuvent choisir de ne pas s’assurer s’ils estiment la prime d’assurance trop élevée. Il ne reste alors que les mauvais assurés, d’où une hausse du risque moyen qui conduit à une hausse des primes d’assurances, et ainsi de suite. A terme, l’assurance devient impossible. C’est pourquoi il y a une obligation d’assurance.</a:t>
            </a:r>
            <a:r>
              <a:rPr lang="fr-FR" sz="1200" kern="1200" baseline="0" dirty="0">
                <a:solidFill>
                  <a:schemeClr val="tx1"/>
                </a:solidFill>
                <a:effectLst/>
                <a:latin typeface="Euphemia" panose="020B0503040102020104" pitchFamily="34" charset="0"/>
                <a:ea typeface="+mn-ea"/>
                <a:cs typeface="+mn-cs"/>
              </a:rPr>
              <a:t> Exemple en lien avec le chapitre de Regards Croisés sur le risque.</a:t>
            </a:r>
            <a:endParaRPr lang="fr-FR" dirty="0"/>
          </a:p>
          <a:p>
            <a:endParaRPr lang="en-US" dirty="0"/>
          </a:p>
        </p:txBody>
      </p:sp>
      <p:sp>
        <p:nvSpPr>
          <p:cNvPr id="4" name="Espace réservé du numéro de diapositive 3"/>
          <p:cNvSpPr>
            <a:spLocks noGrp="1"/>
          </p:cNvSpPr>
          <p:nvPr>
            <p:ph type="sldNum" sz="quarter" idx="5"/>
          </p:nvPr>
        </p:nvSpPr>
        <p:spPr/>
        <p:txBody>
          <a:bodyPr/>
          <a:lstStyle/>
          <a:p>
            <a:pPr rtl="0"/>
            <a:fld id="{68322CDD-9D6C-4F63-9EC2-648226624108}" type="slidenum">
              <a:rPr lang="fr-FR" noProof="0" smtClean="0"/>
              <a:t>30</a:t>
            </a:fld>
            <a:endParaRPr lang="fr-FR" noProof="0" dirty="0"/>
          </a:p>
        </p:txBody>
      </p:sp>
    </p:spTree>
    <p:extLst>
      <p:ext uri="{BB962C8B-B14F-4D97-AF65-F5344CB8AC3E}">
        <p14:creationId xmlns:p14="http://schemas.microsoft.com/office/powerpoint/2010/main" val="3445578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u="sng" dirty="0"/>
              <a:t>SAVOIRS POUR ENSEIGNER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Dans le cas des </a:t>
            </a:r>
            <a:r>
              <a:rPr lang="fr-FR" b="1" dirty="0"/>
              <a:t>externalités</a:t>
            </a:r>
            <a:r>
              <a:rPr lang="fr-FR" dirty="0"/>
              <a:t>, il est possible de reprendre l’exemple de la pollution.</a:t>
            </a:r>
            <a:r>
              <a:rPr lang="fr-FR" baseline="0" dirty="0"/>
              <a:t> Mais n</a:t>
            </a:r>
            <a:r>
              <a:rPr lang="fr-FR" dirty="0"/>
              <a:t>e pas trop développer les instruments de politique climatique,</a:t>
            </a:r>
            <a:r>
              <a:rPr lang="fr-FR" baseline="0" dirty="0"/>
              <a:t> probablement abordés en Terminale.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Concernant la taxe, il est possible de reprendre </a:t>
            </a:r>
            <a:r>
              <a:rPr lang="fr-FR" dirty="0"/>
              <a:t>le graphique présentant les courbes de coût marginal social et de coût marginal privé afin de montrer que la taxe permet de rendre égal le coût marginal de l’entreprise et le coût marginal social (et donc de confondre les deux courbes) ce qui revient à retrouver l’équilibre en situation de concurrence.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Dans le cas des </a:t>
            </a:r>
            <a:r>
              <a:rPr lang="fr-FR" sz="1200" b="1" dirty="0"/>
              <a:t>biens collectifs</a:t>
            </a:r>
            <a:r>
              <a:rPr lang="fr-FR" sz="1200" dirty="0"/>
              <a:t>, des exemples de prise en charge par les pouvoirs publics</a:t>
            </a:r>
            <a:r>
              <a:rPr lang="fr-FR" sz="1200" baseline="0" dirty="0"/>
              <a:t> : défense nationale, contrôle des maladies, protection contre le feu, etc.</a:t>
            </a:r>
            <a:endParaRPr lang="fr-FR" sz="1200" dirty="0"/>
          </a:p>
          <a:p>
            <a:endParaRPr lang="en-US" dirty="0"/>
          </a:p>
          <a:p>
            <a:pPr marL="0" lvl="0" indent="0" algn="just">
              <a:buFont typeface="Wingdings" panose="05000000000000000000" pitchFamily="2" charset="2"/>
              <a:buNone/>
            </a:pPr>
            <a:r>
              <a:rPr lang="fr-FR" sz="800" dirty="0"/>
              <a:t>En cas de </a:t>
            </a:r>
            <a:r>
              <a:rPr lang="fr-FR" sz="800" b="1" dirty="0"/>
              <a:t>sélection adverse</a:t>
            </a:r>
            <a:r>
              <a:rPr lang="fr-FR" sz="800" dirty="0"/>
              <a:t> : des exemples de prise en charge par les pouvoirs publics (assurance-maladie) et de réglementation (diminution de l’asymétrie d’information, avec le contrôle technique obligatoire ; obligation d’assurance pour éviter la fuite des ʺbonsʺ risques).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lvl="0" indent="0" algn="just">
              <a:buFont typeface="Wingdings" panose="05000000000000000000" pitchFamily="2" charset="2"/>
              <a:buNone/>
            </a:pPr>
            <a:r>
              <a:rPr lang="fr-FR" sz="1200" dirty="0"/>
              <a:t>En cas de </a:t>
            </a:r>
            <a:r>
              <a:rPr lang="fr-FR" sz="1200" b="1" dirty="0"/>
              <a:t>l’aléa moral</a:t>
            </a:r>
            <a:r>
              <a:rPr lang="fr-FR" sz="1200" dirty="0"/>
              <a:t> : </a:t>
            </a:r>
          </a:p>
          <a:p>
            <a:pPr marL="342900" lvl="0" indent="-342900" algn="just">
              <a:buFontTx/>
              <a:buChar char="-"/>
            </a:pPr>
            <a:r>
              <a:rPr lang="fr-FR" sz="1200" dirty="0"/>
              <a:t>des exemples de contrôles et de sanctions par les pouvoirs publics</a:t>
            </a:r>
            <a:r>
              <a:rPr lang="fr-FR" sz="1200" baseline="0" dirty="0"/>
              <a:t> : s</a:t>
            </a:r>
            <a:r>
              <a:rPr lang="fr-FR" sz="1200" dirty="0"/>
              <a:t>oit un contrôle accru et/ou une sanction accrue. Si le contrôle est trop cher ou impossible, les pouvoirs publics peuvent  alors augmenter la sanction pour dissuader.</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fr-FR" sz="1200" dirty="0"/>
              <a:t>des exemples d’incitations</a:t>
            </a:r>
            <a:r>
              <a:rPr lang="fr-FR" sz="1200" baseline="0" dirty="0"/>
              <a:t> : </a:t>
            </a:r>
            <a:r>
              <a:rPr lang="fr-FR" sz="1200" dirty="0"/>
              <a:t>les pouvoirs publics peuvent intéresser les agents économiques au résultat ou les obliger à participer à la dépense (exemple des médicaments).</a:t>
            </a:r>
          </a:p>
          <a:p>
            <a:endParaRPr lang="en-US" dirty="0"/>
          </a:p>
        </p:txBody>
      </p:sp>
      <p:sp>
        <p:nvSpPr>
          <p:cNvPr id="4" name="Espace réservé du numéro de diapositive 3"/>
          <p:cNvSpPr>
            <a:spLocks noGrp="1"/>
          </p:cNvSpPr>
          <p:nvPr>
            <p:ph type="sldNum" sz="quarter" idx="5"/>
          </p:nvPr>
        </p:nvSpPr>
        <p:spPr/>
        <p:txBody>
          <a:bodyPr/>
          <a:lstStyle/>
          <a:p>
            <a:pPr rtl="0"/>
            <a:fld id="{68322CDD-9D6C-4F63-9EC2-648226624108}" type="slidenum">
              <a:rPr lang="fr-FR" noProof="0" smtClean="0"/>
              <a:t>31</a:t>
            </a:fld>
            <a:endParaRPr lang="fr-FR" noProof="0" dirty="0"/>
          </a:p>
        </p:txBody>
      </p:sp>
    </p:spTree>
    <p:extLst>
      <p:ext uri="{BB962C8B-B14F-4D97-AF65-F5344CB8AC3E}">
        <p14:creationId xmlns:p14="http://schemas.microsoft.com/office/powerpoint/2010/main" val="471237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SAVOIRS POUR ENSEIGNER</a:t>
            </a:r>
          </a:p>
          <a:p>
            <a:endParaRPr lang="fr-FR" b="1" u="sng" dirty="0"/>
          </a:p>
          <a:p>
            <a:r>
              <a:rPr lang="fr-FR" b="1" u="sng" dirty="0"/>
              <a:t>En seconde </a:t>
            </a:r>
            <a:r>
              <a:rPr lang="fr-FR" dirty="0"/>
              <a:t>: « Faire acquérir aux élèves la maîtrise des notions et raisonnements essentiels en économie. Dans cette perspective, les élèves sont initiés aux principales étapes d’une démarche scientifique » : Modélisation + I</a:t>
            </a:r>
            <a:r>
              <a:rPr lang="fr-FR" dirty="0">
                <a:ea typeface="Wingdings"/>
                <a:cs typeface="Wingdings"/>
              </a:rPr>
              <a:t>nvestigations empiriques + Regard rigoureux sur le monde économique et social</a:t>
            </a:r>
          </a:p>
          <a:p>
            <a:r>
              <a:rPr lang="fr-FR" b="1" u="sng" dirty="0">
                <a:ea typeface="Wingdings"/>
                <a:cs typeface="Wingdings"/>
              </a:rPr>
              <a:t>En première </a:t>
            </a:r>
            <a:r>
              <a:rPr lang="fr-FR" dirty="0">
                <a:ea typeface="Wingdings"/>
                <a:cs typeface="Wingdings"/>
              </a:rPr>
              <a:t>: « Les élèves sont sensibilisés au fait que le travail de modélisation ne vise pas tant à décrire la réalité qu’à isoler certaines variables déterminantes pour analyser certaines catégories de faits et de comportements économiques et sociaux, ils ne confondent pas construction de modèles avec une idéalisation normative. »</a:t>
            </a:r>
            <a:endParaRPr lang="fr-FR" dirty="0"/>
          </a:p>
          <a:p>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smtClean="0"/>
              <a:pPr rtl="0"/>
              <a:t>3</a:t>
            </a:fld>
            <a:endParaRPr lang="fr-FR" dirty="0"/>
          </a:p>
        </p:txBody>
      </p:sp>
    </p:spTree>
    <p:extLst>
      <p:ext uri="{BB962C8B-B14F-4D97-AF65-F5344CB8AC3E}">
        <p14:creationId xmlns:p14="http://schemas.microsoft.com/office/powerpoint/2010/main" val="3584070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a:solidFill>
                  <a:schemeClr val="tx1"/>
                </a:solidFill>
                <a:effectLst/>
                <a:latin typeface="+mn-lt"/>
                <a:ea typeface="+mn-ea"/>
                <a:cs typeface="+mn-cs"/>
              </a:rPr>
              <a:t>SAVOIRS POUR ENSEIGNER</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nouveaux programmes 2019 s’inscrivent dans la lignée de ceux mis en place en 2011. Les chapitres référents sur le programme de 2011 font partie du thème n°3 : la coordination par le marché (chapitres 3.3 et 3.4 dont les intitulés sont identiques à ceux du nouveau programme). Les chapitres concernant le fonctionnement du marché du nouveau programme s’inscrivent donc dans cette logique et seuls quelques points ont été modifiés ou ajoutés. </a:t>
            </a:r>
          </a:p>
          <a:p>
            <a:r>
              <a:rPr lang="fr-FR" sz="1200" b="1" kern="1200" dirty="0">
                <a:solidFill>
                  <a:schemeClr val="tx1"/>
                </a:solidFill>
                <a:effectLst/>
                <a:latin typeface="+mn-lt"/>
                <a:ea typeface="+mn-ea"/>
                <a:cs typeface="+mn-cs"/>
              </a:rPr>
              <a:t>Les nouveaux programmes sont construits à partir d’objectifs</a:t>
            </a:r>
            <a:r>
              <a:rPr lang="fr-FR" sz="1200" kern="1200" dirty="0">
                <a:solidFill>
                  <a:schemeClr val="tx1"/>
                </a:solidFill>
                <a:effectLst/>
                <a:latin typeface="+mn-lt"/>
                <a:ea typeface="+mn-ea"/>
                <a:cs typeface="+mn-cs"/>
              </a:rPr>
              <a:t> que l’élève doit avoir atteints à la fin de l’année. Aussi, si les préambules de seconde et du cycle terminal ont été construits à destination des enseignants, le corps du programme a été rédigé à destination des élèves. </a:t>
            </a:r>
            <a:r>
              <a:rPr lang="fr-FR" sz="1200" b="1" kern="1200" dirty="0">
                <a:solidFill>
                  <a:schemeClr val="tx1"/>
                </a:solidFill>
                <a:effectLst/>
                <a:latin typeface="+mn-lt"/>
                <a:ea typeface="+mn-ea"/>
                <a:cs typeface="+mn-cs"/>
              </a:rPr>
              <a:t>OBJECTIFS A DESTINATION DES ELEVES</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Parmi ces objectifs, </a:t>
            </a:r>
            <a:r>
              <a:rPr lang="fr-FR" sz="1200" b="1" kern="1200" dirty="0">
                <a:solidFill>
                  <a:schemeClr val="tx1"/>
                </a:solidFill>
                <a:effectLst/>
                <a:latin typeface="+mn-lt"/>
                <a:ea typeface="+mn-ea"/>
                <a:cs typeface="+mn-cs"/>
              </a:rPr>
              <a:t>la capacité à illustrer est un point très important</a:t>
            </a:r>
            <a:r>
              <a:rPr lang="fr-FR" sz="1200" kern="1200" dirty="0">
                <a:solidFill>
                  <a:schemeClr val="tx1"/>
                </a:solidFill>
                <a:effectLst/>
                <a:latin typeface="+mn-lt"/>
                <a:ea typeface="+mn-ea"/>
                <a:cs typeface="+mn-cs"/>
              </a:rPr>
              <a:t>.</a:t>
            </a:r>
            <a:endParaRPr lang="fr-FR" b="1" u="sng" dirty="0"/>
          </a:p>
          <a:p>
            <a:endParaRPr lang="en-US" dirty="0"/>
          </a:p>
        </p:txBody>
      </p:sp>
      <p:sp>
        <p:nvSpPr>
          <p:cNvPr id="4" name="Espace réservé du numéro de diapositive 3"/>
          <p:cNvSpPr>
            <a:spLocks noGrp="1"/>
          </p:cNvSpPr>
          <p:nvPr>
            <p:ph type="sldNum" sz="quarter" idx="5"/>
          </p:nvPr>
        </p:nvSpPr>
        <p:spPr/>
        <p:txBody>
          <a:bodyPr/>
          <a:lstStyle/>
          <a:p>
            <a:pPr rtl="0"/>
            <a:fld id="{68322CDD-9D6C-4F63-9EC2-648226624108}" type="slidenum">
              <a:rPr lang="fr-FR" noProof="0" smtClean="0"/>
              <a:pPr rtl="0"/>
              <a:t>4</a:t>
            </a:fld>
            <a:endParaRPr lang="fr-FR" noProof="0" dirty="0"/>
          </a:p>
        </p:txBody>
      </p:sp>
    </p:spTree>
    <p:extLst>
      <p:ext uri="{BB962C8B-B14F-4D97-AF65-F5344CB8AC3E}">
        <p14:creationId xmlns:p14="http://schemas.microsoft.com/office/powerpoint/2010/main" val="3225050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b="1" u="sng" dirty="0">
                <a:latin typeface="Baskerville Old Face"/>
                <a:cs typeface="Baskerville Old Face"/>
              </a:rPr>
              <a:t>SAVOIRS POUR ENSEIGNER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FR" b="1" u="sng" dirty="0">
              <a:latin typeface="Baskerville Old Face"/>
              <a:cs typeface="Baskerville Old Face"/>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fr-FR" b="1" u="sng" dirty="0">
                <a:latin typeface="Baskerville Old Face"/>
                <a:cs typeface="Baskerville Old Face"/>
              </a:rPr>
              <a:t>Institution</a:t>
            </a:r>
            <a:r>
              <a:rPr lang="fr-FR" dirty="0">
                <a:latin typeface="Baskerville Old Face"/>
                <a:cs typeface="Baskerville Old Face"/>
              </a:rPr>
              <a:t> : les institutions sont des règles, des conventions, des normes de comportement qui structurent les relations des agents économiques </a:t>
            </a:r>
            <a:r>
              <a:rPr lang="fr-FR" sz="1000" dirty="0">
                <a:latin typeface="Baskerville Old Face"/>
                <a:cs typeface="Baskerville Old Face"/>
              </a:rPr>
              <a:t>(Source : </a:t>
            </a:r>
            <a:r>
              <a:rPr lang="fr-FR" sz="1000" dirty="0" err="1">
                <a:latin typeface="Baskerville Old Face"/>
                <a:cs typeface="Baskerville Old Face"/>
              </a:rPr>
              <a:t>Webclass</a:t>
            </a:r>
            <a:r>
              <a:rPr lang="fr-FR" sz="1000" dirty="0">
                <a:latin typeface="Baskerville Old Face"/>
                <a:cs typeface="Baskerville Old Face"/>
              </a:rPr>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FR" sz="1000" dirty="0">
              <a:latin typeface="Baskerville Old Face"/>
              <a:cs typeface="Baskerville Old Face"/>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fr-FR" sz="1000" b="1" u="sng" dirty="0">
                <a:latin typeface="Baskerville Old Face"/>
                <a:cs typeface="Baskerville Old Face"/>
              </a:rPr>
              <a:t>Le marché</a:t>
            </a:r>
          </a:p>
          <a:p>
            <a:pPr marL="0" marR="0" lvl="1" indent="0" algn="l" defTabSz="914400" rtl="0" eaLnBrk="1" fontAlgn="auto" latinLnBrk="0" hangingPunct="1">
              <a:lnSpc>
                <a:spcPct val="100000"/>
              </a:lnSpc>
              <a:spcBef>
                <a:spcPts val="0"/>
              </a:spcBef>
              <a:spcAft>
                <a:spcPts val="0"/>
              </a:spcAft>
              <a:buClrTx/>
              <a:buSzTx/>
              <a:buFontTx/>
              <a:buNone/>
              <a:tabLst/>
              <a:defRPr/>
            </a:pPr>
            <a:r>
              <a:rPr lang="fr-FR" sz="1000" dirty="0">
                <a:latin typeface="Baskerville Old Face"/>
                <a:cs typeface="Baskerville Old Face"/>
              </a:rPr>
              <a:t>Un marché est défini comme un groupe d’acheteurs et de vendeurs d’un bien ou d’un service particulier.</a:t>
            </a:r>
          </a:p>
          <a:p>
            <a:pPr marL="0" marR="0" lvl="1" indent="0" algn="l" defTabSz="914400" rtl="0" eaLnBrk="1" fontAlgn="auto" latinLnBrk="0" hangingPunct="1">
              <a:lnSpc>
                <a:spcPct val="100000"/>
              </a:lnSpc>
              <a:spcBef>
                <a:spcPts val="0"/>
              </a:spcBef>
              <a:spcAft>
                <a:spcPts val="0"/>
              </a:spcAft>
              <a:buClrTx/>
              <a:buSzTx/>
              <a:buFontTx/>
              <a:buNone/>
              <a:tabLst/>
              <a:defRPr/>
            </a:pPr>
            <a:r>
              <a:rPr lang="fr-FR" sz="1000" dirty="0">
                <a:latin typeface="Baskerville Old Face"/>
                <a:cs typeface="Baskerville Old Face"/>
              </a:rPr>
              <a:t>Le groupe des acheteurs détermine la demande de marché pour le produit échangé. </a:t>
            </a:r>
          </a:p>
          <a:p>
            <a:pPr marL="0" marR="0" lvl="1" indent="0" algn="l" defTabSz="914400" rtl="0" eaLnBrk="1" fontAlgn="auto" latinLnBrk="0" hangingPunct="1">
              <a:lnSpc>
                <a:spcPct val="100000"/>
              </a:lnSpc>
              <a:spcBef>
                <a:spcPts val="0"/>
              </a:spcBef>
              <a:spcAft>
                <a:spcPts val="0"/>
              </a:spcAft>
              <a:buClrTx/>
              <a:buSzTx/>
              <a:buFontTx/>
              <a:buNone/>
              <a:tabLst/>
              <a:defRPr/>
            </a:pPr>
            <a:r>
              <a:rPr lang="fr-FR" sz="1000" dirty="0">
                <a:latin typeface="Baskerville Old Face"/>
                <a:cs typeface="Baskerville Old Face"/>
              </a:rPr>
              <a:t>Le groupe des vendeurs détermine l’offre de marché pour le produit échangé.</a:t>
            </a:r>
          </a:p>
          <a:p>
            <a:pPr marL="0" marR="0" lvl="1" indent="0" algn="l" defTabSz="914400" rtl="0" eaLnBrk="1" fontAlgn="auto" latinLnBrk="0" hangingPunct="1">
              <a:lnSpc>
                <a:spcPct val="100000"/>
              </a:lnSpc>
              <a:spcBef>
                <a:spcPts val="0"/>
              </a:spcBef>
              <a:spcAft>
                <a:spcPts val="0"/>
              </a:spcAft>
              <a:buClrTx/>
              <a:buSzTx/>
              <a:buFontTx/>
              <a:buNone/>
              <a:tabLst/>
              <a:defRPr/>
            </a:pPr>
            <a:r>
              <a:rPr lang="fr-FR" sz="1000" dirty="0">
                <a:latin typeface="Baskerville Old Face"/>
                <a:cs typeface="Baskerville Old Face"/>
              </a:rPr>
              <a:t>(Source : présentation de Christophe </a:t>
            </a:r>
            <a:r>
              <a:rPr lang="fr-FR" sz="1000" dirty="0" err="1">
                <a:latin typeface="Baskerville Old Face"/>
                <a:cs typeface="Baskerville Old Face"/>
              </a:rPr>
              <a:t>Lavialle</a:t>
            </a:r>
            <a:r>
              <a:rPr lang="fr-FR" sz="1000" dirty="0">
                <a:latin typeface="Baskerville Old Face"/>
                <a:cs typeface="Baskerville Old Face"/>
              </a:rPr>
              <a:t> et Sandrine Parayre – Séminaire PNF Nouveaux Programmes de SES – 6 février 2019)</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FR" sz="1000" dirty="0">
              <a:latin typeface="Baskerville Old Face"/>
              <a:cs typeface="Baskerville Old Face"/>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fr-FR" sz="1000" b="1" u="sng" dirty="0">
                <a:latin typeface="Baskerville Old Face"/>
                <a:cs typeface="Baskerville Old Face"/>
              </a:rPr>
              <a:t>CPP</a:t>
            </a:r>
          </a:p>
          <a:p>
            <a:pPr marL="0" marR="0" lvl="1" indent="0" algn="l" defTabSz="914400" rtl="0" eaLnBrk="1" fontAlgn="auto" latinLnBrk="0" hangingPunct="1">
              <a:lnSpc>
                <a:spcPct val="100000"/>
              </a:lnSpc>
              <a:spcBef>
                <a:spcPts val="0"/>
              </a:spcBef>
              <a:spcAft>
                <a:spcPts val="0"/>
              </a:spcAft>
              <a:buClrTx/>
              <a:buSzTx/>
              <a:buFontTx/>
              <a:buNone/>
              <a:tabLst/>
              <a:defRPr/>
            </a:pPr>
            <a:r>
              <a:rPr lang="fr-FR" sz="1000" b="1" dirty="0">
                <a:latin typeface="Baskerville Old Face"/>
                <a:cs typeface="Baskerville Old Face"/>
              </a:rPr>
              <a:t>Concurrence pure </a:t>
            </a:r>
            <a:r>
              <a:rPr lang="fr-FR" sz="1000" dirty="0">
                <a:latin typeface="Baskerville Old Face"/>
                <a:cs typeface="Baskerville Old Face"/>
              </a:rPr>
              <a:t>: </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fr-FR" sz="1000" dirty="0">
                <a:latin typeface="Baskerville Old Face"/>
                <a:cs typeface="Baskerville Old Face"/>
              </a:rPr>
              <a:t>Atomicité</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fr-FR" sz="1000" dirty="0">
                <a:latin typeface="Baskerville Old Face"/>
                <a:cs typeface="Baskerville Old Face"/>
              </a:rPr>
              <a:t>Libre entrée et sortie</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fr-FR" sz="1000" dirty="0">
                <a:latin typeface="Baskerville Old Face"/>
                <a:cs typeface="Baskerville Old Face"/>
              </a:rPr>
              <a:t>Homogénéité</a:t>
            </a:r>
          </a:p>
          <a:p>
            <a:pPr marL="0" marR="0" lvl="1" indent="0" algn="l" defTabSz="914400" rtl="0" eaLnBrk="1" fontAlgn="auto" latinLnBrk="0" hangingPunct="1">
              <a:lnSpc>
                <a:spcPct val="100000"/>
              </a:lnSpc>
              <a:spcBef>
                <a:spcPts val="0"/>
              </a:spcBef>
              <a:spcAft>
                <a:spcPts val="0"/>
              </a:spcAft>
              <a:buClrTx/>
              <a:buSzTx/>
              <a:buFontTx/>
              <a:buNone/>
              <a:tabLst/>
              <a:defRPr/>
            </a:pPr>
            <a:r>
              <a:rPr lang="fr-FR" sz="1000" b="1" dirty="0">
                <a:latin typeface="Baskerville Old Face"/>
                <a:cs typeface="Baskerville Old Face"/>
              </a:rPr>
              <a:t>Concurrence parfaite </a:t>
            </a:r>
            <a:r>
              <a:rPr lang="fr-FR" sz="1000" dirty="0">
                <a:latin typeface="Baskerville Old Face"/>
                <a:cs typeface="Baskerville Old Face"/>
              </a:rPr>
              <a:t>:</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fr-FR" sz="1000" dirty="0">
                <a:latin typeface="Baskerville Old Face"/>
                <a:cs typeface="Baskerville Old Face"/>
              </a:rPr>
              <a:t>Transparence</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fr-FR" sz="1000" dirty="0">
                <a:latin typeface="Baskerville Old Face"/>
                <a:cs typeface="Baskerville Old Face"/>
              </a:rPr>
              <a:t>Libre circulation facteurs de production</a:t>
            </a:r>
          </a:p>
          <a:p>
            <a:pPr marL="171450" marR="0" lvl="1" indent="-171450" algn="l" defTabSz="914400" rtl="0" eaLnBrk="1" fontAlgn="auto" latinLnBrk="0" hangingPunct="1">
              <a:lnSpc>
                <a:spcPct val="100000"/>
              </a:lnSpc>
              <a:spcBef>
                <a:spcPts val="0"/>
              </a:spcBef>
              <a:spcAft>
                <a:spcPts val="0"/>
              </a:spcAft>
              <a:buClrTx/>
              <a:buSzTx/>
              <a:buFontTx/>
              <a:buChar char="-"/>
              <a:tabLst/>
              <a:defRPr/>
            </a:pPr>
            <a:endParaRPr lang="fr-FR" sz="1000" dirty="0">
              <a:latin typeface="Baskerville Old Face"/>
              <a:cs typeface="Baskerville Old Face"/>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fr-FR" sz="1000" b="1" i="0" u="sng" dirty="0">
                <a:latin typeface="Baskerville Old Face"/>
                <a:cs typeface="Baskerville Old Face"/>
              </a:rPr>
              <a:t>Marché concurrentiel </a:t>
            </a:r>
          </a:p>
          <a:p>
            <a:pPr marL="0" marR="0" lvl="1" indent="0" algn="l" defTabSz="914400" rtl="0" eaLnBrk="1" fontAlgn="auto" latinLnBrk="0" hangingPunct="1">
              <a:lnSpc>
                <a:spcPct val="100000"/>
              </a:lnSpc>
              <a:spcBef>
                <a:spcPts val="0"/>
              </a:spcBef>
              <a:spcAft>
                <a:spcPts val="0"/>
              </a:spcAft>
              <a:buClrTx/>
              <a:buSzTx/>
              <a:buFontTx/>
              <a:buNone/>
              <a:tabLst/>
              <a:defRPr/>
            </a:pPr>
            <a:r>
              <a:rPr lang="fr-FR" sz="1000" dirty="0">
                <a:latin typeface="Baskerville Old Face"/>
                <a:cs typeface="Baskerville Old Face"/>
              </a:rPr>
              <a:t>Un marché est dit concurrentiel si de nombreux acheteurs et de nombreux vendeurs y interagissent, chacun étant si petit au regard de l’importance du marché qu’il a un impact négligeable sur le prix du marché = atomicité =&gt; ils sont preneurs de prix</a:t>
            </a:r>
          </a:p>
          <a:p>
            <a:pPr marL="0" marR="0" lvl="1" indent="0" algn="l" defTabSz="914400" rtl="0" eaLnBrk="1" fontAlgn="auto" latinLnBrk="0" hangingPunct="1">
              <a:lnSpc>
                <a:spcPct val="100000"/>
              </a:lnSpc>
              <a:spcBef>
                <a:spcPts val="0"/>
              </a:spcBef>
              <a:spcAft>
                <a:spcPts val="0"/>
              </a:spcAft>
              <a:buClrTx/>
              <a:buSzTx/>
              <a:buFontTx/>
              <a:buNone/>
              <a:tabLst/>
              <a:defRPr/>
            </a:pPr>
            <a:r>
              <a:rPr lang="fr-FR" sz="1000" dirty="0">
                <a:latin typeface="Baskerville Old Face"/>
                <a:cs typeface="Baskerville Old Face"/>
              </a:rPr>
              <a:t>(Source : présentation de Christophe </a:t>
            </a:r>
            <a:r>
              <a:rPr lang="fr-FR" sz="1000" dirty="0" err="1">
                <a:latin typeface="Baskerville Old Face"/>
                <a:cs typeface="Baskerville Old Face"/>
              </a:rPr>
              <a:t>Lavialle</a:t>
            </a:r>
            <a:r>
              <a:rPr lang="fr-FR" sz="1000" dirty="0">
                <a:latin typeface="Baskerville Old Face"/>
                <a:cs typeface="Baskerville Old Face"/>
              </a:rPr>
              <a:t> et Sandrine Parayre – Séminaire PNF Nouveaux Programmes de SES – 6 février 2019)</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FR" sz="1000" dirty="0">
              <a:latin typeface="Baskerville Old Face"/>
              <a:cs typeface="Baskerville Old Face"/>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fr-FR" sz="1000" b="1" u="sng" dirty="0">
                <a:latin typeface="Baskerville Old Face"/>
                <a:cs typeface="Baskerville Old Face"/>
              </a:rPr>
              <a:t>Savoir distinguer les marchés selon leur degré de concurrence</a:t>
            </a:r>
          </a:p>
          <a:p>
            <a:pPr marL="0" marR="0" lvl="1" indent="0" algn="l" defTabSz="914400" rtl="0" eaLnBrk="1" fontAlgn="auto" latinLnBrk="0" hangingPunct="1">
              <a:lnSpc>
                <a:spcPct val="100000"/>
              </a:lnSpc>
              <a:spcBef>
                <a:spcPts val="0"/>
              </a:spcBef>
              <a:spcAft>
                <a:spcPts val="0"/>
              </a:spcAft>
              <a:buClrTx/>
              <a:buSzTx/>
              <a:buFontTx/>
              <a:buNone/>
              <a:tabLst/>
              <a:defRPr/>
            </a:pPr>
            <a:r>
              <a:rPr lang="fr-FR" sz="1000" dirty="0">
                <a:latin typeface="Baskerville Old Face"/>
                <a:cs typeface="Baskerville Old Face"/>
              </a:rPr>
              <a:t>Tous les marchés ne sont pas de concurrence parfaite :</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fr-FR" sz="1000" dirty="0">
                <a:latin typeface="Baskerville Old Face"/>
                <a:cs typeface="Baskerville Old Face"/>
              </a:rPr>
              <a:t>Vendeur unique =&gt; faiseur de prix = monopole</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fr-FR" sz="1000" dirty="0">
                <a:latin typeface="Baskerville Old Face"/>
                <a:cs typeface="Baskerville Old Face"/>
              </a:rPr>
              <a:t>Vendeurs peu nombreux et faible concurrence = oligopole</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fr-FR" sz="1000" dirty="0">
                <a:latin typeface="Baskerville Old Face"/>
                <a:cs typeface="Baskerville Old Face"/>
              </a:rPr>
              <a:t>Nombreux vendeurs mais qui différencient leurs produits de manière à ne pas se faire concurrence par les prix = concurrence monopolistique</a:t>
            </a:r>
          </a:p>
          <a:p>
            <a:pPr marL="0" marR="0" lvl="1" indent="0" algn="l" defTabSz="914400" rtl="0" eaLnBrk="1" fontAlgn="auto" latinLnBrk="0" hangingPunct="1">
              <a:lnSpc>
                <a:spcPct val="100000"/>
              </a:lnSpc>
              <a:spcBef>
                <a:spcPts val="0"/>
              </a:spcBef>
              <a:spcAft>
                <a:spcPts val="0"/>
              </a:spcAft>
              <a:buClrTx/>
              <a:buSzTx/>
              <a:buFontTx/>
              <a:buNone/>
              <a:tabLst/>
              <a:defRPr/>
            </a:pPr>
            <a:r>
              <a:rPr lang="fr-FR" sz="1000" dirty="0">
                <a:latin typeface="Baskerville Old Face"/>
                <a:cs typeface="Baskerville Old Face"/>
              </a:rPr>
              <a:t>(Source : présentation de Christophe </a:t>
            </a:r>
            <a:r>
              <a:rPr lang="fr-FR" sz="1000" dirty="0" err="1">
                <a:latin typeface="Baskerville Old Face"/>
                <a:cs typeface="Baskerville Old Face"/>
              </a:rPr>
              <a:t>Lavialle</a:t>
            </a:r>
            <a:r>
              <a:rPr lang="fr-FR" sz="1000" dirty="0">
                <a:latin typeface="Baskerville Old Face"/>
                <a:cs typeface="Baskerville Old Face"/>
              </a:rPr>
              <a:t> et Sandrine Parayre – Séminaire PNF Nouveaux Programmes de SES – 6 février 2019)</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FR" sz="1000" dirty="0">
              <a:latin typeface="Baskerville Old Face"/>
              <a:cs typeface="Baskerville Old Face"/>
            </a:endParaRPr>
          </a:p>
          <a:p>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pPr rtl="0"/>
              <a:t>5</a:t>
            </a:fld>
            <a:endParaRPr lang="fr-FR" noProof="0" dirty="0"/>
          </a:p>
        </p:txBody>
      </p:sp>
    </p:spTree>
    <p:extLst>
      <p:ext uri="{BB962C8B-B14F-4D97-AF65-F5344CB8AC3E}">
        <p14:creationId xmlns:p14="http://schemas.microsoft.com/office/powerpoint/2010/main" val="4154635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b="1" u="sng" kern="1200" dirty="0">
                <a:solidFill>
                  <a:schemeClr val="tx1"/>
                </a:solidFill>
                <a:effectLst/>
                <a:latin typeface="+mn-lt"/>
                <a:ea typeface="+mn-ea"/>
                <a:cs typeface="+mn-cs"/>
              </a:rPr>
              <a:t>SAVOIRS POUR ENSEIGNER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Baskerville Old Face"/>
                <a:cs typeface="Baskerville Old Face"/>
              </a:rPr>
              <a:t>Source : présentation de Christophe </a:t>
            </a:r>
            <a:r>
              <a:rPr lang="fr-FR" sz="1200" dirty="0" err="1">
                <a:latin typeface="Baskerville Old Face"/>
                <a:cs typeface="Baskerville Old Face"/>
              </a:rPr>
              <a:t>Lavialle</a:t>
            </a:r>
            <a:r>
              <a:rPr lang="fr-FR" sz="1200" dirty="0">
                <a:latin typeface="Baskerville Old Face"/>
                <a:cs typeface="Baskerville Old Face"/>
              </a:rPr>
              <a:t> et Sandrine Parayre – Séminaire PNF Nouveaux Programmes de SES – 6 février 2019</a:t>
            </a:r>
            <a:endParaRPr lang="fr-FR" sz="1200" b="1" u="sng" kern="1200" dirty="0">
              <a:solidFill>
                <a:schemeClr val="tx1"/>
              </a:solidFill>
              <a:effectLst/>
              <a:latin typeface="+mn-lt"/>
              <a:ea typeface="+mn-ea"/>
              <a:cs typeface="+mn-cs"/>
            </a:endParaRPr>
          </a:p>
          <a:p>
            <a:pPr lvl="0"/>
            <a:endParaRPr lang="fr-FR" sz="1200" b="1" u="sng" kern="1200" dirty="0">
              <a:solidFill>
                <a:schemeClr val="tx1"/>
              </a:solidFill>
              <a:effectLst/>
              <a:latin typeface="+mn-lt"/>
              <a:ea typeface="+mn-ea"/>
              <a:cs typeface="+mn-cs"/>
            </a:endParaRPr>
          </a:p>
          <a:p>
            <a:pPr lvl="0"/>
            <a:r>
              <a:rPr lang="fr-FR" sz="1200" b="1" u="sng" kern="1200" dirty="0">
                <a:solidFill>
                  <a:schemeClr val="tx1"/>
                </a:solidFill>
                <a:effectLst/>
                <a:latin typeface="+mn-lt"/>
                <a:ea typeface="+mn-ea"/>
                <a:cs typeface="+mn-cs"/>
              </a:rPr>
              <a:t>LA DEMANDE</a:t>
            </a:r>
          </a:p>
          <a:p>
            <a:pPr lvl="0"/>
            <a:r>
              <a:rPr lang="fr-FR" sz="1200" b="0" u="none" kern="1200" dirty="0">
                <a:solidFill>
                  <a:schemeClr val="tx1"/>
                </a:solidFill>
                <a:effectLst/>
                <a:latin typeface="+mn-lt"/>
                <a:ea typeface="+mn-ea"/>
                <a:cs typeface="+mn-cs"/>
              </a:rPr>
              <a:t>La demande </a:t>
            </a:r>
            <a:r>
              <a:rPr lang="fr-FR" sz="1200" kern="1200" dirty="0">
                <a:solidFill>
                  <a:schemeClr val="tx1"/>
                </a:solidFill>
                <a:effectLst/>
                <a:latin typeface="+mn-lt"/>
                <a:ea typeface="+mn-ea"/>
                <a:cs typeface="+mn-cs"/>
              </a:rPr>
              <a:t>est une fonction décroissante du prix parce que l’utilité marginale est décroissante.</a:t>
            </a:r>
          </a:p>
          <a:p>
            <a:pPr lvl="0"/>
            <a:r>
              <a:rPr lang="fr-FR" sz="1200" b="1" kern="1200" dirty="0">
                <a:solidFill>
                  <a:schemeClr val="tx1"/>
                </a:solidFill>
                <a:effectLst/>
                <a:latin typeface="+mn-lt"/>
                <a:ea typeface="+mn-ea"/>
                <a:cs typeface="+mn-cs"/>
              </a:rPr>
              <a:t>Courbe de demande individuelle</a:t>
            </a:r>
          </a:p>
          <a:p>
            <a:pPr lvl="0"/>
            <a:r>
              <a:rPr lang="fr-FR" sz="1200" kern="1200" dirty="0">
                <a:solidFill>
                  <a:schemeClr val="tx1"/>
                </a:solidFill>
                <a:effectLst/>
                <a:latin typeface="+mn-lt"/>
                <a:ea typeface="+mn-ea"/>
                <a:cs typeface="+mn-cs"/>
              </a:rPr>
              <a:t>On postule la rationalité de l’acheteur = il maximise sa situation en fonction des contraintes qu’il subit. Pour maximiser, il compare les bénéfices attendus d’une action et les coûts qu’elle induit.</a:t>
            </a:r>
          </a:p>
          <a:p>
            <a:pPr lvl="0"/>
            <a:r>
              <a:rPr lang="fr-FR" sz="1200" kern="1200" dirty="0">
                <a:solidFill>
                  <a:schemeClr val="tx1"/>
                </a:solidFill>
                <a:effectLst/>
                <a:latin typeface="+mn-lt"/>
                <a:ea typeface="+mn-ea"/>
                <a:cs typeface="+mn-cs"/>
              </a:rPr>
              <a:t>Le bénéfice attendu est l’utilité fournie par la consommation du bien ou du service acquis (valeur d’usage).</a:t>
            </a:r>
          </a:p>
          <a:p>
            <a:pPr lvl="0"/>
            <a:r>
              <a:rPr lang="fr-FR" sz="1200" kern="1200" dirty="0">
                <a:solidFill>
                  <a:schemeClr val="tx1"/>
                </a:solidFill>
                <a:effectLst/>
                <a:latin typeface="+mn-lt"/>
                <a:ea typeface="+mn-ea"/>
                <a:cs typeface="+mn-cs"/>
              </a:rPr>
              <a:t>Le coût attendu est le prix à payer pour acquérir le bien (valeur d’échange).</a:t>
            </a:r>
          </a:p>
          <a:p>
            <a:pPr lvl="0"/>
            <a:r>
              <a:rPr lang="fr-FR" sz="1200" kern="1200" dirty="0">
                <a:solidFill>
                  <a:schemeClr val="tx1"/>
                </a:solidFill>
                <a:effectLst/>
                <a:latin typeface="+mn-lt"/>
                <a:ea typeface="+mn-ea"/>
                <a:cs typeface="+mn-cs"/>
              </a:rPr>
              <a:t>L’acheteur rationnel va donc acheter si et tant que l’utilité ressentie est supérieure à la désutilité liée au fait de devoir s’acquitter d’un prix.</a:t>
            </a:r>
          </a:p>
          <a:p>
            <a:pPr lvl="0"/>
            <a:r>
              <a:rPr lang="fr-FR" sz="1200" kern="1200" dirty="0">
                <a:solidFill>
                  <a:schemeClr val="tx1"/>
                </a:solidFill>
                <a:effectLst/>
                <a:latin typeface="+mn-lt"/>
                <a:ea typeface="+mn-ea"/>
                <a:cs typeface="+mn-cs"/>
              </a:rPr>
              <a:t>Le prix est donné (preneur de prix).</a:t>
            </a:r>
          </a:p>
          <a:p>
            <a:pPr lvl="0"/>
            <a:r>
              <a:rPr lang="fr-FR" sz="1200" kern="1200" dirty="0">
                <a:solidFill>
                  <a:schemeClr val="tx1"/>
                </a:solidFill>
                <a:effectLst/>
                <a:latin typeface="+mn-lt"/>
                <a:ea typeface="+mn-ea"/>
                <a:cs typeface="+mn-cs"/>
              </a:rPr>
              <a:t>On suppose que l’utilité marginale est décroissante au fur et à mesure que le bien est acquis (loi de satiété).</a:t>
            </a:r>
          </a:p>
          <a:p>
            <a:pPr lvl="0"/>
            <a:r>
              <a:rPr lang="fr-FR" sz="1200" kern="1200" dirty="0">
                <a:solidFill>
                  <a:schemeClr val="tx1"/>
                </a:solidFill>
                <a:effectLst/>
                <a:latin typeface="+mn-lt"/>
                <a:ea typeface="+mn-ea"/>
                <a:cs typeface="+mn-cs"/>
              </a:rPr>
              <a:t>L’acheteur sera en équilibre (il aura maximisé sa satisfaction) lorsque l’utilité marginale égalera le prix.</a:t>
            </a:r>
          </a:p>
          <a:p>
            <a:pPr lvl="0"/>
            <a:r>
              <a:rPr lang="fr-FR" sz="1200" kern="1200" dirty="0">
                <a:solidFill>
                  <a:schemeClr val="tx1"/>
                </a:solidFill>
                <a:effectLst/>
                <a:latin typeface="+mn-lt"/>
                <a:ea typeface="+mn-ea"/>
                <a:cs typeface="+mn-cs"/>
              </a:rPr>
              <a:t>A partir de ce point, il ne demandera davantage du bien que si son prix baisse : la demande sera donc fonction inverse du niveau du prix.</a:t>
            </a:r>
          </a:p>
          <a:p>
            <a:r>
              <a:rPr lang="fr-FR" sz="1200" b="1" kern="1200" dirty="0">
                <a:solidFill>
                  <a:schemeClr val="tx1"/>
                </a:solidFill>
                <a:effectLst/>
                <a:latin typeface="+mn-lt"/>
                <a:ea typeface="+mn-ea"/>
                <a:cs typeface="+mn-cs"/>
              </a:rPr>
              <a:t>Loi de la demande</a:t>
            </a:r>
          </a:p>
          <a:p>
            <a:r>
              <a:rPr lang="fr-FR" sz="1200" kern="1200" dirty="0">
                <a:solidFill>
                  <a:schemeClr val="tx1"/>
                </a:solidFill>
                <a:effectLst/>
                <a:latin typeface="+mn-lt"/>
                <a:ea typeface="+mn-ea"/>
                <a:cs typeface="+mn-cs"/>
              </a:rPr>
              <a:t>La quantité demandée d’un bien est fonction d’un grand nombre d’éléments mais son déterminant central est le prix =&gt; la demande est fonction du prix toutes choses égales par ailleurs.</a:t>
            </a:r>
          </a:p>
          <a:p>
            <a:r>
              <a:rPr lang="fr-FR" sz="1200" kern="1200" dirty="0">
                <a:solidFill>
                  <a:schemeClr val="tx1"/>
                </a:solidFill>
                <a:effectLst/>
                <a:latin typeface="+mn-lt"/>
                <a:ea typeface="+mn-ea"/>
                <a:cs typeface="+mn-cs"/>
              </a:rPr>
              <a:t>La quantité demandé est négativement reliée au prix pour les raisons évoquées précédemment.</a:t>
            </a:r>
          </a:p>
          <a:p>
            <a:r>
              <a:rPr lang="fr-FR" sz="1200" kern="1200" dirty="0">
                <a:solidFill>
                  <a:schemeClr val="tx1"/>
                </a:solidFill>
                <a:effectLst/>
                <a:latin typeface="+mn-lt"/>
                <a:ea typeface="+mn-ea"/>
                <a:cs typeface="+mn-cs"/>
              </a:rPr>
              <a:t>Loi de la demande = assertion selon laquelle, toutes choses égales par ailleurs, lorsque le prix d’un bien augmente, la quantité demandée de ce bien diminue.</a:t>
            </a:r>
          </a:p>
          <a:p>
            <a:pPr lvl="0"/>
            <a:r>
              <a:rPr lang="fr-FR" sz="1200" b="1" kern="1200" dirty="0">
                <a:solidFill>
                  <a:schemeClr val="tx1"/>
                </a:solidFill>
                <a:effectLst/>
                <a:latin typeface="+mn-lt"/>
                <a:ea typeface="+mn-ea"/>
                <a:cs typeface="+mn-cs"/>
              </a:rPr>
              <a:t>Courbe de demande de marché</a:t>
            </a:r>
          </a:p>
          <a:p>
            <a:r>
              <a:rPr lang="fr-FR" sz="1200" kern="1200" dirty="0">
                <a:solidFill>
                  <a:schemeClr val="tx1"/>
                </a:solidFill>
                <a:effectLst/>
                <a:latin typeface="+mn-lt"/>
                <a:ea typeface="+mn-ea"/>
                <a:cs typeface="+mn-cs"/>
              </a:rPr>
              <a:t>La demande de marché est la somme de toutes les demandes individuelles exprimées sur le marché.</a:t>
            </a:r>
          </a:p>
          <a:p>
            <a:r>
              <a:rPr lang="fr-FR" sz="1200" kern="1200" dirty="0">
                <a:solidFill>
                  <a:schemeClr val="tx1"/>
                </a:solidFill>
                <a:effectLst/>
                <a:latin typeface="+mn-lt"/>
                <a:ea typeface="+mn-ea"/>
                <a:cs typeface="+mn-cs"/>
              </a:rPr>
              <a:t>Puisque les demandes individuelles sont décroissantes en fonction du prix, la demande de marché l’est aussi.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u="sng" kern="1200" dirty="0">
              <a:solidFill>
                <a:schemeClr val="tx1"/>
              </a:solidFill>
              <a:effectLst/>
              <a:latin typeface="Baskerville Old Fac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kern="1200" dirty="0">
                <a:solidFill>
                  <a:schemeClr val="tx1"/>
                </a:solidFill>
                <a:effectLst/>
                <a:latin typeface="Baskerville Old Face"/>
                <a:ea typeface="+mn-ea"/>
                <a:cs typeface="+mn-cs"/>
              </a:rPr>
              <a:t>L’OFFRE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L’offre est une fonction croissante du prix parce que le coût marginal de production est croissant.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Courbe d’offre individuelle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On postule la rationalité de l’offreur. Le bénéfice pour l’offreur = la recette fournie par la vente du bien ou du service acquis = le prix. Le coût pour l’offreur = le coût de production du bien.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vendeur va vendre si et tant que le prix est supérieur au coût de production du bien.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On suppose que le coût de production est croissance au fur et à mesure que le bien est produit =&gt; coût marginal croissant.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vendeur sera en équilibre et aura donc maximisé son profit lorsque le coût marginal de production égalera le prix.</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 partir de ce point, il n’offrira davantage du bien que si son prix augmente =&gt; l’offre sera donc fonction croissante du niveau du prix.</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La loi de l’offre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La quantité offerte d’un produit est fonction d’un grand nombre d’éléments mais son déterminant principal est le prix =&gt; l’offre est fonction du prix, toutes choses égales par ailleurs.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La quantité offerte est positivement reliée au prix (croissance du coût marginal de 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Loi de l’offre = assertion selon laquelle, toutes choses égales par ailleurs, lorsque le prix d’un bien augmente, la quantité offerte de ce bien augmente.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Courbe d’offre de marché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L’offre de marché est la somme de toutes les offres individuelles exprimées sur le marché.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Elle s’obtient en additionnant pour chaque prix toutes les quantités offerts du bien.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L’offre de marché est croissante en fonction du prix puisque les offres individuelles le sont aussi.</a:t>
            </a:r>
          </a:p>
          <a:p>
            <a:endParaRPr lang="fr-FR" sz="1200" kern="1200" dirty="0">
              <a:solidFill>
                <a:schemeClr val="tx1"/>
              </a:solidFill>
              <a:effectLst/>
              <a:latin typeface="+mn-lt"/>
              <a:ea typeface="+mn-ea"/>
              <a:cs typeface="+mn-cs"/>
            </a:endParaRPr>
          </a:p>
          <a:p>
            <a:pPr lvl="0"/>
            <a:r>
              <a:rPr lang="fr-FR" sz="1200" b="1" u="sng" kern="1200" dirty="0">
                <a:solidFill>
                  <a:schemeClr val="tx1"/>
                </a:solidFill>
                <a:effectLst/>
                <a:latin typeface="+mn-lt"/>
                <a:ea typeface="+mn-ea"/>
                <a:cs typeface="+mn-cs"/>
              </a:rPr>
              <a:t>L’ELASTICITE</a:t>
            </a:r>
          </a:p>
          <a:p>
            <a:r>
              <a:rPr lang="fr-FR" sz="1200" kern="1200" dirty="0">
                <a:solidFill>
                  <a:schemeClr val="tx1"/>
                </a:solidFill>
                <a:effectLst/>
                <a:latin typeface="+mn-lt"/>
                <a:ea typeface="+mn-ea"/>
                <a:cs typeface="+mn-cs"/>
              </a:rPr>
              <a:t>Sensibilité de la demande au prix = de combien varie la demande lorsque le prix varie de « tant » ?</a:t>
            </a:r>
          </a:p>
          <a:p>
            <a:r>
              <a:rPr lang="fr-FR" sz="1200" kern="1200" dirty="0">
                <a:solidFill>
                  <a:schemeClr val="tx1"/>
                </a:solidFill>
                <a:effectLst/>
                <a:latin typeface="+mn-lt"/>
                <a:ea typeface="+mn-ea"/>
                <a:cs typeface="+mn-cs"/>
              </a:rPr>
              <a:t>Sensibilité de l’offre au prix = de combien varie l’offre lorsque le prix varie de « tant » ?</a:t>
            </a:r>
          </a:p>
          <a:p>
            <a:r>
              <a:rPr lang="fr-FR" sz="1200" kern="1200" dirty="0">
                <a:solidFill>
                  <a:schemeClr val="tx1"/>
                </a:solidFill>
                <a:effectLst/>
                <a:latin typeface="+mn-lt"/>
                <a:ea typeface="+mn-ea"/>
                <a:cs typeface="+mn-cs"/>
              </a:rPr>
              <a:t>On peut passer sur les calculs avec les élèves, mais il est important d’étudier les </a:t>
            </a:r>
            <a:r>
              <a:rPr lang="fr-FR" sz="1200" u="none" kern="1200" dirty="0">
                <a:solidFill>
                  <a:schemeClr val="tx1"/>
                </a:solidFill>
                <a:effectLst/>
                <a:latin typeface="+mn-lt"/>
                <a:ea typeface="+mn-ea"/>
                <a:cs typeface="+mn-cs"/>
              </a:rPr>
              <a:t>pentes</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Dans le cas de la taxe forfaitaire, l’impact diffère en fonction de l’élasticité.</a:t>
            </a:r>
          </a:p>
          <a:p>
            <a:r>
              <a:rPr lang="fr-FR" sz="1200" kern="1200" dirty="0">
                <a:solidFill>
                  <a:schemeClr val="tx1"/>
                </a:solidFill>
                <a:effectLst/>
                <a:latin typeface="+mn-lt"/>
                <a:ea typeface="+mn-ea"/>
                <a:cs typeface="+mn-cs"/>
              </a:rPr>
              <a:t> </a:t>
            </a:r>
          </a:p>
          <a:p>
            <a:r>
              <a:rPr lang="fr-FR" sz="1200" b="1" u="sng" kern="1200" dirty="0">
                <a:solidFill>
                  <a:schemeClr val="tx1"/>
                </a:solidFill>
                <a:effectLst/>
                <a:latin typeface="+mn-lt"/>
                <a:ea typeface="+mn-ea"/>
                <a:cs typeface="+mn-cs"/>
              </a:rPr>
              <a:t>L’EQUILIBRE DU MARCHE</a:t>
            </a:r>
          </a:p>
          <a:p>
            <a:r>
              <a:rPr lang="fr-FR" sz="1200" kern="1200" dirty="0">
                <a:solidFill>
                  <a:schemeClr val="tx1"/>
                </a:solidFill>
                <a:effectLst/>
                <a:latin typeface="+mn-lt"/>
                <a:ea typeface="+mn-ea"/>
                <a:cs typeface="+mn-cs"/>
              </a:rPr>
              <a:t>La confrontation de l’offre et de la demande du marché font apparaître un équilibre unique entre l’offre et la demande =&gt; il y a un seul prix pour lequel l’offre égale la demande.</a:t>
            </a:r>
          </a:p>
          <a:p>
            <a:r>
              <a:rPr lang="fr-FR" sz="1200" kern="1200" dirty="0">
                <a:solidFill>
                  <a:schemeClr val="tx1"/>
                </a:solidFill>
                <a:effectLst/>
                <a:latin typeface="+mn-lt"/>
                <a:ea typeface="+mn-ea"/>
                <a:cs typeface="+mn-cs"/>
              </a:rPr>
              <a:t>Les actions des acheteurs et des vendeurs guident naturellement le marché vers l’équilibre.</a:t>
            </a:r>
          </a:p>
          <a:p>
            <a:r>
              <a:rPr lang="fr-FR" sz="1200" kern="1200" dirty="0">
                <a:solidFill>
                  <a:schemeClr val="tx1"/>
                </a:solidFill>
                <a:effectLst/>
                <a:latin typeface="+mn-lt"/>
                <a:ea typeface="+mn-ea"/>
                <a:cs typeface="+mn-cs"/>
              </a:rPr>
              <a:t>Ce équilibre existe, il est unique et stable. A ce prix, tout le monde est satisfait : aucun acheteur rationné, aucun vendeur rationné. L’équilibre est un optimum = il n’est pas possible d’améliorer le bien-être d’un individu sans détériorer celui d’un autre individu au minimum (optimum de Pareto).</a:t>
            </a:r>
          </a:p>
          <a:p>
            <a:r>
              <a:rPr lang="fr-FR" sz="1200" kern="1200" dirty="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pPr rtl="0"/>
              <a:t>6</a:t>
            </a:fld>
            <a:endParaRPr lang="fr-FR" noProof="0" dirty="0"/>
          </a:p>
        </p:txBody>
      </p:sp>
    </p:spTree>
    <p:extLst>
      <p:ext uri="{BB962C8B-B14F-4D97-AF65-F5344CB8AC3E}">
        <p14:creationId xmlns:p14="http://schemas.microsoft.com/office/powerpoint/2010/main" val="440836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7500" lnSpcReduction="20000"/>
          </a:bodyPr>
          <a:lstStyle/>
          <a:p>
            <a:pPr algn="just">
              <a:spcBef>
                <a:spcPts val="600"/>
              </a:spcBef>
              <a:buFont typeface="Arial" pitchFamily="34" charset="0"/>
              <a:buNone/>
            </a:pPr>
            <a:r>
              <a:rPr lang="fr-FR" sz="1000" b="1" u="sng" dirty="0">
                <a:latin typeface="Arial" pitchFamily="34" charset="0"/>
                <a:cs typeface="Arial" pitchFamily="34" charset="0"/>
              </a:rPr>
              <a:t>SAVOIRS POUR ENSEIGNER</a:t>
            </a:r>
          </a:p>
          <a:p>
            <a:pPr algn="just">
              <a:spcBef>
                <a:spcPts val="600"/>
              </a:spcBef>
              <a:buFont typeface="Arial" pitchFamily="34" charset="0"/>
              <a:buNone/>
            </a:pPr>
            <a:endParaRPr lang="fr-FR" sz="1000" b="1" u="sng" dirty="0">
              <a:latin typeface="Arial" pitchFamily="34" charset="0"/>
              <a:cs typeface="Arial" pitchFamily="34" charset="0"/>
            </a:endParaRPr>
          </a:p>
          <a:p>
            <a:pPr algn="just">
              <a:spcBef>
                <a:spcPts val="600"/>
              </a:spcBef>
              <a:buFont typeface="Arial" pitchFamily="34" charset="0"/>
              <a:buNone/>
            </a:pPr>
            <a:endParaRPr lang="fr-FR" sz="1000" b="1" u="sng" dirty="0">
              <a:latin typeface="Arial" pitchFamily="34" charset="0"/>
              <a:cs typeface="Arial" pitchFamily="34" charset="0"/>
            </a:endParaRPr>
          </a:p>
          <a:p>
            <a:pPr algn="just">
              <a:spcBef>
                <a:spcPts val="600"/>
              </a:spcBef>
              <a:buFont typeface="Arial" pitchFamily="34" charset="0"/>
              <a:buNone/>
            </a:pPr>
            <a:r>
              <a:rPr lang="fr-FR" sz="1000" b="1" u="none" dirty="0">
                <a:latin typeface="Arial" pitchFamily="34" charset="0"/>
                <a:cs typeface="Arial" pitchFamily="34" charset="0"/>
              </a:rPr>
              <a:t>LES DEPLACEMENTS DES COURBES ET SUR LES COURBES</a:t>
            </a:r>
          </a:p>
          <a:p>
            <a:pPr algn="just">
              <a:spcBef>
                <a:spcPts val="600"/>
              </a:spcBef>
              <a:buFont typeface="Arial" pitchFamily="34" charset="0"/>
              <a:buNone/>
            </a:pPr>
            <a:endParaRPr lang="fr-FR" sz="1000" b="1" u="sng" dirty="0">
              <a:latin typeface="Arial" pitchFamily="34" charset="0"/>
              <a:cs typeface="Arial" pitchFamily="34" charset="0"/>
            </a:endParaRPr>
          </a:p>
          <a:p>
            <a:r>
              <a:rPr lang="fr-FR" sz="1000" kern="1200" dirty="0">
                <a:solidFill>
                  <a:schemeClr val="tx1"/>
                </a:solidFill>
                <a:effectLst/>
                <a:latin typeface="+mn-lt"/>
                <a:ea typeface="+mn-ea"/>
                <a:cs typeface="+mn-cs"/>
              </a:rPr>
              <a:t>Bien distinguer avec les élèves le déplacement le long de la courbe (prix) ou de la courbe (dépend de variables externes).</a:t>
            </a:r>
            <a:endParaRPr lang="fr-FR" sz="1000" b="1" u="sng" dirty="0">
              <a:latin typeface="Arial" pitchFamily="34" charset="0"/>
              <a:cs typeface="Arial" pitchFamily="34" charset="0"/>
            </a:endParaRPr>
          </a:p>
          <a:p>
            <a:pPr algn="just">
              <a:spcBef>
                <a:spcPts val="600"/>
              </a:spcBef>
              <a:buFont typeface="Arial" pitchFamily="34" charset="0"/>
              <a:buNone/>
            </a:pPr>
            <a:endParaRPr lang="fr-FR" sz="1000" dirty="0">
              <a:latin typeface="Arial" pitchFamily="34" charset="0"/>
              <a:cs typeface="Arial" pitchFamily="34" charset="0"/>
            </a:endParaRPr>
          </a:p>
          <a:p>
            <a:pPr algn="just">
              <a:spcBef>
                <a:spcPts val="600"/>
              </a:spcBef>
              <a:buFont typeface="Arial" pitchFamily="34" charset="0"/>
              <a:buNone/>
            </a:pPr>
            <a:r>
              <a:rPr lang="fr-FR" sz="1000" dirty="0">
                <a:latin typeface="Arial" pitchFamily="34" charset="0"/>
                <a:cs typeface="Arial" pitchFamily="34" charset="0"/>
              </a:rPr>
              <a:t>Graphiquement, le lien entre le prix du bien et l’offre ou la demande est représentée par des déplacements le long de la courbe d’offre ou de demande = </a:t>
            </a:r>
            <a:r>
              <a:rPr lang="fr-FR" sz="1000" b="1" dirty="0">
                <a:latin typeface="Arial" pitchFamily="34" charset="0"/>
                <a:cs typeface="Arial" pitchFamily="34" charset="0"/>
              </a:rPr>
              <a:t>ON RAISONNE TOUTES CHOSES EGALES PAR AILLEURS =&gt; DEPLACEMENTS SUR LA COURBE</a:t>
            </a:r>
            <a:r>
              <a:rPr lang="fr-FR" sz="1000" dirty="0">
                <a:latin typeface="Arial" pitchFamily="34" charset="0"/>
                <a:cs typeface="Arial" pitchFamily="34" charset="0"/>
              </a:rPr>
              <a:t>.</a:t>
            </a:r>
          </a:p>
          <a:p>
            <a:pPr algn="just">
              <a:spcBef>
                <a:spcPts val="600"/>
              </a:spcBef>
              <a:buFont typeface="Arial" pitchFamily="34" charset="0"/>
              <a:buNone/>
            </a:pPr>
            <a:endParaRPr lang="fr-FR" sz="1000" dirty="0">
              <a:latin typeface="Arial" pitchFamily="34" charset="0"/>
              <a:cs typeface="Arial" pitchFamily="34" charset="0"/>
            </a:endParaRPr>
          </a:p>
          <a:p>
            <a:pPr algn="just">
              <a:spcBef>
                <a:spcPts val="600"/>
              </a:spcBef>
              <a:buFont typeface="Arial" pitchFamily="34" charset="0"/>
              <a:buNone/>
            </a:pPr>
            <a:r>
              <a:rPr lang="fr-FR" sz="1000" dirty="0">
                <a:latin typeface="Arial" pitchFamily="34" charset="0"/>
                <a:cs typeface="Arial" pitchFamily="34" charset="0"/>
              </a:rPr>
              <a:t>En revanche, si l’influence des autres variables sur la demande ou sur l’offre du bien considéré (autre que le prix) se modifie alors cela se traduit par un déplacement de la courbe elle-même = </a:t>
            </a:r>
            <a:r>
              <a:rPr lang="fr-FR" sz="1000" b="1" dirty="0">
                <a:latin typeface="Arial" pitchFamily="34" charset="0"/>
                <a:cs typeface="Arial" pitchFamily="34" charset="0"/>
              </a:rPr>
              <a:t>TOUTES CHOSES N’ETANT PLUS EGALES PAR AILLEURS =&gt; DEPLACEMENTS DE LA COURBE</a:t>
            </a:r>
            <a:r>
              <a:rPr lang="fr-FR" sz="1000" dirty="0">
                <a:latin typeface="Arial" pitchFamily="34" charset="0"/>
                <a:cs typeface="Arial" pitchFamily="34" charset="0"/>
              </a:rPr>
              <a:t>.</a:t>
            </a:r>
          </a:p>
          <a:p>
            <a:pPr algn="just">
              <a:spcBef>
                <a:spcPts val="600"/>
              </a:spcBef>
              <a:buFont typeface="Arial" pitchFamily="34" charset="0"/>
              <a:buNone/>
            </a:pPr>
            <a:r>
              <a:rPr lang="fr-FR" sz="1000" b="0" dirty="0">
                <a:latin typeface="Arial" pitchFamily="34" charset="0"/>
                <a:cs typeface="Arial" pitchFamily="34" charset="0"/>
              </a:rPr>
              <a:t>Exemples :</a:t>
            </a:r>
          </a:p>
          <a:p>
            <a:pPr marL="171450" indent="-171450" algn="just">
              <a:spcBef>
                <a:spcPts val="600"/>
              </a:spcBef>
              <a:buFontTx/>
              <a:buChar char="-"/>
            </a:pPr>
            <a:r>
              <a:rPr lang="fr-FR" sz="1000" dirty="0">
                <a:latin typeface="Arial" pitchFamily="34" charset="0"/>
                <a:cs typeface="Arial" pitchFamily="34" charset="0"/>
              </a:rPr>
              <a:t>variation de la demande du fait des préférences, des revenus, des biens substituables, des anticipations, du nombre d'acheteurs.</a:t>
            </a:r>
          </a:p>
          <a:p>
            <a:pPr marL="171450" indent="-171450" algn="just">
              <a:spcBef>
                <a:spcPts val="600"/>
              </a:spcBef>
              <a:buFontTx/>
              <a:buChar char="-"/>
            </a:pPr>
            <a:r>
              <a:rPr lang="fr-FR" sz="1000" dirty="0">
                <a:latin typeface="Arial" pitchFamily="34" charset="0"/>
                <a:cs typeface="Arial" pitchFamily="34" charset="0"/>
              </a:rPr>
              <a:t>variation de l'offre du fait des coûts de production, de la technologie, des anticipations, du nombre de vendeurs.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b="1"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000" b="1" dirty="0">
                <a:latin typeface="Arial" pitchFamily="34" charset="0"/>
                <a:cs typeface="Arial" pitchFamily="34" charset="0"/>
              </a:rPr>
              <a:t>Points de vigilance pour la transposition didactique = difficulté de l'élève à savoir quand il s'agit d'un déplacement </a:t>
            </a:r>
            <a:r>
              <a:rPr lang="fr-FR" sz="1000" b="1" u="sng" dirty="0">
                <a:latin typeface="Arial" pitchFamily="34" charset="0"/>
                <a:cs typeface="Arial" pitchFamily="34" charset="0"/>
              </a:rPr>
              <a:t>sur</a:t>
            </a:r>
            <a:r>
              <a:rPr lang="fr-FR" sz="1000" b="1" dirty="0">
                <a:latin typeface="Arial" pitchFamily="34" charset="0"/>
                <a:cs typeface="Arial" pitchFamily="34" charset="0"/>
              </a:rPr>
              <a:t> la courbe ou </a:t>
            </a:r>
            <a:r>
              <a:rPr lang="fr-FR" sz="1000" b="1" u="sng" dirty="0">
                <a:latin typeface="Arial" pitchFamily="34" charset="0"/>
                <a:cs typeface="Arial" pitchFamily="34" charset="0"/>
              </a:rPr>
              <a:t>de</a:t>
            </a:r>
            <a:r>
              <a:rPr lang="fr-FR" sz="1000" b="1" dirty="0">
                <a:latin typeface="Arial" pitchFamily="34" charset="0"/>
                <a:cs typeface="Arial" pitchFamily="34" charset="0"/>
              </a:rPr>
              <a:t> la courbe </a:t>
            </a:r>
            <a:r>
              <a:rPr lang="fr-FR" sz="1000" dirty="0">
                <a:latin typeface="Arial" pitchFamily="34" charset="0"/>
                <a:cs typeface="Arial" pitchFamily="34" charset="0"/>
              </a:rPr>
              <a:t>:</a:t>
            </a:r>
          </a:p>
          <a:p>
            <a:pPr marL="228600" indent="-228600">
              <a:spcBef>
                <a:spcPts val="1200"/>
              </a:spcBef>
            </a:pPr>
            <a:r>
              <a:rPr lang="fr-FR" sz="1000" dirty="0">
                <a:solidFill>
                  <a:srgbClr val="00B050"/>
                </a:solidFill>
                <a:latin typeface="Arial" pitchFamily="34" charset="0"/>
                <a:cs typeface="Arial" pitchFamily="34" charset="0"/>
              </a:rPr>
              <a:t>Solutions</a:t>
            </a:r>
            <a:r>
              <a:rPr lang="fr-FR" sz="1000" dirty="0">
                <a:latin typeface="Arial" pitchFamily="34" charset="0"/>
                <a:cs typeface="Arial" pitchFamily="34" charset="0"/>
              </a:rPr>
              <a:t> = identifier quelle variable a été modifiée et a fait évoluer les quantités échangées :</a:t>
            </a:r>
          </a:p>
          <a:p>
            <a:pPr>
              <a:buClrTx/>
              <a:buFont typeface="Times New Roman" pitchFamily="18" charset="0"/>
              <a:buChar char="˗"/>
            </a:pPr>
            <a:r>
              <a:rPr lang="fr-FR" sz="1000" dirty="0">
                <a:latin typeface="Arial" pitchFamily="34" charset="0"/>
                <a:cs typeface="Arial" pitchFamily="34" charset="0"/>
              </a:rPr>
              <a:t> S’il s’agit du </a:t>
            </a:r>
            <a:r>
              <a:rPr lang="fr-FR" sz="1000" b="1" dirty="0">
                <a:latin typeface="Arial" pitchFamily="34" charset="0"/>
                <a:cs typeface="Arial" pitchFamily="34" charset="0"/>
              </a:rPr>
              <a:t>prix,</a:t>
            </a:r>
            <a:r>
              <a:rPr lang="fr-FR" sz="1000" dirty="0">
                <a:latin typeface="Arial" pitchFamily="34" charset="0"/>
                <a:cs typeface="Arial" pitchFamily="34" charset="0"/>
              </a:rPr>
              <a:t> il y aura un </a:t>
            </a:r>
            <a:r>
              <a:rPr lang="fr-FR" sz="1000" b="1" dirty="0">
                <a:latin typeface="Arial" pitchFamily="34" charset="0"/>
                <a:cs typeface="Arial" pitchFamily="34" charset="0"/>
              </a:rPr>
              <a:t>déplacement sur la courbe</a:t>
            </a:r>
          </a:p>
          <a:p>
            <a:pPr>
              <a:buClrTx/>
              <a:buFont typeface="Times New Roman" pitchFamily="18" charset="0"/>
              <a:buChar char="˗"/>
            </a:pPr>
            <a:r>
              <a:rPr lang="fr-FR" sz="1000" dirty="0">
                <a:latin typeface="Arial" pitchFamily="34" charset="0"/>
                <a:cs typeface="Arial" pitchFamily="34" charset="0"/>
              </a:rPr>
              <a:t> S’il s’agit d’ une </a:t>
            </a:r>
            <a:r>
              <a:rPr lang="fr-FR" sz="1000" b="1" dirty="0">
                <a:latin typeface="Arial" pitchFamily="34" charset="0"/>
                <a:cs typeface="Arial" pitchFamily="34" charset="0"/>
              </a:rPr>
              <a:t>autre variable,</a:t>
            </a:r>
            <a:r>
              <a:rPr lang="fr-FR" sz="1000" dirty="0">
                <a:latin typeface="Arial" pitchFamily="34" charset="0"/>
                <a:cs typeface="Arial" pitchFamily="34" charset="0"/>
              </a:rPr>
              <a:t> il y aura un </a:t>
            </a:r>
            <a:r>
              <a:rPr lang="fr-FR" sz="1000" b="1" dirty="0">
                <a:latin typeface="Arial" pitchFamily="34" charset="0"/>
                <a:cs typeface="Arial" pitchFamily="34" charset="0"/>
              </a:rPr>
              <a:t>déplacement de la courbe</a:t>
            </a:r>
          </a:p>
          <a:p>
            <a:pPr>
              <a:buClrTx/>
              <a:buFont typeface="Times New Roman" pitchFamily="18" charset="0"/>
              <a:buChar char="˗"/>
            </a:pPr>
            <a:endParaRPr lang="fr-FR" sz="1000" b="1" dirty="0">
              <a:latin typeface="Arial" pitchFamily="34" charset="0"/>
              <a:cs typeface="Arial" pitchFamily="34" charset="0"/>
            </a:endParaRPr>
          </a:p>
          <a:p>
            <a:pPr>
              <a:buClrTx/>
              <a:buFont typeface="Times New Roman" pitchFamily="18" charset="0"/>
              <a:buNone/>
            </a:pPr>
            <a:endParaRPr lang="fr-FR" sz="1000" b="1" u="sng" dirty="0">
              <a:latin typeface="Arial" pitchFamily="34" charset="0"/>
              <a:cs typeface="Arial" pitchFamily="34" charset="0"/>
            </a:endParaRPr>
          </a:p>
          <a:p>
            <a:pPr>
              <a:buClrTx/>
              <a:buFont typeface="Times New Roman" pitchFamily="18" charset="0"/>
              <a:buNone/>
            </a:pPr>
            <a:r>
              <a:rPr lang="fr-FR" sz="1000" b="1" u="none" dirty="0">
                <a:latin typeface="Arial" pitchFamily="34" charset="0"/>
                <a:cs typeface="Arial" pitchFamily="34" charset="0"/>
              </a:rPr>
              <a:t>L’EXEMPLE DE LA TAXE FORFAITAIRE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000" b="1"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000" b="1" dirty="0">
                <a:latin typeface="Arial" pitchFamily="34" charset="0"/>
                <a:cs typeface="Arial" pitchFamily="34" charset="0"/>
              </a:rPr>
              <a:t>Une taxe forfaitaire est une taxe à l’unité </a:t>
            </a:r>
            <a:r>
              <a:rPr lang="fr-FR" sz="1000" b="0" dirty="0">
                <a:latin typeface="Arial" pitchFamily="34" charset="0"/>
                <a:cs typeface="Arial" pitchFamily="34" charset="0"/>
              </a:rPr>
              <a:t>=&gt; </a:t>
            </a:r>
            <a:r>
              <a:rPr lang="fr-FR" sz="1000" b="0" dirty="0" err="1">
                <a:latin typeface="Arial" pitchFamily="34" charset="0"/>
                <a:cs typeface="Arial" pitchFamily="34" charset="0"/>
              </a:rPr>
              <a:t>qqsoit</a:t>
            </a:r>
            <a:r>
              <a:rPr lang="fr-FR" sz="1000" b="0" dirty="0">
                <a:latin typeface="Arial" pitchFamily="34" charset="0"/>
                <a:cs typeface="Arial" pitchFamily="34" charset="0"/>
              </a:rPr>
              <a:t> le prix de vente. Exemple = TICPE (environ 70 centimes par litre d’essence) = taxe intérieure de consommation sur les produits énergétiques (ex TIPP = taxe intérieure de consommation sur les produits pétroliers) </a:t>
            </a:r>
            <a:r>
              <a:rPr lang="fr-FR" sz="1000" b="1" dirty="0">
                <a:latin typeface="Arial" pitchFamily="34" charset="0"/>
                <a:cs typeface="Arial" pitchFamily="34" charset="0"/>
              </a:rPr>
              <a:t>= </a:t>
            </a:r>
            <a:r>
              <a:rPr lang="fr-FR" sz="1200" b="0" i="0" kern="1200" dirty="0">
                <a:solidFill>
                  <a:schemeClr val="tx1"/>
                </a:solidFill>
                <a:effectLst/>
                <a:latin typeface="+mn-lt"/>
                <a:ea typeface="+mn-ea"/>
                <a:cs typeface="+mn-cs"/>
              </a:rPr>
              <a:t>taxe qui porte sur les produits pétroliers lorsqu'ils sont destinés à être utilisés en tant que carburant ou combustible de chauffage.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Une taxe proportionnelle est une taxe qui varie avec le montant total. Exemple : la TVA.</a:t>
            </a:r>
            <a:endParaRPr lang="fr-FR" sz="1000" dirty="0">
              <a:latin typeface="Arial" pitchFamily="34" charset="0"/>
              <a:cs typeface="Arial" pitchFamily="34" charset="0"/>
            </a:endParaRPr>
          </a:p>
          <a:p>
            <a:endParaRPr lang="fr-FR" sz="1000" b="1" baseline="0" dirty="0">
              <a:latin typeface="Arial" pitchFamily="34" charset="0"/>
              <a:cs typeface="Arial" pitchFamily="34" charset="0"/>
            </a:endParaRPr>
          </a:p>
          <a:p>
            <a:r>
              <a:rPr lang="fr-FR" sz="1000" b="1" baseline="0" dirty="0">
                <a:latin typeface="Arial" pitchFamily="34" charset="0"/>
                <a:cs typeface="Arial" pitchFamily="34" charset="0"/>
              </a:rPr>
              <a:t>Ne pas évoquer ici le surplus </a:t>
            </a:r>
            <a:r>
              <a:rPr lang="fr-FR" sz="1000" b="0" baseline="0" dirty="0">
                <a:latin typeface="Arial" pitchFamily="34" charset="0"/>
                <a:cs typeface="Arial" pitchFamily="34" charset="0"/>
              </a:rPr>
              <a:t>car</a:t>
            </a:r>
            <a:r>
              <a:rPr lang="fr-FR" sz="1000" b="1" baseline="0" dirty="0">
                <a:latin typeface="Arial" pitchFamily="34" charset="0"/>
                <a:cs typeface="Arial" pitchFamily="34" charset="0"/>
              </a:rPr>
              <a:t> </a:t>
            </a:r>
            <a:r>
              <a:rPr lang="fr-FR" sz="1000" b="0" baseline="0" dirty="0">
                <a:latin typeface="Arial" pitchFamily="34" charset="0"/>
                <a:cs typeface="Arial" pitchFamily="34" charset="0"/>
              </a:rPr>
              <a:t>cette notion sera vue plus tard dans l’item 6.</a:t>
            </a:r>
            <a:r>
              <a:rPr lang="fr-FR" sz="1000" b="1" dirty="0">
                <a:latin typeface="Arial" pitchFamily="34" charset="0"/>
                <a:cs typeface="Arial" pitchFamily="34" charset="0"/>
              </a:rPr>
              <a:t> </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pPr rtl="0"/>
              <a:t>9</a:t>
            </a:fld>
            <a:endParaRPr lang="fr-FR" noProof="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900" b="1" u="sng" dirty="0">
                <a:effectLst/>
                <a:latin typeface="Arial" pitchFamily="34" charset="0"/>
                <a:cs typeface="Arial" pitchFamily="34" charset="0"/>
              </a:rPr>
              <a:t>SAVOIRS POUR ENSEIGNER</a:t>
            </a:r>
          </a:p>
          <a:p>
            <a:endParaRPr lang="fr-FR" sz="900" dirty="0">
              <a:latin typeface="Arial" pitchFamily="34" charset="0"/>
              <a:cs typeface="Arial" pitchFamily="34" charset="0"/>
            </a:endParaRPr>
          </a:p>
          <a:p>
            <a:r>
              <a:rPr lang="fr-FR" sz="900" dirty="0">
                <a:latin typeface="Arial" pitchFamily="34" charset="0"/>
                <a:cs typeface="Arial" pitchFamily="34" charset="0"/>
              </a:rPr>
              <a:t>Conditions de réalisation de la maximisation du profit : marché concurrentiel et coût marginal croissant</a:t>
            </a:r>
          </a:p>
          <a:p>
            <a:endParaRPr lang="fr-FR" sz="90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dirty="0">
                <a:latin typeface="Baskerville Old Face"/>
                <a:cs typeface="Baskerville Old Face"/>
              </a:rPr>
              <a:t>Courbe d’offre = courbe qui représente la quantité produite qui maximise le profit du producteur pour chaque prix =&gt; = courbe de coût marginal du producteur puisqu’elle permet de connaître les quantités offertes en fonction du prix de marché</a:t>
            </a:r>
          </a:p>
          <a:p>
            <a:endParaRPr lang="fr-FR" sz="900" dirty="0">
              <a:latin typeface="Arial" pitchFamily="34" charset="0"/>
              <a:cs typeface="Arial" pitchFamily="34" charset="0"/>
            </a:endParaRPr>
          </a:p>
          <a:p>
            <a:endParaRPr lang="fr-FR" sz="90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900" b="1" dirty="0">
                <a:latin typeface="Arial" pitchFamily="34" charset="0"/>
                <a:cs typeface="Arial" pitchFamily="34" charset="0"/>
              </a:rPr>
              <a:t>Points de vigilance pour la transposition didactique :</a:t>
            </a:r>
          </a:p>
          <a:p>
            <a:endParaRPr lang="fr-FR" sz="900" dirty="0">
              <a:latin typeface="Arial" pitchFamily="34" charset="0"/>
              <a:cs typeface="Arial" pitchFamily="34" charset="0"/>
            </a:endParaRPr>
          </a:p>
          <a:p>
            <a:r>
              <a:rPr lang="fr-FR" sz="1050" b="1" dirty="0">
                <a:latin typeface="Arial" pitchFamily="34" charset="0"/>
                <a:cs typeface="Arial" pitchFamily="34" charset="0"/>
              </a:rPr>
              <a:t>Difficulté :</a:t>
            </a:r>
            <a:r>
              <a:rPr lang="fr-FR" sz="1050" dirty="0">
                <a:latin typeface="Arial" pitchFamily="34" charset="0"/>
                <a:cs typeface="Arial" pitchFamily="34" charset="0"/>
              </a:rPr>
              <a:t> certaines notions ne sont pas au programme mais doivent être vues pour traiter le programme.</a:t>
            </a:r>
          </a:p>
          <a:p>
            <a:pPr>
              <a:spcBef>
                <a:spcPts val="1200"/>
              </a:spcBef>
              <a:buClrTx/>
              <a:buFont typeface="Times New Roman" pitchFamily="18" charset="0"/>
              <a:buChar char="˗"/>
            </a:pPr>
            <a:r>
              <a:rPr lang="fr-FR" sz="1000" dirty="0">
                <a:latin typeface="Arial" pitchFamily="34" charset="0"/>
                <a:cs typeface="Arial" pitchFamily="34" charset="0"/>
              </a:rPr>
              <a:t> coût total, coût unitaire et coût marginal</a:t>
            </a:r>
          </a:p>
          <a:p>
            <a:pPr>
              <a:spcBef>
                <a:spcPts val="0"/>
              </a:spcBef>
              <a:buClrTx/>
              <a:buFont typeface="Times New Roman" pitchFamily="18" charset="0"/>
              <a:buChar char="˗"/>
            </a:pPr>
            <a:r>
              <a:rPr lang="fr-FR" sz="1050" b="0" dirty="0">
                <a:solidFill>
                  <a:srgbClr val="FF0000"/>
                </a:solidFill>
                <a:latin typeface="Arial" pitchFamily="34" charset="0"/>
                <a:cs typeface="Arial" pitchFamily="34" charset="0"/>
              </a:rPr>
              <a:t> coûts fixes et coûts variables, (économies d’échelle ?)</a:t>
            </a:r>
          </a:p>
          <a:p>
            <a:pPr>
              <a:spcBef>
                <a:spcPts val="0"/>
              </a:spcBef>
              <a:buClrTx/>
              <a:buFont typeface="Times New Roman" pitchFamily="18" charset="0"/>
              <a:buChar char="˗"/>
            </a:pPr>
            <a:r>
              <a:rPr lang="fr-FR" sz="1050" dirty="0">
                <a:latin typeface="Arial" pitchFamily="34" charset="0"/>
                <a:cs typeface="Arial" pitchFamily="34" charset="0"/>
              </a:rPr>
              <a:t> recette, recette unitaire, et recette marginale</a:t>
            </a:r>
            <a:br>
              <a:rPr lang="fr-FR" sz="1050" dirty="0">
                <a:latin typeface="Arial" pitchFamily="34" charset="0"/>
                <a:cs typeface="Arial" pitchFamily="34" charset="0"/>
              </a:rPr>
            </a:br>
            <a:endParaRPr lang="fr-FR" sz="1050" dirty="0">
              <a:latin typeface="Arial" pitchFamily="34" charset="0"/>
              <a:cs typeface="Arial" pitchFamily="34" charset="0"/>
            </a:endParaRPr>
          </a:p>
          <a:p>
            <a:pPr>
              <a:buNone/>
            </a:pPr>
            <a:r>
              <a:rPr lang="fr-FR" sz="1050" b="1" dirty="0">
                <a:solidFill>
                  <a:srgbClr val="00B050"/>
                </a:solidFill>
                <a:latin typeface="Arial" pitchFamily="34" charset="0"/>
                <a:cs typeface="Arial" pitchFamily="34" charset="0"/>
              </a:rPr>
              <a:t>Solution</a:t>
            </a:r>
            <a:r>
              <a:rPr lang="fr-FR" sz="1050" dirty="0">
                <a:solidFill>
                  <a:srgbClr val="00B050"/>
                </a:solidFill>
                <a:latin typeface="Arial" pitchFamily="34" charset="0"/>
                <a:cs typeface="Arial" pitchFamily="34" charset="0"/>
              </a:rPr>
              <a:t> :</a:t>
            </a:r>
            <a:r>
              <a:rPr lang="fr-FR" sz="1050" dirty="0">
                <a:latin typeface="Arial" pitchFamily="34" charset="0"/>
                <a:cs typeface="Arial" pitchFamily="34" charset="0"/>
              </a:rPr>
              <a:t> prévoir un raisonnement en plusieurs étapes </a:t>
            </a:r>
          </a:p>
          <a:p>
            <a:pPr>
              <a:buNone/>
            </a:pPr>
            <a:endParaRPr lang="fr-FR" sz="1050" dirty="0">
              <a:latin typeface="Arial" pitchFamily="34" charset="0"/>
              <a:cs typeface="Arial" pitchFamily="34" charset="0"/>
            </a:endParaRPr>
          </a:p>
          <a:p>
            <a:pPr>
              <a:buFont typeface="+mj-lt"/>
              <a:buAutoNum type="arabicParenR"/>
            </a:pPr>
            <a:r>
              <a:rPr lang="fr-FR" sz="1050" dirty="0">
                <a:latin typeface="Arial" pitchFamily="34" charset="0"/>
                <a:cs typeface="Arial" pitchFamily="34" charset="0"/>
              </a:rPr>
              <a:t> Introduire les notions indispensables à la compréhension : étude de cas très simple (ex : kébab) avec calcul et représentation graphique des différents coûts.</a:t>
            </a:r>
          </a:p>
          <a:p>
            <a:pPr marL="0" marR="0" lvl="1" indent="0" algn="l" defTabSz="914400" rtl="0" eaLnBrk="1" fontAlgn="auto" latinLnBrk="0" hangingPunct="1">
              <a:lnSpc>
                <a:spcPct val="100000"/>
              </a:lnSpc>
              <a:spcBef>
                <a:spcPts val="0"/>
              </a:spcBef>
              <a:spcAft>
                <a:spcPts val="0"/>
              </a:spcAft>
              <a:buClrTx/>
              <a:buSzTx/>
              <a:buFont typeface="+mj-lt"/>
              <a:buNone/>
              <a:tabLst/>
              <a:defRPr/>
            </a:pPr>
            <a:r>
              <a:rPr lang="fr-FR" sz="1050" i="1" dirty="0">
                <a:latin typeface="Arial" pitchFamily="34" charset="0"/>
                <a:cs typeface="Arial" pitchFamily="34" charset="0"/>
              </a:rPr>
              <a:t>(le recours à un graphique peut être très utile mais ne constitue pas un attendu)</a:t>
            </a:r>
          </a:p>
          <a:p>
            <a:pPr>
              <a:buFont typeface="+mj-lt"/>
              <a:buAutoNum type="arabicParenR"/>
            </a:pPr>
            <a:endParaRPr lang="fr-FR" sz="1050" dirty="0">
              <a:latin typeface="Arial" pitchFamily="34" charset="0"/>
              <a:cs typeface="Arial" pitchFamily="34" charset="0"/>
            </a:endParaRPr>
          </a:p>
          <a:p>
            <a:pPr>
              <a:spcBef>
                <a:spcPts val="0"/>
              </a:spcBef>
              <a:buFont typeface="+mj-lt"/>
              <a:buAutoNum type="arabicParenR"/>
            </a:pPr>
            <a:r>
              <a:rPr lang="fr-FR" sz="1050" dirty="0">
                <a:latin typeface="Arial" pitchFamily="34" charset="0"/>
                <a:cs typeface="Arial" pitchFamily="34" charset="0"/>
              </a:rPr>
              <a:t> Revenir au programme et interpréter le graphique ; proposition de travail sur graphique :</a:t>
            </a:r>
            <a:br>
              <a:rPr lang="fr-FR" sz="1050" dirty="0">
                <a:latin typeface="Arial" pitchFamily="34" charset="0"/>
                <a:cs typeface="Arial" pitchFamily="34" charset="0"/>
              </a:rPr>
            </a:br>
            <a:r>
              <a:rPr lang="fr-FR" sz="1050" dirty="0">
                <a:latin typeface="Arial" pitchFamily="34" charset="0"/>
                <a:cs typeface="Arial" pitchFamily="34" charset="0"/>
              </a:rPr>
              <a:t>- partir d'un raisonnement unitaire, pour calculer le profit unitaire</a:t>
            </a:r>
          </a:p>
          <a:p>
            <a:pPr>
              <a:spcBef>
                <a:spcPts val="0"/>
              </a:spcBef>
              <a:buFont typeface="+mj-lt"/>
              <a:buNone/>
            </a:pPr>
            <a:r>
              <a:rPr lang="fr-FR" sz="1050" dirty="0">
                <a:latin typeface="Arial" pitchFamily="34" charset="0"/>
                <a:cs typeface="Arial" pitchFamily="34" charset="0"/>
              </a:rPr>
              <a:t>- </a:t>
            </a:r>
            <a:r>
              <a:rPr lang="fr-FR" sz="900" dirty="0">
                <a:latin typeface="Arial" pitchFamily="34" charset="0"/>
                <a:cs typeface="Arial" pitchFamily="34" charset="0"/>
              </a:rPr>
              <a:t>déduire la quantité à offrir à partir d'une </a:t>
            </a:r>
            <a:r>
              <a:rPr lang="fr-FR" sz="900" b="1" dirty="0">
                <a:latin typeface="Arial" pitchFamily="34" charset="0"/>
                <a:cs typeface="Arial" pitchFamily="34" charset="0"/>
              </a:rPr>
              <a:t>interprétation du graphique. </a:t>
            </a:r>
            <a:endParaRPr lang="fr-FR" sz="900" dirty="0">
              <a:latin typeface="Arial" pitchFamily="34" charset="0"/>
              <a:cs typeface="Arial" pitchFamily="34" charset="0"/>
            </a:endParaRPr>
          </a:p>
          <a:p>
            <a:endParaRPr lang="fr-FR" sz="900" dirty="0">
              <a:latin typeface="Arial" pitchFamily="34" charset="0"/>
              <a:cs typeface="Arial" pitchFamily="34" charset="0"/>
            </a:endParaRPr>
          </a:p>
          <a:p>
            <a:r>
              <a:rPr lang="fr-FR" sz="900" dirty="0">
                <a:latin typeface="Arial" pitchFamily="34" charset="0"/>
                <a:cs typeface="Arial" pitchFamily="34" charset="0"/>
              </a:rPr>
              <a:t>cas du Cm croissant ; nous repérons sur le graphique les situations qui permettent à l'entreprise de dégager un profit unitaire</a:t>
            </a:r>
          </a:p>
          <a:p>
            <a:r>
              <a:rPr lang="fr-FR" sz="900" dirty="0">
                <a:latin typeface="Arial" pitchFamily="34" charset="0"/>
                <a:cs typeface="Arial" pitchFamily="34" charset="0"/>
              </a:rPr>
              <a:t>sachant que l'entreprise est preneuse de prix, elle doit fixer la quantité de biens à produire ; pour chaque quantité pouvant être offerte elle compare le prix du bien (recette unitaire)  au coût additionnel du dernier produit vendu (Cm) ; par tâtonnement, on en déduit que la quantité offerte par l'entreprise correspond à la situation où P = Cm. Pour la dernière unité produite le profit unitaire est nul.</a:t>
            </a:r>
          </a:p>
          <a:p>
            <a:endParaRPr lang="fr-FR" dirty="0"/>
          </a:p>
          <a:p>
            <a:r>
              <a:rPr lang="fr-FR" b="1" dirty="0"/>
              <a:t>Idéalement, produire une continuité entre les exercices des items 2 et 3</a:t>
            </a:r>
            <a:r>
              <a:rPr lang="fr-FR" b="1" baseline="0" dirty="0"/>
              <a:t> et l’item 4</a:t>
            </a:r>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pPr rtl="0"/>
              <a:t>15</a:t>
            </a:fld>
            <a:endParaRPr lang="fr-FR" noProof="0" dirty="0"/>
          </a:p>
        </p:txBody>
      </p:sp>
    </p:spTree>
    <p:extLst>
      <p:ext uri="{BB962C8B-B14F-4D97-AF65-F5344CB8AC3E}">
        <p14:creationId xmlns:p14="http://schemas.microsoft.com/office/powerpoint/2010/main" val="3556864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lgn="just" defTabSz="914400" rtl="0" eaLnBrk="1" latinLnBrk="0" hangingPunct="1">
              <a:buNone/>
            </a:pPr>
            <a:r>
              <a:rPr lang="fr-FR" b="1" u="sng" dirty="0"/>
              <a:t>SAVOIRS POUR ENSEIGNER</a:t>
            </a:r>
          </a:p>
          <a:p>
            <a:pPr marL="0" algn="just" defTabSz="914400" rtl="0" eaLnBrk="1" latinLnBrk="0" hangingPunct="1">
              <a:buNone/>
            </a:pPr>
            <a:endParaRPr lang="fr-FR" b="1" u="sng" dirty="0"/>
          </a:p>
          <a:p>
            <a:pPr marL="0" algn="just" defTabSz="914400" rtl="0" eaLnBrk="1" latinLnBrk="0" hangingPunct="1">
              <a:buNone/>
            </a:pPr>
            <a:r>
              <a:rPr lang="fr-FR" b="1" u="none" dirty="0"/>
              <a:t>LE SURPLUS DU CONSOMMATEUR</a:t>
            </a:r>
          </a:p>
          <a:p>
            <a:pPr marL="0" algn="just" defTabSz="914400" rtl="0" eaLnBrk="1" latinLnBrk="0" hangingPunct="1">
              <a:buNone/>
            </a:pPr>
            <a:r>
              <a:rPr lang="fr-FR" dirty="0"/>
              <a:t>L’idée est de mesurer le bien-être éco des </a:t>
            </a:r>
            <a:r>
              <a:rPr lang="fr-FR" dirty="0" err="1"/>
              <a:t>co-échangistes</a:t>
            </a:r>
            <a:r>
              <a:rPr lang="fr-FR" dirty="0"/>
              <a:t>. Bien-être = satisfaction retirée par les agents éco de leur participation au marché. </a:t>
            </a:r>
          </a:p>
          <a:p>
            <a:pPr marL="0" algn="just" defTabSz="914400" rtl="0" eaLnBrk="1" latinLnBrk="0" hangingPunct="1">
              <a:buNone/>
            </a:pPr>
            <a:r>
              <a:rPr lang="fr-FR" dirty="0"/>
              <a:t>Satisfaction pour le consommateur si prix payé est inférieur au prix qu’il était prêt à payer pour une unité de bien = surplus du consommateur.</a:t>
            </a:r>
          </a:p>
          <a:p>
            <a:pPr marL="0" algn="just" defTabSz="914400" rtl="0" eaLnBrk="1" latinLnBrk="0" hangingPunct="1">
              <a:buNone/>
            </a:pPr>
            <a:endParaRPr lang="fr-FR" u="none" dirty="0"/>
          </a:p>
          <a:p>
            <a:pPr marL="0" algn="just" defTabSz="914400" rtl="0" eaLnBrk="1" latinLnBrk="0" hangingPunct="1">
              <a:buNone/>
            </a:pPr>
            <a:r>
              <a:rPr lang="fr-FR" b="1" u="none" dirty="0"/>
              <a:t>LE SURPLUS DU PRODUCTEUR</a:t>
            </a:r>
          </a:p>
          <a:p>
            <a:pPr marL="0" algn="just" defTabSz="914400" rtl="0" eaLnBrk="1" latinLnBrk="0" hangingPunct="1">
              <a:buNone/>
            </a:pPr>
            <a:r>
              <a:rPr lang="fr-FR" dirty="0"/>
              <a:t>Bien-être des offreurs = profit qu’ils retirent de leur participation au marché. </a:t>
            </a:r>
          </a:p>
          <a:p>
            <a:pPr marL="0" algn="just" defTabSz="914400" rtl="0" eaLnBrk="1" latinLnBrk="0" hangingPunct="1">
              <a:buNone/>
            </a:pPr>
            <a:r>
              <a:rPr lang="fr-FR" dirty="0"/>
              <a:t>Surplus du producteur = différence entre prix vendu et prix auquel le vendeur était prêt à vendre son produit.</a:t>
            </a:r>
          </a:p>
          <a:p>
            <a:pPr marL="0" algn="just" defTabSz="914400" rtl="0" eaLnBrk="1" latinLnBrk="0" hangingPunct="1">
              <a:buNone/>
            </a:pPr>
            <a:endParaRPr lang="fr-FR" u="sng" dirty="0"/>
          </a:p>
          <a:p>
            <a:pPr marL="0" algn="just" defTabSz="914400" rtl="0" eaLnBrk="1" latinLnBrk="0" hangingPunct="1">
              <a:buNone/>
            </a:pPr>
            <a:r>
              <a:rPr lang="fr-FR" b="1" u="none" dirty="0"/>
              <a:t>EFFICACITE DU MARCHE</a:t>
            </a:r>
          </a:p>
          <a:p>
            <a:pPr marL="0" algn="just" defTabSz="914400" rtl="0" eaLnBrk="1" latinLnBrk="0" hangingPunct="1">
              <a:buNone/>
            </a:pPr>
            <a:r>
              <a:rPr lang="fr-FR" dirty="0"/>
              <a:t>L’allocation des ressources par le marché est efficace lorsqu’elle maximise le surplus total </a:t>
            </a:r>
            <a:r>
              <a:rPr lang="fr-FR" dirty="0" err="1"/>
              <a:t>ctd</a:t>
            </a:r>
            <a:r>
              <a:rPr lang="fr-FR" dirty="0"/>
              <a:t> la somme du surplus du producteur et du surplus du consommateur.</a:t>
            </a:r>
          </a:p>
          <a:p>
            <a:pPr marL="0" algn="just" defTabSz="914400" rtl="0" eaLnBrk="1" latinLnBrk="0" hangingPunct="1">
              <a:buNone/>
            </a:pP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pPr rtl="0"/>
              <a:t>16</a:t>
            </a:fld>
            <a:endParaRPr lang="fr-FR" noProof="0" dirty="0"/>
          </a:p>
        </p:txBody>
      </p:sp>
    </p:spTree>
    <p:extLst>
      <p:ext uri="{BB962C8B-B14F-4D97-AF65-F5344CB8AC3E}">
        <p14:creationId xmlns:p14="http://schemas.microsoft.com/office/powerpoint/2010/main" val="3128769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066800" y="2606040"/>
            <a:ext cx="10058400" cy="2743200"/>
          </a:xfrm>
        </p:spPr>
        <p:txBody>
          <a:bodyPr rtlCol="0"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pPr rtl="0"/>
            <a:r>
              <a:rPr lang="fr-FR" noProof="0"/>
              <a:t>Modifiez le style du titre</a:t>
            </a:r>
            <a:endParaRPr lang="fr-FR" noProof="0" dirty="0"/>
          </a:p>
        </p:txBody>
      </p:sp>
      <p:sp>
        <p:nvSpPr>
          <p:cNvPr id="3" name="Sous-titre 2"/>
          <p:cNvSpPr>
            <a:spLocks noGrp="1"/>
          </p:cNvSpPr>
          <p:nvPr>
            <p:ph type="subTitle" idx="1"/>
          </p:nvPr>
        </p:nvSpPr>
        <p:spPr>
          <a:xfrm>
            <a:off x="1066800" y="5360437"/>
            <a:ext cx="10058400" cy="365760"/>
          </a:xfrm>
        </p:spPr>
        <p:txBody>
          <a:bodyPr rtlCol="0">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Modifier le style des sous-titres du masque</a:t>
            </a:r>
            <a:endParaRPr lang="fr-FR" noProof="0"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a:t>SES / Journées de formation aux nouveaux programmes - 11, 12 et 13 juin 2019 Académie de Lyon</a:t>
            </a:r>
            <a:endParaRPr lang="fr-FR" noProof="0" dirty="0"/>
          </a:p>
        </p:txBody>
      </p:sp>
      <p:sp>
        <p:nvSpPr>
          <p:cNvPr id="4" name="Espace réservé de la date 3"/>
          <p:cNvSpPr>
            <a:spLocks noGrp="1"/>
          </p:cNvSpPr>
          <p:nvPr>
            <p:ph type="dt" sz="half" idx="10"/>
          </p:nvPr>
        </p:nvSpPr>
        <p:spPr/>
        <p:txBody>
          <a:bodyPr rtlCol="0"/>
          <a:lstStyle>
            <a:lvl1pPr>
              <a:defRPr/>
            </a:lvl1pPr>
          </a:lstStyle>
          <a:p>
            <a:endParaRPr lang="fr-FR" noProof="0" dirty="0"/>
          </a:p>
        </p:txBody>
      </p:sp>
      <p:sp>
        <p:nvSpPr>
          <p:cNvPr id="6" name="Espace réservé du numéro de diapositive 5"/>
          <p:cNvSpPr>
            <a:spLocks noGrp="1"/>
          </p:cNvSpPr>
          <p:nvPr>
            <p:ph type="sldNum" sz="quarter" idx="12"/>
          </p:nvPr>
        </p:nvSpPr>
        <p:spPr/>
        <p:txBody>
          <a:bodyPr rtlCol="0"/>
          <a:lstStyle/>
          <a:p>
            <a:pPr rtl="0"/>
            <a:fld id="{E31375A4-56A4-47D6-9801-1991572033F7}" type="slidenum">
              <a:rPr lang="fr-FR" noProof="0" smtClean="0"/>
              <a:pPr rtl="0"/>
              <a:t>‹N°›</a:t>
            </a:fld>
            <a:endParaRPr lang="fr-FR"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525000" y="382230"/>
            <a:ext cx="1371600" cy="5561369"/>
          </a:xfrm>
        </p:spPr>
        <p:txBody>
          <a:bodyPr vert="eaVert"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a:xfrm>
            <a:off x="1295400" y="382230"/>
            <a:ext cx="7863840" cy="5561370"/>
          </a:xfrm>
        </p:spPr>
        <p:txBody>
          <a:bodyPr vert="eaVert"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a:t>SES / Journées de formation aux nouveaux programmes - 11, 12 et 13 juin 2019 Académie de Lyon</a:t>
            </a:r>
            <a:endParaRPr lang="fr-FR" noProof="0" dirty="0"/>
          </a:p>
        </p:txBody>
      </p:sp>
      <p:sp>
        <p:nvSpPr>
          <p:cNvPr id="4" name="Espace réservé de la date 3"/>
          <p:cNvSpPr>
            <a:spLocks noGrp="1"/>
          </p:cNvSpPr>
          <p:nvPr>
            <p:ph type="dt" sz="half" idx="10"/>
          </p:nvPr>
        </p:nvSpPr>
        <p:spPr/>
        <p:txBody>
          <a:bodyPr rtlCol="0"/>
          <a:lstStyle>
            <a:lvl1pPr>
              <a:defRPr/>
            </a:lvl1pPr>
          </a:lstStyle>
          <a:p>
            <a:endParaRPr lang="fr-FR" noProof="0" dirty="0"/>
          </a:p>
        </p:txBody>
      </p:sp>
      <p:sp>
        <p:nvSpPr>
          <p:cNvPr id="6" name="Espace réservé du numéro de diapositive 5"/>
          <p:cNvSpPr>
            <a:spLocks noGrp="1"/>
          </p:cNvSpPr>
          <p:nvPr>
            <p:ph type="sldNum" sz="quarter" idx="12"/>
          </p:nvPr>
        </p:nvSpPr>
        <p:spPr/>
        <p:txBody>
          <a:bodyPr rtlCol="0"/>
          <a:lstStyle/>
          <a:p>
            <a:pPr rtl="0"/>
            <a:fld id="{E31375A4-56A4-47D6-9801-1991572033F7}" type="slidenum">
              <a:rPr lang="fr-FR" noProof="0" smtClean="0"/>
              <a:pPr rtl="0"/>
              <a:t>‹N°›</a:t>
            </a:fld>
            <a:endParaRPr lang="fr-FR"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p:txBody>
          <a:bodyPr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a:t>SES / Journées de formation aux nouveaux programmes - 11, 12 et 13 juin 2019 Académie de Lyon</a:t>
            </a:r>
            <a:endParaRPr lang="fr-FR" noProof="0" dirty="0"/>
          </a:p>
        </p:txBody>
      </p:sp>
      <p:sp>
        <p:nvSpPr>
          <p:cNvPr id="4" name="Espace réservé de la date 3"/>
          <p:cNvSpPr>
            <a:spLocks noGrp="1"/>
          </p:cNvSpPr>
          <p:nvPr>
            <p:ph type="dt" sz="half" idx="10"/>
          </p:nvPr>
        </p:nvSpPr>
        <p:spPr/>
        <p:txBody>
          <a:bodyPr rtlCol="0"/>
          <a:lstStyle>
            <a:lvl1pPr>
              <a:defRPr/>
            </a:lvl1pPr>
          </a:lstStyle>
          <a:p>
            <a:endParaRPr lang="fr-FR" noProof="0" dirty="0"/>
          </a:p>
        </p:txBody>
      </p:sp>
      <p:sp>
        <p:nvSpPr>
          <p:cNvPr id="6" name="Espace réservé du numéro de diapositive 5"/>
          <p:cNvSpPr>
            <a:spLocks noGrp="1"/>
          </p:cNvSpPr>
          <p:nvPr>
            <p:ph type="sldNum" sz="quarter" idx="12"/>
          </p:nvPr>
        </p:nvSpPr>
        <p:spPr/>
        <p:txBody>
          <a:bodyPr rtlCol="0"/>
          <a:lstStyle/>
          <a:p>
            <a:pPr rtl="0"/>
            <a:fld id="{E31375A4-56A4-47D6-9801-1991572033F7}" type="slidenum">
              <a:rPr lang="fr-FR" noProof="0" smtClean="0"/>
              <a:pPr rtl="0"/>
              <a:t>‹N°›</a:t>
            </a:fld>
            <a:endParaRPr lang="fr-FR"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66800" y="1565829"/>
            <a:ext cx="5943600" cy="4114800"/>
          </a:xfrm>
        </p:spPr>
        <p:txBody>
          <a:bodyPr rtlCol="0" anchor="b">
            <a:normAutofit/>
          </a:bodyPr>
          <a:lstStyle>
            <a:lvl1pPr>
              <a:lnSpc>
                <a:spcPct val="80000"/>
              </a:lnSpc>
              <a:defRPr sz="5400">
                <a:effectLst>
                  <a:outerShdw blurRad="38100" dist="25400" dir="18900000" algn="bl" rotWithShape="0">
                    <a:schemeClr val="bg1">
                      <a:alpha val="80000"/>
                    </a:schemeClr>
                  </a:outerShdw>
                </a:effectLst>
              </a:defRPr>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066801" y="5682343"/>
            <a:ext cx="5943600" cy="410547"/>
          </a:xfrm>
        </p:spPr>
        <p:txBody>
          <a:bodyPr rtlCol="0">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fr-FR" noProof="0"/>
              <a:t>Modifier les styles du texte du masque</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1295400" y="1825625"/>
            <a:ext cx="4724400" cy="4117975"/>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6172199" y="1825625"/>
            <a:ext cx="4724400" cy="4117975"/>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6" name="Espace réservé du pied de page 5"/>
          <p:cNvSpPr>
            <a:spLocks noGrp="1"/>
          </p:cNvSpPr>
          <p:nvPr>
            <p:ph type="ftr" sz="quarter" idx="11"/>
          </p:nvPr>
        </p:nvSpPr>
        <p:spPr/>
        <p:txBody>
          <a:bodyPr rtlCol="0"/>
          <a:lstStyle/>
          <a:p>
            <a:pPr rtl="0"/>
            <a:r>
              <a:rPr lang="fr-FR" noProof="0"/>
              <a:t>SES / Journées de formation aux nouveaux programmes - 11, 12 et 13 juin 2019 Académie de Lyon</a:t>
            </a:r>
            <a:endParaRPr lang="fr-FR" noProof="0" dirty="0"/>
          </a:p>
        </p:txBody>
      </p:sp>
      <p:sp>
        <p:nvSpPr>
          <p:cNvPr id="5" name="Espace réservé de la date 4"/>
          <p:cNvSpPr>
            <a:spLocks noGrp="1"/>
          </p:cNvSpPr>
          <p:nvPr>
            <p:ph type="dt" sz="half" idx="10"/>
          </p:nvPr>
        </p:nvSpPr>
        <p:spPr/>
        <p:txBody>
          <a:bodyPr rtlCol="0"/>
          <a:lstStyle>
            <a:lvl1pPr>
              <a:defRPr/>
            </a:lvl1pPr>
          </a:lstStyle>
          <a:p>
            <a:endParaRPr lang="fr-FR" noProof="0" dirty="0"/>
          </a:p>
        </p:txBody>
      </p:sp>
      <p:sp>
        <p:nvSpPr>
          <p:cNvPr id="7" name="Espace réservé du numéro de diapositive 6"/>
          <p:cNvSpPr>
            <a:spLocks noGrp="1"/>
          </p:cNvSpPr>
          <p:nvPr>
            <p:ph type="sldNum" sz="quarter" idx="12"/>
          </p:nvPr>
        </p:nvSpPr>
        <p:spPr/>
        <p:txBody>
          <a:bodyPr rtlCol="0"/>
          <a:lstStyle/>
          <a:p>
            <a:pPr rtl="0"/>
            <a:fld id="{E31375A4-56A4-47D6-9801-1991572033F7}" type="slidenum">
              <a:rPr lang="fr-FR" noProof="0" smtClean="0"/>
              <a:pPr rtl="0"/>
              <a:t>‹N°›</a:t>
            </a:fld>
            <a:endParaRPr lang="fr-FR"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295400" y="1828800"/>
            <a:ext cx="4727448" cy="641350"/>
          </a:xfrm>
        </p:spPr>
        <p:txBody>
          <a:bodyPr rtlCol="0"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Modifier les styles du texte du masque</a:t>
            </a:r>
          </a:p>
        </p:txBody>
      </p:sp>
      <p:sp>
        <p:nvSpPr>
          <p:cNvPr id="4" name="Espace réservé du contenu 3"/>
          <p:cNvSpPr>
            <a:spLocks noGrp="1"/>
          </p:cNvSpPr>
          <p:nvPr>
            <p:ph sz="half" idx="2"/>
          </p:nvPr>
        </p:nvSpPr>
        <p:spPr>
          <a:xfrm>
            <a:off x="1295400" y="2470151"/>
            <a:ext cx="4727448" cy="347345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p:nvPr>
        </p:nvSpPr>
        <p:spPr>
          <a:xfrm>
            <a:off x="6167628" y="1828800"/>
            <a:ext cx="4727448" cy="641350"/>
          </a:xfrm>
        </p:spPr>
        <p:txBody>
          <a:bodyPr rtlCol="0"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Modifier les styles du texte du masque</a:t>
            </a:r>
          </a:p>
        </p:txBody>
      </p:sp>
      <p:sp>
        <p:nvSpPr>
          <p:cNvPr id="6" name="Espace réservé du contenu 5"/>
          <p:cNvSpPr>
            <a:spLocks noGrp="1"/>
          </p:cNvSpPr>
          <p:nvPr>
            <p:ph sz="quarter" idx="4"/>
          </p:nvPr>
        </p:nvSpPr>
        <p:spPr>
          <a:xfrm>
            <a:off x="6169152" y="2470151"/>
            <a:ext cx="4727448" cy="347345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8" name="Espace réservé du pied de page 7"/>
          <p:cNvSpPr>
            <a:spLocks noGrp="1"/>
          </p:cNvSpPr>
          <p:nvPr>
            <p:ph type="ftr" sz="quarter" idx="11"/>
          </p:nvPr>
        </p:nvSpPr>
        <p:spPr/>
        <p:txBody>
          <a:bodyPr rtlCol="0"/>
          <a:lstStyle/>
          <a:p>
            <a:pPr rtl="0"/>
            <a:r>
              <a:rPr lang="fr-FR" noProof="0"/>
              <a:t>SES / Journées de formation aux nouveaux programmes - 11, 12 et 13 juin 2019 Académie de Lyon</a:t>
            </a:r>
            <a:endParaRPr lang="fr-FR" noProof="0" dirty="0"/>
          </a:p>
        </p:txBody>
      </p:sp>
      <p:sp>
        <p:nvSpPr>
          <p:cNvPr id="7" name="Espace réservé de la date 6"/>
          <p:cNvSpPr>
            <a:spLocks noGrp="1"/>
          </p:cNvSpPr>
          <p:nvPr>
            <p:ph type="dt" sz="half" idx="10"/>
          </p:nvPr>
        </p:nvSpPr>
        <p:spPr/>
        <p:txBody>
          <a:bodyPr rtlCol="0"/>
          <a:lstStyle>
            <a:lvl1pPr>
              <a:defRPr/>
            </a:lvl1pPr>
          </a:lstStyle>
          <a:p>
            <a:endParaRPr lang="fr-FR" noProof="0" dirty="0"/>
          </a:p>
        </p:txBody>
      </p:sp>
      <p:sp>
        <p:nvSpPr>
          <p:cNvPr id="9" name="Espace réservé du numéro de diapositive 8"/>
          <p:cNvSpPr>
            <a:spLocks noGrp="1"/>
          </p:cNvSpPr>
          <p:nvPr>
            <p:ph type="sldNum" sz="quarter" idx="12"/>
          </p:nvPr>
        </p:nvSpPr>
        <p:spPr/>
        <p:txBody>
          <a:bodyPr rtlCol="0"/>
          <a:lstStyle/>
          <a:p>
            <a:pPr rtl="0"/>
            <a:fld id="{E31375A4-56A4-47D6-9801-1991572033F7}" type="slidenum">
              <a:rPr lang="fr-FR" noProof="0" smtClean="0"/>
              <a:pPr rtl="0"/>
              <a:t>‹N°›</a:t>
            </a:fld>
            <a:endParaRPr lang="fr-FR"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4" name="Espace réservé du pied de page 3"/>
          <p:cNvSpPr>
            <a:spLocks noGrp="1"/>
          </p:cNvSpPr>
          <p:nvPr>
            <p:ph type="ftr" sz="quarter" idx="11"/>
          </p:nvPr>
        </p:nvSpPr>
        <p:spPr/>
        <p:txBody>
          <a:bodyPr rtlCol="0"/>
          <a:lstStyle/>
          <a:p>
            <a:pPr rtl="0"/>
            <a:r>
              <a:rPr lang="fr-FR" noProof="0"/>
              <a:t>SES / Journées de formation aux nouveaux programmes - 11, 12 et 13 juin 2019 Académie de Lyon</a:t>
            </a:r>
            <a:endParaRPr lang="fr-FR" noProof="0" dirty="0"/>
          </a:p>
        </p:txBody>
      </p:sp>
      <p:sp>
        <p:nvSpPr>
          <p:cNvPr id="3" name="Espace réservé de la date 2"/>
          <p:cNvSpPr>
            <a:spLocks noGrp="1"/>
          </p:cNvSpPr>
          <p:nvPr>
            <p:ph type="dt" sz="half" idx="10"/>
          </p:nvPr>
        </p:nvSpPr>
        <p:spPr/>
        <p:txBody>
          <a:bodyPr rtlCol="0"/>
          <a:lstStyle>
            <a:lvl1pPr>
              <a:defRPr/>
            </a:lvl1pPr>
          </a:lstStyle>
          <a:p>
            <a:endParaRPr lang="fr-FR" noProof="0" dirty="0"/>
          </a:p>
        </p:txBody>
      </p:sp>
      <p:sp>
        <p:nvSpPr>
          <p:cNvPr id="5" name="Espace réservé du numéro de diapositive 4"/>
          <p:cNvSpPr>
            <a:spLocks noGrp="1"/>
          </p:cNvSpPr>
          <p:nvPr>
            <p:ph type="sldNum" sz="quarter" idx="12"/>
          </p:nvPr>
        </p:nvSpPr>
        <p:spPr/>
        <p:txBody>
          <a:bodyPr rtlCol="0"/>
          <a:lstStyle/>
          <a:p>
            <a:pPr rtl="0"/>
            <a:fld id="{E31375A4-56A4-47D6-9801-1991572033F7}" type="slidenum">
              <a:rPr lang="fr-FR" noProof="0" smtClean="0"/>
              <a:pPr rtl="0"/>
              <a:t>‹N°›</a:t>
            </a:fld>
            <a:endParaRPr lang="fr-FR"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pPr rtl="0"/>
            <a:r>
              <a:rPr lang="fr-FR" noProof="0"/>
              <a:t>SES / Journées de formation aux nouveaux programmes - 11, 12 et 13 juin 2019 Académie de Lyon</a:t>
            </a:r>
            <a:endParaRPr lang="fr-FR" noProof="0" dirty="0"/>
          </a:p>
        </p:txBody>
      </p:sp>
      <p:sp>
        <p:nvSpPr>
          <p:cNvPr id="2" name="Espace réservé de la date 1"/>
          <p:cNvSpPr>
            <a:spLocks noGrp="1"/>
          </p:cNvSpPr>
          <p:nvPr>
            <p:ph type="dt" sz="half" idx="10"/>
          </p:nvPr>
        </p:nvSpPr>
        <p:spPr/>
        <p:txBody>
          <a:bodyPr rtlCol="0"/>
          <a:lstStyle>
            <a:lvl1pPr>
              <a:defRPr/>
            </a:lvl1pPr>
          </a:lstStyle>
          <a:p>
            <a:endParaRPr lang="fr-FR" noProof="0" dirty="0"/>
          </a:p>
        </p:txBody>
      </p:sp>
      <p:sp>
        <p:nvSpPr>
          <p:cNvPr id="4" name="Espace réservé du numéro de diapositive 3"/>
          <p:cNvSpPr>
            <a:spLocks noGrp="1"/>
          </p:cNvSpPr>
          <p:nvPr>
            <p:ph type="sldNum" sz="quarter" idx="12"/>
          </p:nvPr>
        </p:nvSpPr>
        <p:spPr/>
        <p:txBody>
          <a:bodyPr rtlCol="0"/>
          <a:lstStyle/>
          <a:p>
            <a:pPr rtl="0"/>
            <a:fld id="{E31375A4-56A4-47D6-9801-1991572033F7}" type="slidenum">
              <a:rPr lang="fr-FR" noProof="0" smtClean="0"/>
              <a:pPr rtl="0"/>
              <a:t>‹N°›</a:t>
            </a:fld>
            <a:endParaRPr lang="fr-FR" noProof="0"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re 1"/>
          <p:cNvSpPr>
            <a:spLocks noGrp="1"/>
          </p:cNvSpPr>
          <p:nvPr>
            <p:ph type="title"/>
          </p:nvPr>
        </p:nvSpPr>
        <p:spPr>
          <a:xfrm>
            <a:off x="8229601" y="2514600"/>
            <a:ext cx="3474720" cy="1600200"/>
          </a:xfrm>
        </p:spPr>
        <p:txBody>
          <a:bodyPr rtlCol="0" anchor="b"/>
          <a:lstStyle>
            <a:lvl1pPr>
              <a:defRPr sz="3200">
                <a:solidFill>
                  <a:schemeClr val="accent1">
                    <a:lumMod val="75000"/>
                  </a:schemeClr>
                </a:solidFill>
              </a:defRPr>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790302" y="685800"/>
            <a:ext cx="6126480" cy="54864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Modifier les styles du texte du masque</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Espace réservé du pied de page 5"/>
          <p:cNvSpPr>
            <a:spLocks noGrp="1"/>
          </p:cNvSpPr>
          <p:nvPr>
            <p:ph type="ftr" sz="quarter" idx="11"/>
          </p:nvPr>
        </p:nvSpPr>
        <p:spPr/>
        <p:txBody>
          <a:bodyPr rtlCol="0"/>
          <a:lstStyle/>
          <a:p>
            <a:pPr rtl="0"/>
            <a:r>
              <a:rPr lang="fr-FR" noProof="0"/>
              <a:t>SES / Journées de formation aux nouveaux programmes - 11, 12 et 13 juin 2019 Académie de Lyon</a:t>
            </a:r>
            <a:endParaRPr lang="fr-FR" noProof="0" dirty="0"/>
          </a:p>
        </p:txBody>
      </p:sp>
      <p:sp>
        <p:nvSpPr>
          <p:cNvPr id="5" name="Espace réservé de la date 4"/>
          <p:cNvSpPr>
            <a:spLocks noGrp="1"/>
          </p:cNvSpPr>
          <p:nvPr>
            <p:ph type="dt" sz="half" idx="10"/>
          </p:nvPr>
        </p:nvSpPr>
        <p:spPr/>
        <p:txBody>
          <a:bodyPr rtlCol="0"/>
          <a:lstStyle>
            <a:lvl1pPr>
              <a:defRPr/>
            </a:lvl1pPr>
          </a:lstStyle>
          <a:p>
            <a:endParaRPr lang="fr-FR" noProof="0" dirty="0"/>
          </a:p>
        </p:txBody>
      </p:sp>
      <p:sp>
        <p:nvSpPr>
          <p:cNvPr id="7" name="Espace réservé du numéro de diapositive 6"/>
          <p:cNvSpPr>
            <a:spLocks noGrp="1"/>
          </p:cNvSpPr>
          <p:nvPr>
            <p:ph type="sldNum" sz="quarter" idx="12"/>
          </p:nvPr>
        </p:nvSpPr>
        <p:spPr/>
        <p:txBody>
          <a:bodyPr rtlCol="0"/>
          <a:lstStyle/>
          <a:p>
            <a:pPr rtl="0"/>
            <a:fld id="{E31375A4-56A4-47D6-9801-1991572033F7}" type="slidenum">
              <a:rPr lang="fr-FR" noProof="0" smtClean="0"/>
              <a:pPr rtl="0"/>
              <a:t>‹N°›</a:t>
            </a:fld>
            <a:endParaRPr lang="fr-FR"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re 1"/>
          <p:cNvSpPr>
            <a:spLocks noGrp="1"/>
          </p:cNvSpPr>
          <p:nvPr>
            <p:ph type="title"/>
          </p:nvPr>
        </p:nvSpPr>
        <p:spPr>
          <a:xfrm>
            <a:off x="8229600" y="2514600"/>
            <a:ext cx="3474720" cy="1600200"/>
          </a:xfrm>
        </p:spPr>
        <p:txBody>
          <a:bodyPr rtlCol="0" anchor="b"/>
          <a:lstStyle>
            <a:lvl1pPr>
              <a:defRPr sz="3200">
                <a:solidFill>
                  <a:schemeClr val="accent1">
                    <a:lumMod val="75000"/>
                  </a:schemeClr>
                </a:solidFill>
              </a:defRPr>
            </a:lvl1pPr>
          </a:lstStyle>
          <a:p>
            <a:pPr rtl="0"/>
            <a:r>
              <a:rPr lang="fr-FR" noProof="0"/>
              <a:t>Modifiez le style du titre</a:t>
            </a:r>
            <a:endParaRPr lang="fr-FR" noProof="0" dirty="0"/>
          </a:p>
        </p:txBody>
      </p:sp>
      <p:sp>
        <p:nvSpPr>
          <p:cNvPr id="3" name="Espace réservé d’image 2" descr="Espace réservé vide pour ajouter une image. Cliquez sur l’espace réservé et sélectionnez l’image à ajouter"/>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sp>
        <p:nvSpPr>
          <p:cNvPr id="4" name="Espace réservé du texte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Modifier les styles du texte du masque</a:t>
            </a:r>
          </a:p>
        </p:txBody>
      </p:sp>
      <p:sp>
        <p:nvSpPr>
          <p:cNvPr id="6" name="Espace réservé du pied de page 5"/>
          <p:cNvSpPr>
            <a:spLocks noGrp="1"/>
          </p:cNvSpPr>
          <p:nvPr>
            <p:ph type="ftr" sz="quarter" idx="11"/>
          </p:nvPr>
        </p:nvSpPr>
        <p:spPr/>
        <p:txBody>
          <a:bodyPr rtlCol="0"/>
          <a:lstStyle/>
          <a:p>
            <a:pPr rtl="0"/>
            <a:r>
              <a:rPr lang="fr-FR" noProof="0"/>
              <a:t>SES / Journées de formation aux nouveaux programmes - 11, 12 et 13 juin 2019 Académie de Lyon</a:t>
            </a:r>
            <a:endParaRPr lang="fr-FR" noProof="0" dirty="0"/>
          </a:p>
        </p:txBody>
      </p:sp>
      <p:sp>
        <p:nvSpPr>
          <p:cNvPr id="5" name="Espace réservé de la date 4"/>
          <p:cNvSpPr>
            <a:spLocks noGrp="1"/>
          </p:cNvSpPr>
          <p:nvPr>
            <p:ph type="dt" sz="half" idx="10"/>
          </p:nvPr>
        </p:nvSpPr>
        <p:spPr/>
        <p:txBody>
          <a:bodyPr rtlCol="0"/>
          <a:lstStyle>
            <a:lvl1pPr>
              <a:defRPr/>
            </a:lvl1pPr>
          </a:lstStyle>
          <a:p>
            <a:endParaRPr lang="fr-FR" noProof="0" dirty="0"/>
          </a:p>
        </p:txBody>
      </p:sp>
      <p:sp>
        <p:nvSpPr>
          <p:cNvPr id="7" name="Espace réservé du numéro de diapositive 6"/>
          <p:cNvSpPr>
            <a:spLocks noGrp="1"/>
          </p:cNvSpPr>
          <p:nvPr>
            <p:ph type="sldNum" sz="quarter" idx="12"/>
          </p:nvPr>
        </p:nvSpPr>
        <p:spPr/>
        <p:txBody>
          <a:bodyPr rtlCol="0"/>
          <a:lstStyle/>
          <a:p>
            <a:pPr rtl="0"/>
            <a:fld id="{E31375A4-56A4-47D6-9801-1991572033F7}" type="slidenum">
              <a:rPr lang="fr-FR" noProof="0" smtClean="0"/>
              <a:pPr rtl="0"/>
              <a:t>‹N°›</a:t>
            </a:fld>
            <a:endParaRPr lang="fr-FR" noProof="0" dirty="0"/>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5" name="Espace réservé du pied de page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pPr rtl="0"/>
            <a:r>
              <a:rPr lang="fr-FR" noProof="0"/>
              <a:t>SES / Journées de formation aux nouveaux programmes - 11, 12 et 13 juin 2019 Académie de Lyon</a:t>
            </a:r>
            <a:endParaRPr lang="fr-FR" noProof="0" dirty="0"/>
          </a:p>
        </p:txBody>
      </p:sp>
      <p:sp>
        <p:nvSpPr>
          <p:cNvPr id="4" name="Espace réservé de la date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endParaRPr lang="fr-FR" noProof="0" dirty="0"/>
          </a:p>
        </p:txBody>
      </p:sp>
      <p:sp>
        <p:nvSpPr>
          <p:cNvPr id="6" name="Espace réservé du numéro de diapositive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fr-FR" noProof="0" smtClean="0"/>
              <a:pPr rtl="0"/>
              <a:t>‹N°›</a:t>
            </a:fld>
            <a:endParaRPr lang="fr-FR" noProof="0"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noAutofit/>
          </a:bodyPr>
          <a:lstStyle/>
          <a:p>
            <a:pPr rtl="0"/>
            <a:r>
              <a:rPr lang="fr-FR" sz="6600" dirty="0"/>
              <a:t>ECONOMIE : le marché</a:t>
            </a:r>
            <a:br>
              <a:rPr lang="fr-FR" sz="6600" dirty="0"/>
            </a:br>
            <a:endParaRPr lang="fr-FR" sz="6600" dirty="0"/>
          </a:p>
        </p:txBody>
      </p:sp>
      <p:sp>
        <p:nvSpPr>
          <p:cNvPr id="3" name="Sous-titre 2"/>
          <p:cNvSpPr>
            <a:spLocks noGrp="1"/>
          </p:cNvSpPr>
          <p:nvPr>
            <p:ph type="subTitle" idx="1"/>
          </p:nvPr>
        </p:nvSpPr>
        <p:spPr/>
        <p:txBody>
          <a:bodyPr rtlCol="0">
            <a:normAutofit/>
          </a:bodyPr>
          <a:lstStyle/>
          <a:p>
            <a:pPr rtl="0"/>
            <a:r>
              <a:rPr lang="fr-FR" dirty="0"/>
              <a:t>SES - </a:t>
            </a:r>
            <a:r>
              <a:rPr lang="fr-FR" dirty="0">
                <a:solidFill>
                  <a:schemeClr val="accent1">
                    <a:lumMod val="75000"/>
                  </a:schemeClr>
                </a:solidFill>
              </a:rPr>
              <a:t>FORMATION AU NOUVEAU PROGRAMME 2019 DE PREMIERE</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B1AF9-9E30-4F29-9965-3BB9460DA73E}"/>
              </a:ext>
            </a:extLst>
          </p:cNvPr>
          <p:cNvSpPr>
            <a:spLocks noGrp="1"/>
          </p:cNvSpPr>
          <p:nvPr>
            <p:ph type="title"/>
          </p:nvPr>
        </p:nvSpPr>
        <p:spPr>
          <a:xfrm>
            <a:off x="1295400" y="322162"/>
            <a:ext cx="9601200" cy="587685"/>
          </a:xfrm>
        </p:spPr>
        <p:txBody>
          <a:bodyPr>
            <a:normAutofit fontScale="90000"/>
          </a:bodyPr>
          <a:lstStyle/>
          <a:p>
            <a:r>
              <a:rPr lang="en-US" sz="2400" dirty="0"/>
              <a:t>Savoir interpreter les </a:t>
            </a:r>
            <a:r>
              <a:rPr lang="en-US" sz="2400" dirty="0" err="1"/>
              <a:t>déplacements</a:t>
            </a:r>
            <a:r>
              <a:rPr lang="en-US" sz="2400" dirty="0"/>
              <a:t> sur la </a:t>
            </a:r>
            <a:r>
              <a:rPr lang="en-US" sz="2400" dirty="0" err="1"/>
              <a:t>courbe</a:t>
            </a:r>
            <a:r>
              <a:rPr lang="en-US" sz="2400" dirty="0"/>
              <a:t> de </a:t>
            </a:r>
            <a:r>
              <a:rPr lang="en-US" sz="2400" dirty="0" err="1"/>
              <a:t>demande</a:t>
            </a:r>
            <a:r>
              <a:rPr lang="en-US" sz="2400" dirty="0"/>
              <a:t> et le long de la </a:t>
            </a:r>
            <a:r>
              <a:rPr lang="en-US" sz="2400" dirty="0" err="1"/>
              <a:t>courbe</a:t>
            </a:r>
            <a:r>
              <a:rPr lang="en-US" sz="2400" dirty="0"/>
              <a:t> de </a:t>
            </a:r>
            <a:r>
              <a:rPr lang="en-US" sz="2400" dirty="0" err="1"/>
              <a:t>demande</a:t>
            </a:r>
            <a:endParaRPr lang="en-US" sz="2400" dirty="0"/>
          </a:p>
        </p:txBody>
      </p:sp>
      <p:sp>
        <p:nvSpPr>
          <p:cNvPr id="3" name="Espace réservé du pied de page 2">
            <a:extLst>
              <a:ext uri="{FF2B5EF4-FFF2-40B4-BE49-F238E27FC236}">
                <a16:creationId xmlns:a16="http://schemas.microsoft.com/office/drawing/2014/main" id="{5B94D763-B5D0-405B-BC95-C48CCA19B75F}"/>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pic>
        <p:nvPicPr>
          <p:cNvPr id="5" name="Image 4">
            <a:extLst>
              <a:ext uri="{FF2B5EF4-FFF2-40B4-BE49-F238E27FC236}">
                <a16:creationId xmlns:a16="http://schemas.microsoft.com/office/drawing/2014/main" id="{882204B1-FE2B-4606-950B-551BEF5C7CD6}"/>
              </a:ext>
            </a:extLst>
          </p:cNvPr>
          <p:cNvPicPr>
            <a:picLocks noChangeAspect="1"/>
          </p:cNvPicPr>
          <p:nvPr/>
        </p:nvPicPr>
        <p:blipFill>
          <a:blip r:embed="rId2"/>
          <a:stretch>
            <a:fillRect/>
          </a:stretch>
        </p:blipFill>
        <p:spPr>
          <a:xfrm>
            <a:off x="1295400" y="1144680"/>
            <a:ext cx="10539207" cy="4568639"/>
          </a:xfrm>
          <a:prstGeom prst="rect">
            <a:avLst/>
          </a:prstGeom>
        </p:spPr>
      </p:pic>
      <p:sp>
        <p:nvSpPr>
          <p:cNvPr id="8" name="Rectangle 7">
            <a:extLst>
              <a:ext uri="{FF2B5EF4-FFF2-40B4-BE49-F238E27FC236}">
                <a16:creationId xmlns:a16="http://schemas.microsoft.com/office/drawing/2014/main" id="{A5A31182-822E-4FE4-BBDB-A84A4428F8BC}"/>
              </a:ext>
            </a:extLst>
          </p:cNvPr>
          <p:cNvSpPr/>
          <p:nvPr/>
        </p:nvSpPr>
        <p:spPr>
          <a:xfrm>
            <a:off x="7601990" y="5790609"/>
            <a:ext cx="4257502" cy="461665"/>
          </a:xfrm>
          <a:prstGeom prst="rect">
            <a:avLst/>
          </a:prstGeom>
        </p:spPr>
        <p:txBody>
          <a:bodyPr wrap="square">
            <a:spAutoFit/>
          </a:bodyPr>
          <a:lstStyle/>
          <a:p>
            <a:r>
              <a:rPr lang="fr-FR" sz="1200" dirty="0">
                <a:latin typeface="Baskerville Old Face"/>
                <a:cs typeface="Baskerville Old Face"/>
              </a:rPr>
              <a:t>Source : présentation de Christophe </a:t>
            </a:r>
            <a:r>
              <a:rPr lang="fr-FR" sz="1200" dirty="0" err="1">
                <a:latin typeface="Baskerville Old Face"/>
                <a:cs typeface="Baskerville Old Face"/>
              </a:rPr>
              <a:t>Lavialle</a:t>
            </a:r>
            <a:r>
              <a:rPr lang="fr-FR" sz="1200" dirty="0">
                <a:latin typeface="Baskerville Old Face"/>
                <a:cs typeface="Baskerville Old Face"/>
              </a:rPr>
              <a:t> et Sandrine Parayre – Séminaire PNF Nouveaux Programmes de SES – 6 février 2019</a:t>
            </a:r>
            <a:endParaRPr lang="en-US" sz="1200" dirty="0"/>
          </a:p>
        </p:txBody>
      </p:sp>
      <p:sp>
        <p:nvSpPr>
          <p:cNvPr id="9" name="ZoneTexte 8">
            <a:extLst>
              <a:ext uri="{FF2B5EF4-FFF2-40B4-BE49-F238E27FC236}">
                <a16:creationId xmlns:a16="http://schemas.microsoft.com/office/drawing/2014/main" id="{B7C12BEF-2A9C-44C7-9628-614BBD94DC6D}"/>
              </a:ext>
            </a:extLst>
          </p:cNvPr>
          <p:cNvSpPr txBox="1"/>
          <p:nvPr/>
        </p:nvSpPr>
        <p:spPr>
          <a:xfrm>
            <a:off x="1295400" y="1061555"/>
            <a:ext cx="3077095" cy="369332"/>
          </a:xfrm>
          <a:prstGeom prst="rect">
            <a:avLst/>
          </a:prstGeom>
          <a:noFill/>
        </p:spPr>
        <p:txBody>
          <a:bodyPr wrap="square" rtlCol="0">
            <a:spAutoFit/>
          </a:bodyPr>
          <a:lstStyle/>
          <a:p>
            <a:r>
              <a:rPr lang="en-US" b="1" u="sng" dirty="0" err="1">
                <a:solidFill>
                  <a:srgbClr val="FF0000"/>
                </a:solidFill>
              </a:rPr>
              <a:t>Savoirs</a:t>
            </a:r>
            <a:r>
              <a:rPr lang="en-US" b="1" u="sng" dirty="0">
                <a:solidFill>
                  <a:srgbClr val="FF0000"/>
                </a:solidFill>
              </a:rPr>
              <a:t> pour </a:t>
            </a:r>
            <a:r>
              <a:rPr lang="en-US" b="1" u="sng" dirty="0" err="1">
                <a:solidFill>
                  <a:srgbClr val="FF0000"/>
                </a:solidFill>
              </a:rPr>
              <a:t>enseigner</a:t>
            </a:r>
            <a:endParaRPr lang="en-US" b="1" u="sng" dirty="0">
              <a:solidFill>
                <a:srgbClr val="FF0000"/>
              </a:solidFill>
            </a:endParaRPr>
          </a:p>
        </p:txBody>
      </p:sp>
      <p:sp>
        <p:nvSpPr>
          <p:cNvPr id="10" name="Espace réservé du numéro de diapositive 9">
            <a:extLst>
              <a:ext uri="{FF2B5EF4-FFF2-40B4-BE49-F238E27FC236}">
                <a16:creationId xmlns:a16="http://schemas.microsoft.com/office/drawing/2014/main" id="{70740DB8-DB00-468E-A344-4AB898670396}"/>
              </a:ext>
            </a:extLst>
          </p:cNvPr>
          <p:cNvSpPr>
            <a:spLocks noGrp="1"/>
          </p:cNvSpPr>
          <p:nvPr>
            <p:ph type="sldNum" sz="quarter" idx="12"/>
          </p:nvPr>
        </p:nvSpPr>
        <p:spPr/>
        <p:txBody>
          <a:bodyPr/>
          <a:lstStyle/>
          <a:p>
            <a:pPr rtl="0"/>
            <a:fld id="{E31375A4-56A4-47D6-9801-1991572033F7}" type="slidenum">
              <a:rPr lang="fr-FR" noProof="0" smtClean="0"/>
              <a:pPr rtl="0"/>
              <a:t>10</a:t>
            </a:fld>
            <a:endParaRPr lang="fr-FR" noProof="0" dirty="0"/>
          </a:p>
        </p:txBody>
      </p:sp>
    </p:spTree>
    <p:extLst>
      <p:ext uri="{BB962C8B-B14F-4D97-AF65-F5344CB8AC3E}">
        <p14:creationId xmlns:p14="http://schemas.microsoft.com/office/powerpoint/2010/main" val="366073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B1AF9-9E30-4F29-9965-3BB9460DA73E}"/>
              </a:ext>
            </a:extLst>
          </p:cNvPr>
          <p:cNvSpPr>
            <a:spLocks noGrp="1"/>
          </p:cNvSpPr>
          <p:nvPr>
            <p:ph type="title"/>
          </p:nvPr>
        </p:nvSpPr>
        <p:spPr>
          <a:xfrm>
            <a:off x="1295400" y="16756"/>
            <a:ext cx="9601200" cy="959734"/>
          </a:xfrm>
        </p:spPr>
        <p:txBody>
          <a:bodyPr>
            <a:normAutofit/>
          </a:bodyPr>
          <a:lstStyle/>
          <a:p>
            <a:r>
              <a:rPr lang="en-US" sz="2400" dirty="0"/>
              <a:t>Savoir interpreter les </a:t>
            </a:r>
            <a:r>
              <a:rPr lang="en-US" sz="2400" dirty="0" err="1"/>
              <a:t>déplacements</a:t>
            </a:r>
            <a:r>
              <a:rPr lang="en-US" sz="2400" dirty="0"/>
              <a:t> sur la </a:t>
            </a:r>
            <a:r>
              <a:rPr lang="en-US" sz="2400" dirty="0" err="1"/>
              <a:t>courbe</a:t>
            </a:r>
            <a:r>
              <a:rPr lang="en-US" sz="2400" dirty="0"/>
              <a:t> </a:t>
            </a:r>
            <a:r>
              <a:rPr lang="en-US" sz="2400" dirty="0" err="1"/>
              <a:t>d’offre</a:t>
            </a:r>
            <a:r>
              <a:rPr lang="en-US" sz="2400" dirty="0"/>
              <a:t> et le long de la </a:t>
            </a:r>
            <a:r>
              <a:rPr lang="en-US" sz="2400" dirty="0" err="1"/>
              <a:t>courbe</a:t>
            </a:r>
            <a:r>
              <a:rPr lang="en-US" sz="2400" dirty="0"/>
              <a:t> </a:t>
            </a:r>
            <a:r>
              <a:rPr lang="en-US" sz="2400" dirty="0" err="1"/>
              <a:t>d’offre</a:t>
            </a:r>
            <a:endParaRPr lang="en-US" sz="2400" dirty="0"/>
          </a:p>
        </p:txBody>
      </p:sp>
      <p:sp>
        <p:nvSpPr>
          <p:cNvPr id="3" name="Espace réservé du pied de page 2">
            <a:extLst>
              <a:ext uri="{FF2B5EF4-FFF2-40B4-BE49-F238E27FC236}">
                <a16:creationId xmlns:a16="http://schemas.microsoft.com/office/drawing/2014/main" id="{5B94D763-B5D0-405B-BC95-C48CCA19B75F}"/>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pic>
        <p:nvPicPr>
          <p:cNvPr id="6" name="Image 5">
            <a:extLst>
              <a:ext uri="{FF2B5EF4-FFF2-40B4-BE49-F238E27FC236}">
                <a16:creationId xmlns:a16="http://schemas.microsoft.com/office/drawing/2014/main" id="{2F0B5F3F-A4E8-44C5-A84D-F1FAD5EBB8C4}"/>
              </a:ext>
            </a:extLst>
          </p:cNvPr>
          <p:cNvPicPr>
            <a:picLocks noChangeAspect="1"/>
          </p:cNvPicPr>
          <p:nvPr/>
        </p:nvPicPr>
        <p:blipFill>
          <a:blip r:embed="rId2"/>
          <a:stretch>
            <a:fillRect/>
          </a:stretch>
        </p:blipFill>
        <p:spPr>
          <a:xfrm>
            <a:off x="1295400" y="1161317"/>
            <a:ext cx="8513618" cy="5532419"/>
          </a:xfrm>
          <a:prstGeom prst="rect">
            <a:avLst/>
          </a:prstGeom>
        </p:spPr>
      </p:pic>
      <p:sp>
        <p:nvSpPr>
          <p:cNvPr id="7" name="Rectangle 6">
            <a:extLst>
              <a:ext uri="{FF2B5EF4-FFF2-40B4-BE49-F238E27FC236}">
                <a16:creationId xmlns:a16="http://schemas.microsoft.com/office/drawing/2014/main" id="{1173961D-1623-4E4F-819B-7297D7A89C38}"/>
              </a:ext>
            </a:extLst>
          </p:cNvPr>
          <p:cNvSpPr/>
          <p:nvPr/>
        </p:nvSpPr>
        <p:spPr>
          <a:xfrm>
            <a:off x="1295400" y="6219757"/>
            <a:ext cx="5011830" cy="461665"/>
          </a:xfrm>
          <a:prstGeom prst="rect">
            <a:avLst/>
          </a:prstGeom>
        </p:spPr>
        <p:txBody>
          <a:bodyPr wrap="square">
            <a:spAutoFit/>
          </a:bodyPr>
          <a:lstStyle/>
          <a:p>
            <a:r>
              <a:rPr lang="fr-FR" sz="1200" dirty="0">
                <a:latin typeface="Baskerville Old Face"/>
                <a:cs typeface="Baskerville Old Face"/>
              </a:rPr>
              <a:t>Source : présentation de Christophe </a:t>
            </a:r>
            <a:r>
              <a:rPr lang="fr-FR" sz="1200" dirty="0" err="1">
                <a:latin typeface="Baskerville Old Face"/>
                <a:cs typeface="Baskerville Old Face"/>
              </a:rPr>
              <a:t>Lavialle</a:t>
            </a:r>
            <a:r>
              <a:rPr lang="fr-FR" sz="1200" dirty="0">
                <a:latin typeface="Baskerville Old Face"/>
                <a:cs typeface="Baskerville Old Face"/>
              </a:rPr>
              <a:t> et Sandrine Parayre – Séminaire PNF Nouveaux Programmes de SES – 6 février 2019</a:t>
            </a:r>
            <a:endParaRPr lang="en-US" sz="1200" dirty="0"/>
          </a:p>
        </p:txBody>
      </p:sp>
      <p:sp>
        <p:nvSpPr>
          <p:cNvPr id="8" name="ZoneTexte 7">
            <a:extLst>
              <a:ext uri="{FF2B5EF4-FFF2-40B4-BE49-F238E27FC236}">
                <a16:creationId xmlns:a16="http://schemas.microsoft.com/office/drawing/2014/main" id="{F9E20F47-7F01-41DE-BD64-636AFEE1059D}"/>
              </a:ext>
            </a:extLst>
          </p:cNvPr>
          <p:cNvSpPr txBox="1"/>
          <p:nvPr/>
        </p:nvSpPr>
        <p:spPr>
          <a:xfrm>
            <a:off x="1295400" y="1061555"/>
            <a:ext cx="3077095" cy="369332"/>
          </a:xfrm>
          <a:prstGeom prst="rect">
            <a:avLst/>
          </a:prstGeom>
          <a:noFill/>
        </p:spPr>
        <p:txBody>
          <a:bodyPr wrap="square" rtlCol="0">
            <a:spAutoFit/>
          </a:bodyPr>
          <a:lstStyle/>
          <a:p>
            <a:r>
              <a:rPr lang="en-US" b="1" u="sng" dirty="0" err="1">
                <a:solidFill>
                  <a:srgbClr val="FF0000"/>
                </a:solidFill>
              </a:rPr>
              <a:t>Savoirs</a:t>
            </a:r>
            <a:r>
              <a:rPr lang="en-US" b="1" u="sng" dirty="0">
                <a:solidFill>
                  <a:srgbClr val="FF0000"/>
                </a:solidFill>
              </a:rPr>
              <a:t> pour </a:t>
            </a:r>
            <a:r>
              <a:rPr lang="en-US" b="1" u="sng" dirty="0" err="1">
                <a:solidFill>
                  <a:srgbClr val="FF0000"/>
                </a:solidFill>
              </a:rPr>
              <a:t>enseigner</a:t>
            </a:r>
            <a:endParaRPr lang="en-US" b="1" u="sng" dirty="0">
              <a:solidFill>
                <a:srgbClr val="FF0000"/>
              </a:solidFill>
            </a:endParaRPr>
          </a:p>
        </p:txBody>
      </p:sp>
      <p:sp>
        <p:nvSpPr>
          <p:cNvPr id="4" name="Espace réservé du numéro de diapositive 3">
            <a:extLst>
              <a:ext uri="{FF2B5EF4-FFF2-40B4-BE49-F238E27FC236}">
                <a16:creationId xmlns:a16="http://schemas.microsoft.com/office/drawing/2014/main" id="{B47DF881-C092-4AE4-8225-50BC118E5E81}"/>
              </a:ext>
            </a:extLst>
          </p:cNvPr>
          <p:cNvSpPr>
            <a:spLocks noGrp="1"/>
          </p:cNvSpPr>
          <p:nvPr>
            <p:ph type="sldNum" sz="quarter" idx="12"/>
          </p:nvPr>
        </p:nvSpPr>
        <p:spPr/>
        <p:txBody>
          <a:bodyPr/>
          <a:lstStyle/>
          <a:p>
            <a:pPr rtl="0"/>
            <a:fld id="{E31375A4-56A4-47D6-9801-1991572033F7}" type="slidenum">
              <a:rPr lang="fr-FR" noProof="0" smtClean="0"/>
              <a:pPr rtl="0"/>
              <a:t>11</a:t>
            </a:fld>
            <a:endParaRPr lang="fr-FR" noProof="0" dirty="0"/>
          </a:p>
        </p:txBody>
      </p:sp>
    </p:spTree>
    <p:extLst>
      <p:ext uri="{BB962C8B-B14F-4D97-AF65-F5344CB8AC3E}">
        <p14:creationId xmlns:p14="http://schemas.microsoft.com/office/powerpoint/2010/main" val="77175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C17D41-F8C1-425B-93AF-8F80A41A50C4}"/>
              </a:ext>
            </a:extLst>
          </p:cNvPr>
          <p:cNvSpPr>
            <a:spLocks noGrp="1"/>
          </p:cNvSpPr>
          <p:nvPr>
            <p:ph type="title"/>
          </p:nvPr>
        </p:nvSpPr>
        <p:spPr>
          <a:xfrm>
            <a:off x="1295400" y="266136"/>
            <a:ext cx="9601200" cy="626225"/>
          </a:xfrm>
        </p:spPr>
        <p:txBody>
          <a:bodyPr>
            <a:normAutofit/>
          </a:bodyPr>
          <a:lstStyle/>
          <a:p>
            <a:r>
              <a:rPr lang="en-US" sz="2800" dirty="0" err="1"/>
              <a:t>Exemple</a:t>
            </a:r>
            <a:r>
              <a:rPr lang="en-US" sz="2800" dirty="0"/>
              <a:t> d’un </a:t>
            </a:r>
            <a:r>
              <a:rPr lang="en-US" sz="2800" dirty="0" err="1"/>
              <a:t>déplacement</a:t>
            </a:r>
            <a:r>
              <a:rPr lang="en-US" sz="2800" dirty="0"/>
              <a:t> de la </a:t>
            </a:r>
            <a:r>
              <a:rPr lang="en-US" sz="2800" dirty="0" err="1"/>
              <a:t>courbe</a:t>
            </a:r>
            <a:r>
              <a:rPr lang="en-US" sz="2800" dirty="0"/>
              <a:t> </a:t>
            </a:r>
            <a:r>
              <a:rPr lang="en-US" sz="2800" dirty="0" err="1"/>
              <a:t>d’offre</a:t>
            </a:r>
            <a:r>
              <a:rPr lang="en-US" sz="2800" dirty="0"/>
              <a:t> </a:t>
            </a:r>
          </a:p>
        </p:txBody>
      </p:sp>
      <p:sp>
        <p:nvSpPr>
          <p:cNvPr id="3" name="Espace réservé du pied de page 2">
            <a:extLst>
              <a:ext uri="{FF2B5EF4-FFF2-40B4-BE49-F238E27FC236}">
                <a16:creationId xmlns:a16="http://schemas.microsoft.com/office/drawing/2014/main" id="{7B6DB290-358A-48EB-A361-245423ED1867}"/>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pic>
        <p:nvPicPr>
          <p:cNvPr id="4" name="Image 3">
            <a:extLst>
              <a:ext uri="{FF2B5EF4-FFF2-40B4-BE49-F238E27FC236}">
                <a16:creationId xmlns:a16="http://schemas.microsoft.com/office/drawing/2014/main" id="{E82A16A6-4762-4F01-84CE-BEF3CFB26B8D}"/>
              </a:ext>
            </a:extLst>
          </p:cNvPr>
          <p:cNvPicPr>
            <a:picLocks noChangeAspect="1"/>
          </p:cNvPicPr>
          <p:nvPr/>
        </p:nvPicPr>
        <p:blipFill>
          <a:blip r:embed="rId2"/>
          <a:stretch>
            <a:fillRect/>
          </a:stretch>
        </p:blipFill>
        <p:spPr>
          <a:xfrm>
            <a:off x="1295399" y="1182571"/>
            <a:ext cx="8550243" cy="4852469"/>
          </a:xfrm>
          <a:prstGeom prst="rect">
            <a:avLst/>
          </a:prstGeom>
        </p:spPr>
      </p:pic>
      <p:sp>
        <p:nvSpPr>
          <p:cNvPr id="5" name="Rectangle 4">
            <a:extLst>
              <a:ext uri="{FF2B5EF4-FFF2-40B4-BE49-F238E27FC236}">
                <a16:creationId xmlns:a16="http://schemas.microsoft.com/office/drawing/2014/main" id="{34F50BA4-9000-4279-9864-20BC6D249A38}"/>
              </a:ext>
            </a:extLst>
          </p:cNvPr>
          <p:cNvSpPr/>
          <p:nvPr/>
        </p:nvSpPr>
        <p:spPr>
          <a:xfrm>
            <a:off x="5862603" y="5352263"/>
            <a:ext cx="3983039" cy="646331"/>
          </a:xfrm>
          <a:prstGeom prst="rect">
            <a:avLst/>
          </a:prstGeom>
        </p:spPr>
        <p:txBody>
          <a:bodyPr wrap="square">
            <a:spAutoFit/>
          </a:bodyPr>
          <a:lstStyle/>
          <a:p>
            <a:r>
              <a:rPr lang="fr-FR" sz="1200" dirty="0">
                <a:latin typeface="Baskerville Old Face"/>
                <a:cs typeface="Baskerville Old Face"/>
              </a:rPr>
              <a:t>Source : présentation de Christophe </a:t>
            </a:r>
            <a:r>
              <a:rPr lang="fr-FR" sz="1200" dirty="0" err="1">
                <a:latin typeface="Baskerville Old Face"/>
                <a:cs typeface="Baskerville Old Face"/>
              </a:rPr>
              <a:t>Lavialle</a:t>
            </a:r>
            <a:r>
              <a:rPr lang="fr-FR" sz="1200" dirty="0">
                <a:latin typeface="Baskerville Old Face"/>
                <a:cs typeface="Baskerville Old Face"/>
              </a:rPr>
              <a:t> et Sandrine Parayre – Séminaire PNF Nouveaux Programmes de SES – 6 février 2019</a:t>
            </a:r>
            <a:endParaRPr lang="en-US" sz="1200" dirty="0"/>
          </a:p>
        </p:txBody>
      </p:sp>
      <p:sp>
        <p:nvSpPr>
          <p:cNvPr id="6" name="Espace réservé du numéro de diapositive 5">
            <a:extLst>
              <a:ext uri="{FF2B5EF4-FFF2-40B4-BE49-F238E27FC236}">
                <a16:creationId xmlns:a16="http://schemas.microsoft.com/office/drawing/2014/main" id="{1E69FCA9-3327-4E21-9382-E32C5986FA1D}"/>
              </a:ext>
            </a:extLst>
          </p:cNvPr>
          <p:cNvSpPr>
            <a:spLocks noGrp="1"/>
          </p:cNvSpPr>
          <p:nvPr>
            <p:ph type="sldNum" sz="quarter" idx="12"/>
          </p:nvPr>
        </p:nvSpPr>
        <p:spPr/>
        <p:txBody>
          <a:bodyPr/>
          <a:lstStyle/>
          <a:p>
            <a:pPr rtl="0"/>
            <a:fld id="{E31375A4-56A4-47D6-9801-1991572033F7}" type="slidenum">
              <a:rPr lang="fr-FR" noProof="0" smtClean="0"/>
              <a:pPr rtl="0"/>
              <a:t>12</a:t>
            </a:fld>
            <a:endParaRPr lang="fr-FR" noProof="0" dirty="0"/>
          </a:p>
        </p:txBody>
      </p:sp>
    </p:spTree>
    <p:extLst>
      <p:ext uri="{BB962C8B-B14F-4D97-AF65-F5344CB8AC3E}">
        <p14:creationId xmlns:p14="http://schemas.microsoft.com/office/powerpoint/2010/main" val="310158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CD971-1A75-410A-AFEE-A882B12E37C2}"/>
              </a:ext>
            </a:extLst>
          </p:cNvPr>
          <p:cNvSpPr>
            <a:spLocks noGrp="1"/>
          </p:cNvSpPr>
          <p:nvPr>
            <p:ph type="title"/>
          </p:nvPr>
        </p:nvSpPr>
        <p:spPr>
          <a:xfrm>
            <a:off x="1295400" y="199636"/>
            <a:ext cx="9601200" cy="533400"/>
          </a:xfrm>
        </p:spPr>
        <p:txBody>
          <a:bodyPr>
            <a:normAutofit fontScale="90000"/>
          </a:bodyPr>
          <a:lstStyle/>
          <a:p>
            <a:r>
              <a:rPr lang="en-US" sz="2400" dirty="0" err="1"/>
              <a:t>Exemple</a:t>
            </a:r>
            <a:r>
              <a:rPr lang="en-US" sz="2400" dirty="0"/>
              <a:t> de la mise </a:t>
            </a:r>
            <a:r>
              <a:rPr lang="en-US" sz="2400" dirty="0" err="1"/>
              <a:t>en</a:t>
            </a:r>
            <a:r>
              <a:rPr lang="en-US" sz="2400" dirty="0"/>
              <a:t> oeuvre </a:t>
            </a:r>
            <a:r>
              <a:rPr lang="en-US" sz="2400" dirty="0" err="1"/>
              <a:t>d’une</a:t>
            </a:r>
            <a:r>
              <a:rPr lang="en-US" sz="2400" dirty="0"/>
              <a:t> </a:t>
            </a:r>
            <a:r>
              <a:rPr lang="en-US" sz="2400" dirty="0" err="1"/>
              <a:t>taxe</a:t>
            </a:r>
            <a:r>
              <a:rPr lang="en-US" sz="2400" dirty="0"/>
              <a:t> </a:t>
            </a:r>
            <a:r>
              <a:rPr lang="en-US" sz="2400" dirty="0" err="1"/>
              <a:t>forfaitaire</a:t>
            </a:r>
            <a:r>
              <a:rPr lang="en-US" sz="2400" dirty="0"/>
              <a:t> : la TICPE</a:t>
            </a:r>
          </a:p>
        </p:txBody>
      </p:sp>
      <p:sp>
        <p:nvSpPr>
          <p:cNvPr id="3" name="Espace réservé du contenu 2">
            <a:extLst>
              <a:ext uri="{FF2B5EF4-FFF2-40B4-BE49-F238E27FC236}">
                <a16:creationId xmlns:a16="http://schemas.microsoft.com/office/drawing/2014/main" id="{566C8AC7-BD93-49A9-9A44-163EBA4117AD}"/>
              </a:ext>
            </a:extLst>
          </p:cNvPr>
          <p:cNvSpPr>
            <a:spLocks noGrp="1"/>
          </p:cNvSpPr>
          <p:nvPr>
            <p:ph idx="1"/>
          </p:nvPr>
        </p:nvSpPr>
        <p:spPr>
          <a:xfrm>
            <a:off x="1295400" y="1020417"/>
            <a:ext cx="9601200" cy="4114800"/>
          </a:xfrm>
        </p:spPr>
        <p:txBody>
          <a:bodyPr/>
          <a:lstStyle/>
          <a:p>
            <a:pPr lvl="1"/>
            <a:r>
              <a:rPr lang="fr-FR" b="1" dirty="0">
                <a:latin typeface="Baskerville Old Face"/>
                <a:cs typeface="Baskerville Old Face"/>
              </a:rPr>
              <a:t>taxe intérieure sur la consommation de produits énergétiques du type essence SP 98 </a:t>
            </a:r>
            <a:r>
              <a:rPr lang="fr-FR" dirty="0">
                <a:latin typeface="Baskerville Old Face"/>
                <a:cs typeface="Baskerville Old Face"/>
              </a:rPr>
              <a:t>(anciennement TIPP) ?</a:t>
            </a:r>
          </a:p>
          <a:p>
            <a:pPr lvl="1"/>
            <a:r>
              <a:rPr lang="fr-FR" dirty="0">
                <a:latin typeface="Baskerville Old Face"/>
                <a:cs typeface="Baskerville Old Face"/>
              </a:rPr>
              <a:t>Montant de la taxe : environ 70 centimes par litre de SP98 en île de France : c’est une taxe forfaitaire acquittée par les professionnels de la production de l’importation ou du stockage. Le prix reçu par les vendeurs sera moins élevé que celui du marché concurrentiel, soit 1,1€/l – 0,70€/l = soit 0,4€/l Mais pour ce prix, son plan d’offre est différent de celui prévalant dans un monde sans taxe : la quantité offerte est inférieure.</a:t>
            </a:r>
          </a:p>
          <a:p>
            <a:pPr lvl="1"/>
            <a:r>
              <a:rPr lang="fr-FR" dirty="0">
                <a:latin typeface="Baskerville Old Face"/>
                <a:cs typeface="Baskerville Old Face"/>
              </a:rPr>
              <a:t>Pour le dire autrement : pour offrir la même quantité dans un monde avec taxe il faut un prix plus élevé du montant de la taxe : le courbe d’offre se déplace vers le haut.</a:t>
            </a:r>
          </a:p>
          <a:p>
            <a:pPr lvl="1"/>
            <a:r>
              <a:rPr lang="fr-FR" dirty="0">
                <a:latin typeface="Baskerville Old Face"/>
                <a:cs typeface="Baskerville Old Face"/>
              </a:rPr>
              <a:t>Et au final, l’impact de la taxe est partagé par les vendeurs et les acheteurs et dépend de la sensibilité de chacun. </a:t>
            </a:r>
          </a:p>
        </p:txBody>
      </p:sp>
      <p:sp>
        <p:nvSpPr>
          <p:cNvPr id="4" name="Espace réservé du pied de page 3">
            <a:extLst>
              <a:ext uri="{FF2B5EF4-FFF2-40B4-BE49-F238E27FC236}">
                <a16:creationId xmlns:a16="http://schemas.microsoft.com/office/drawing/2014/main" id="{4979865F-26B2-47FE-B14B-DD5B059C26F5}"/>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sp>
        <p:nvSpPr>
          <p:cNvPr id="5" name="Rectangle 4">
            <a:extLst>
              <a:ext uri="{FF2B5EF4-FFF2-40B4-BE49-F238E27FC236}">
                <a16:creationId xmlns:a16="http://schemas.microsoft.com/office/drawing/2014/main" id="{3870F47D-AC4A-41FC-BBF7-C5CAC59A6111}"/>
              </a:ext>
            </a:extLst>
          </p:cNvPr>
          <p:cNvSpPr/>
          <p:nvPr/>
        </p:nvSpPr>
        <p:spPr>
          <a:xfrm>
            <a:off x="7601990" y="5790609"/>
            <a:ext cx="4257502" cy="461665"/>
          </a:xfrm>
          <a:prstGeom prst="rect">
            <a:avLst/>
          </a:prstGeom>
        </p:spPr>
        <p:txBody>
          <a:bodyPr wrap="square">
            <a:spAutoFit/>
          </a:bodyPr>
          <a:lstStyle/>
          <a:p>
            <a:r>
              <a:rPr lang="fr-FR" sz="1200" dirty="0">
                <a:latin typeface="Baskerville Old Face"/>
                <a:cs typeface="Baskerville Old Face"/>
              </a:rPr>
              <a:t>Source : présentation de Christophe </a:t>
            </a:r>
            <a:r>
              <a:rPr lang="fr-FR" sz="1200" dirty="0" err="1">
                <a:latin typeface="Baskerville Old Face"/>
                <a:cs typeface="Baskerville Old Face"/>
              </a:rPr>
              <a:t>Lavialle</a:t>
            </a:r>
            <a:r>
              <a:rPr lang="fr-FR" sz="1200" dirty="0">
                <a:latin typeface="Baskerville Old Face"/>
                <a:cs typeface="Baskerville Old Face"/>
              </a:rPr>
              <a:t> et Sandrine Parayre – Séminaire PNF Nouveaux Programmes de SES – 6 février 2019</a:t>
            </a:r>
            <a:endParaRPr lang="en-US" sz="1200" dirty="0"/>
          </a:p>
        </p:txBody>
      </p:sp>
      <p:sp>
        <p:nvSpPr>
          <p:cNvPr id="6" name="Espace réservé du numéro de diapositive 5">
            <a:extLst>
              <a:ext uri="{FF2B5EF4-FFF2-40B4-BE49-F238E27FC236}">
                <a16:creationId xmlns:a16="http://schemas.microsoft.com/office/drawing/2014/main" id="{63DF48A9-39BE-4121-9EDD-01A021808317}"/>
              </a:ext>
            </a:extLst>
          </p:cNvPr>
          <p:cNvSpPr>
            <a:spLocks noGrp="1"/>
          </p:cNvSpPr>
          <p:nvPr>
            <p:ph type="sldNum" sz="quarter" idx="12"/>
          </p:nvPr>
        </p:nvSpPr>
        <p:spPr/>
        <p:txBody>
          <a:bodyPr/>
          <a:lstStyle/>
          <a:p>
            <a:pPr rtl="0"/>
            <a:fld id="{E31375A4-56A4-47D6-9801-1991572033F7}" type="slidenum">
              <a:rPr lang="fr-FR" noProof="0" smtClean="0"/>
              <a:pPr rtl="0"/>
              <a:t>13</a:t>
            </a:fld>
            <a:endParaRPr lang="fr-FR" noProof="0" dirty="0"/>
          </a:p>
        </p:txBody>
      </p:sp>
    </p:spTree>
    <p:extLst>
      <p:ext uri="{BB962C8B-B14F-4D97-AF65-F5344CB8AC3E}">
        <p14:creationId xmlns:p14="http://schemas.microsoft.com/office/powerpoint/2010/main" val="415031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6D7BC6-13CA-476B-92FF-09AA5B1B9D45}"/>
              </a:ext>
            </a:extLst>
          </p:cNvPr>
          <p:cNvSpPr>
            <a:spLocks noGrp="1"/>
          </p:cNvSpPr>
          <p:nvPr>
            <p:ph type="title"/>
          </p:nvPr>
        </p:nvSpPr>
        <p:spPr>
          <a:xfrm>
            <a:off x="1295400" y="381000"/>
            <a:ext cx="9601200" cy="480391"/>
          </a:xfrm>
        </p:spPr>
        <p:txBody>
          <a:bodyPr>
            <a:normAutofit/>
          </a:bodyPr>
          <a:lstStyle/>
          <a:p>
            <a:r>
              <a:rPr lang="en-US" sz="2400" dirty="0" err="1"/>
              <a:t>Exemple</a:t>
            </a:r>
            <a:r>
              <a:rPr lang="en-US" sz="2400" dirty="0"/>
              <a:t> de la mise </a:t>
            </a:r>
            <a:r>
              <a:rPr lang="en-US" sz="2400" dirty="0" err="1"/>
              <a:t>en</a:t>
            </a:r>
            <a:r>
              <a:rPr lang="en-US" sz="2400" dirty="0"/>
              <a:t> oeuvre </a:t>
            </a:r>
            <a:r>
              <a:rPr lang="en-US" sz="2400" dirty="0" err="1"/>
              <a:t>d’une</a:t>
            </a:r>
            <a:r>
              <a:rPr lang="en-US" sz="2400" dirty="0"/>
              <a:t> </a:t>
            </a:r>
            <a:r>
              <a:rPr lang="en-US" sz="2400" dirty="0" err="1"/>
              <a:t>taxe</a:t>
            </a:r>
            <a:r>
              <a:rPr lang="en-US" sz="2400" dirty="0"/>
              <a:t> </a:t>
            </a:r>
            <a:r>
              <a:rPr lang="en-US" sz="2400" dirty="0" err="1"/>
              <a:t>forfaitaire</a:t>
            </a:r>
            <a:r>
              <a:rPr lang="en-US" sz="2400" dirty="0"/>
              <a:t> </a:t>
            </a:r>
          </a:p>
        </p:txBody>
      </p:sp>
      <p:sp>
        <p:nvSpPr>
          <p:cNvPr id="3" name="Espace réservé du pied de page 2">
            <a:extLst>
              <a:ext uri="{FF2B5EF4-FFF2-40B4-BE49-F238E27FC236}">
                <a16:creationId xmlns:a16="http://schemas.microsoft.com/office/drawing/2014/main" id="{BA09AED4-AA28-46DB-A32B-D9EBFB241BEF}"/>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pic>
        <p:nvPicPr>
          <p:cNvPr id="4" name="Image 3">
            <a:extLst>
              <a:ext uri="{FF2B5EF4-FFF2-40B4-BE49-F238E27FC236}">
                <a16:creationId xmlns:a16="http://schemas.microsoft.com/office/drawing/2014/main" id="{26FC42DE-533F-41A4-8EF3-520F8D8AB92A}"/>
              </a:ext>
            </a:extLst>
          </p:cNvPr>
          <p:cNvPicPr>
            <a:picLocks noChangeAspect="1"/>
          </p:cNvPicPr>
          <p:nvPr/>
        </p:nvPicPr>
        <p:blipFill>
          <a:blip r:embed="rId2"/>
          <a:stretch>
            <a:fillRect/>
          </a:stretch>
        </p:blipFill>
        <p:spPr>
          <a:xfrm>
            <a:off x="1295399" y="1012201"/>
            <a:ext cx="6735417" cy="5177459"/>
          </a:xfrm>
          <a:prstGeom prst="rect">
            <a:avLst/>
          </a:prstGeom>
        </p:spPr>
      </p:pic>
      <p:sp>
        <p:nvSpPr>
          <p:cNvPr id="5" name="Rectangle 4">
            <a:extLst>
              <a:ext uri="{FF2B5EF4-FFF2-40B4-BE49-F238E27FC236}">
                <a16:creationId xmlns:a16="http://schemas.microsoft.com/office/drawing/2014/main" id="{033BDB27-2BA1-4038-B090-48297FD24174}"/>
              </a:ext>
            </a:extLst>
          </p:cNvPr>
          <p:cNvSpPr/>
          <p:nvPr/>
        </p:nvSpPr>
        <p:spPr>
          <a:xfrm>
            <a:off x="7601990" y="5790609"/>
            <a:ext cx="4257502" cy="461665"/>
          </a:xfrm>
          <a:prstGeom prst="rect">
            <a:avLst/>
          </a:prstGeom>
        </p:spPr>
        <p:txBody>
          <a:bodyPr wrap="square">
            <a:spAutoFit/>
          </a:bodyPr>
          <a:lstStyle/>
          <a:p>
            <a:r>
              <a:rPr lang="fr-FR" sz="1200" dirty="0">
                <a:latin typeface="Baskerville Old Face"/>
                <a:cs typeface="Baskerville Old Face"/>
              </a:rPr>
              <a:t>Source : présentation de Christophe </a:t>
            </a:r>
            <a:r>
              <a:rPr lang="fr-FR" sz="1200" dirty="0" err="1">
                <a:latin typeface="Baskerville Old Face"/>
                <a:cs typeface="Baskerville Old Face"/>
              </a:rPr>
              <a:t>Lavialle</a:t>
            </a:r>
            <a:r>
              <a:rPr lang="fr-FR" sz="1200" dirty="0">
                <a:latin typeface="Baskerville Old Face"/>
                <a:cs typeface="Baskerville Old Face"/>
              </a:rPr>
              <a:t> et Sandrine Parayre – Séminaire PNF Nouveaux Programmes de SES – 6 février 2019</a:t>
            </a:r>
            <a:endParaRPr lang="en-US" sz="1200" dirty="0"/>
          </a:p>
        </p:txBody>
      </p:sp>
      <p:sp>
        <p:nvSpPr>
          <p:cNvPr id="6" name="Espace réservé du numéro de diapositive 5">
            <a:extLst>
              <a:ext uri="{FF2B5EF4-FFF2-40B4-BE49-F238E27FC236}">
                <a16:creationId xmlns:a16="http://schemas.microsoft.com/office/drawing/2014/main" id="{947E59C5-009B-48F5-BB58-5724F2CAD380}"/>
              </a:ext>
            </a:extLst>
          </p:cNvPr>
          <p:cNvSpPr>
            <a:spLocks noGrp="1"/>
          </p:cNvSpPr>
          <p:nvPr>
            <p:ph type="sldNum" sz="quarter" idx="12"/>
          </p:nvPr>
        </p:nvSpPr>
        <p:spPr/>
        <p:txBody>
          <a:bodyPr/>
          <a:lstStyle/>
          <a:p>
            <a:pPr rtl="0"/>
            <a:fld id="{E31375A4-56A4-47D6-9801-1991572033F7}" type="slidenum">
              <a:rPr lang="fr-FR" noProof="0" smtClean="0"/>
              <a:pPr rtl="0"/>
              <a:t>14</a:t>
            </a:fld>
            <a:endParaRPr lang="fr-FR" noProof="0" dirty="0"/>
          </a:p>
        </p:txBody>
      </p:sp>
    </p:spTree>
    <p:extLst>
      <p:ext uri="{BB962C8B-B14F-4D97-AF65-F5344CB8AC3E}">
        <p14:creationId xmlns:p14="http://schemas.microsoft.com/office/powerpoint/2010/main" val="260134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0" y="81129"/>
            <a:ext cx="9601200" cy="1027140"/>
          </a:xfrm>
        </p:spPr>
        <p:txBody>
          <a:bodyPr>
            <a:normAutofit/>
          </a:bodyPr>
          <a:lstStyle/>
          <a:p>
            <a:r>
              <a:rPr lang="fr-FR" sz="1600" u="sng" dirty="0"/>
              <a:t>OBJECTIF 4</a:t>
            </a:r>
            <a:r>
              <a:rPr lang="fr-FR" sz="1600" dirty="0"/>
              <a:t> : </a:t>
            </a:r>
            <a:r>
              <a:rPr lang="fr-FR" sz="1600" dirty="0">
                <a:solidFill>
                  <a:srgbClr val="3366FF"/>
                </a:solidFill>
              </a:rPr>
              <a:t>Savoir déduire</a:t>
            </a:r>
            <a:r>
              <a:rPr lang="fr-FR" sz="1600" dirty="0"/>
              <a:t> la courbe d’offre de la maximisation du profit par le producteur et </a:t>
            </a:r>
            <a:r>
              <a:rPr lang="fr-FR" sz="1600" dirty="0">
                <a:solidFill>
                  <a:srgbClr val="3366FF"/>
                </a:solidFill>
              </a:rPr>
              <a:t>comprendre </a:t>
            </a:r>
            <a:r>
              <a:rPr lang="fr-FR" sz="1600" dirty="0"/>
              <a:t>qu’en situation de coût marginal croissant, le producteur produit la quantité qui permet d’égaliser le coût marginal au prix ; </a:t>
            </a:r>
            <a:r>
              <a:rPr lang="fr-FR" sz="1600" dirty="0">
                <a:solidFill>
                  <a:srgbClr val="3366FF"/>
                </a:solidFill>
              </a:rPr>
              <a:t>savoir l’illustrer </a:t>
            </a:r>
            <a:r>
              <a:rPr lang="fr-FR" sz="1600" dirty="0"/>
              <a:t>par des exemples</a:t>
            </a:r>
          </a:p>
        </p:txBody>
      </p:sp>
      <p:sp>
        <p:nvSpPr>
          <p:cNvPr id="3" name="Espace réservé du contenu 2"/>
          <p:cNvSpPr>
            <a:spLocks noGrp="1"/>
          </p:cNvSpPr>
          <p:nvPr>
            <p:ph idx="1"/>
          </p:nvPr>
        </p:nvSpPr>
        <p:spPr>
          <a:xfrm>
            <a:off x="1295400" y="1346200"/>
            <a:ext cx="9601200" cy="4597400"/>
          </a:xfrm>
        </p:spPr>
        <p:txBody>
          <a:bodyPr>
            <a:normAutofit/>
          </a:bodyPr>
          <a:lstStyle/>
          <a:p>
            <a:pPr>
              <a:buFont typeface="Wingdings" panose="05000000000000000000" pitchFamily="2" charset="2"/>
              <a:buChar char="§"/>
            </a:pPr>
            <a:r>
              <a:rPr lang="fr-FR" sz="1800" b="1" dirty="0">
                <a:solidFill>
                  <a:srgbClr val="0070C0"/>
                </a:solidFill>
                <a:latin typeface="Baskerville Old Face"/>
                <a:cs typeface="Baskerville Old Face"/>
              </a:rPr>
              <a:t>Comprendre</a:t>
            </a:r>
            <a:r>
              <a:rPr lang="fr-FR" sz="1800" dirty="0">
                <a:latin typeface="Baskerville Old Face"/>
                <a:cs typeface="Baskerville Old Face"/>
              </a:rPr>
              <a:t> qu’en situation de coût marginal croissant, le producteur produit la quantité qui permet d’égaliser coût marginal et prix</a:t>
            </a:r>
          </a:p>
          <a:p>
            <a:pPr lvl="1">
              <a:buFont typeface="Wingdings" panose="05000000000000000000" pitchFamily="2" charset="2"/>
              <a:buChar char="§"/>
            </a:pPr>
            <a:r>
              <a:rPr lang="fr-FR" dirty="0">
                <a:latin typeface="Baskerville Old Face"/>
                <a:cs typeface="Baskerville Old Face"/>
              </a:rPr>
              <a:t>Notion de Cm croissant peut être introduite dans le cadre de l’objectif 2</a:t>
            </a:r>
          </a:p>
          <a:p>
            <a:pPr lvl="1">
              <a:buFont typeface="Wingdings" panose="05000000000000000000" pitchFamily="2" charset="2"/>
              <a:buChar char="§"/>
            </a:pPr>
            <a:r>
              <a:rPr lang="fr-FR" dirty="0">
                <a:latin typeface="Baskerville Old Face"/>
                <a:cs typeface="Baskerville Old Face"/>
              </a:rPr>
              <a:t>Pour un prix donné, le volume de production qui maximise le profit du producteur se détermine en calculant la quantité qui permet d’égaliser la recette marginale au coût marginal</a:t>
            </a:r>
          </a:p>
          <a:p>
            <a:pPr lvl="2">
              <a:buFont typeface="Wingdings" panose="05000000000000000000" pitchFamily="2" charset="2"/>
              <a:buChar char="§"/>
            </a:pPr>
            <a:r>
              <a:rPr lang="fr-FR" sz="1800" dirty="0">
                <a:latin typeface="Baskerville Old Face"/>
                <a:cs typeface="Baskerville Old Face"/>
              </a:rPr>
              <a:t>Introduire les notions suivantes : RT, RM, </a:t>
            </a:r>
            <a:r>
              <a:rPr lang="fr-FR" sz="1800" dirty="0" err="1">
                <a:latin typeface="Baskerville Old Face"/>
                <a:cs typeface="Baskerville Old Face"/>
              </a:rPr>
              <a:t>Rm</a:t>
            </a:r>
            <a:r>
              <a:rPr lang="fr-FR" sz="1800" dirty="0">
                <a:latin typeface="Baskerville Old Face"/>
                <a:cs typeface="Baskerville Old Face"/>
              </a:rPr>
              <a:t>, CT, CM, Cm</a:t>
            </a:r>
          </a:p>
          <a:p>
            <a:pPr>
              <a:buFont typeface="Wingdings" panose="05000000000000000000" pitchFamily="2" charset="2"/>
              <a:buChar char="§"/>
            </a:pPr>
            <a:r>
              <a:rPr lang="fr-FR" sz="1800" b="1" dirty="0">
                <a:solidFill>
                  <a:srgbClr val="0070C0"/>
                </a:solidFill>
                <a:latin typeface="Baskerville Old Face"/>
                <a:cs typeface="Baskerville Old Face"/>
              </a:rPr>
              <a:t>Savoir déduire </a:t>
            </a:r>
            <a:r>
              <a:rPr lang="fr-FR" sz="1800" dirty="0">
                <a:latin typeface="Baskerville Old Face"/>
                <a:cs typeface="Baskerville Old Face"/>
              </a:rPr>
              <a:t>la courbe d’offre de la maximisation du profit par le producteur</a:t>
            </a:r>
          </a:p>
          <a:p>
            <a:pPr lvl="1">
              <a:buFont typeface="Wingdings" panose="05000000000000000000" pitchFamily="2" charset="2"/>
              <a:buChar char="§"/>
            </a:pPr>
            <a:r>
              <a:rPr lang="fr-FR" dirty="0">
                <a:latin typeface="Baskerville Old Face"/>
                <a:cs typeface="Baskerville Old Face"/>
              </a:rPr>
              <a:t>Courbe d’offre = courbe de coût marginal du producteur</a:t>
            </a:r>
          </a:p>
          <a:p>
            <a:pPr>
              <a:buFont typeface="Wingdings" panose="05000000000000000000" pitchFamily="2" charset="2"/>
              <a:buChar char="§"/>
            </a:pPr>
            <a:r>
              <a:rPr lang="fr-FR" sz="1800" b="1" dirty="0">
                <a:solidFill>
                  <a:srgbClr val="0070C0"/>
                </a:solidFill>
                <a:latin typeface="Baskerville Old Face"/>
                <a:cs typeface="Baskerville Old Face"/>
              </a:rPr>
              <a:t>Savoir illustrer</a:t>
            </a:r>
            <a:r>
              <a:rPr lang="fr-FR" sz="1800" dirty="0">
                <a:latin typeface="Baskerville Old Face"/>
                <a:cs typeface="Baskerville Old Face"/>
              </a:rPr>
              <a:t> par des exemples</a:t>
            </a:r>
          </a:p>
        </p:txBody>
      </p:sp>
      <p:sp>
        <p:nvSpPr>
          <p:cNvPr id="5" name="Espace réservé du pied de page 4">
            <a:extLst>
              <a:ext uri="{FF2B5EF4-FFF2-40B4-BE49-F238E27FC236}">
                <a16:creationId xmlns:a16="http://schemas.microsoft.com/office/drawing/2014/main" id="{A16850B4-9960-4EF2-986E-32DA777FA3C4}"/>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pic>
        <p:nvPicPr>
          <p:cNvPr id="6" name="Picture 3">
            <a:extLst>
              <a:ext uri="{FF2B5EF4-FFF2-40B4-BE49-F238E27FC236}">
                <a16:creationId xmlns:a16="http://schemas.microsoft.com/office/drawing/2014/main" id="{2724F75E-8A81-4E8C-9CB1-05B0E23C0EF3}"/>
              </a:ext>
            </a:extLst>
          </p:cNvPr>
          <p:cNvPicPr>
            <a:picLocks noChangeAspect="1" noChangeArrowheads="1"/>
          </p:cNvPicPr>
          <p:nvPr/>
        </p:nvPicPr>
        <p:blipFill>
          <a:blip r:embed="rId3" cstate="print"/>
          <a:srcRect/>
          <a:stretch>
            <a:fillRect/>
          </a:stretch>
        </p:blipFill>
        <p:spPr bwMode="auto">
          <a:xfrm>
            <a:off x="5192485" y="4254179"/>
            <a:ext cx="5704114" cy="2439605"/>
          </a:xfrm>
          <a:prstGeom prst="rect">
            <a:avLst/>
          </a:prstGeom>
          <a:noFill/>
          <a:ln w="9525">
            <a:noFill/>
            <a:miter lim="800000"/>
            <a:headEnd/>
            <a:tailEnd/>
          </a:ln>
        </p:spPr>
      </p:pic>
      <p:sp>
        <p:nvSpPr>
          <p:cNvPr id="7" name="Espace réservé du numéro de diapositive 6">
            <a:extLst>
              <a:ext uri="{FF2B5EF4-FFF2-40B4-BE49-F238E27FC236}">
                <a16:creationId xmlns:a16="http://schemas.microsoft.com/office/drawing/2014/main" id="{565BB50C-97D1-4D9E-94D4-2F52019BA7FF}"/>
              </a:ext>
            </a:extLst>
          </p:cNvPr>
          <p:cNvSpPr>
            <a:spLocks noGrp="1"/>
          </p:cNvSpPr>
          <p:nvPr>
            <p:ph type="sldNum" sz="quarter" idx="12"/>
          </p:nvPr>
        </p:nvSpPr>
        <p:spPr/>
        <p:txBody>
          <a:bodyPr/>
          <a:lstStyle/>
          <a:p>
            <a:pPr rtl="0"/>
            <a:fld id="{E31375A4-56A4-47D6-9801-1991572033F7}" type="slidenum">
              <a:rPr lang="fr-FR" noProof="0" smtClean="0"/>
              <a:pPr rtl="0"/>
              <a:t>15</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0" y="199636"/>
            <a:ext cx="9601200" cy="805334"/>
          </a:xfrm>
        </p:spPr>
        <p:txBody>
          <a:bodyPr>
            <a:noAutofit/>
          </a:bodyPr>
          <a:lstStyle/>
          <a:p>
            <a:pPr>
              <a:spcBef>
                <a:spcPts val="600"/>
              </a:spcBef>
            </a:pPr>
            <a:r>
              <a:rPr lang="fr-FR" sz="1600" u="sng" dirty="0"/>
              <a:t>OBJECTIF 5</a:t>
            </a:r>
            <a:r>
              <a:rPr lang="fr-FR" sz="1600" dirty="0"/>
              <a:t> : </a:t>
            </a:r>
            <a:r>
              <a:rPr lang="fr-FR" sz="1600" dirty="0">
                <a:solidFill>
                  <a:srgbClr val="0070C0"/>
                </a:solidFill>
                <a:latin typeface="Baskerville Old Face"/>
                <a:ea typeface="+mn-ea"/>
                <a:cs typeface="Baskerville Old Face"/>
              </a:rPr>
              <a:t>Comprendre </a:t>
            </a:r>
            <a:r>
              <a:rPr lang="fr-FR" sz="1600" dirty="0"/>
              <a:t>les notions de surplus du producteur et du consommateur</a:t>
            </a:r>
            <a:br>
              <a:rPr lang="fr-FR" sz="1600" dirty="0"/>
            </a:br>
            <a:r>
              <a:rPr lang="fr-FR" sz="1600" u="sng" dirty="0"/>
              <a:t>OBJECTIF 6</a:t>
            </a:r>
            <a:r>
              <a:rPr lang="fr-FR" sz="1600" dirty="0"/>
              <a:t> :</a:t>
            </a:r>
            <a:r>
              <a:rPr lang="fr-FR" sz="1600" dirty="0">
                <a:solidFill>
                  <a:srgbClr val="0070C0"/>
                </a:solidFill>
                <a:latin typeface="Baskerville Old Face"/>
                <a:ea typeface="+mn-ea"/>
                <a:cs typeface="Baskerville Old Face"/>
              </a:rPr>
              <a:t> Comprendre </a:t>
            </a:r>
            <a:r>
              <a:rPr lang="fr-FR" sz="1600" dirty="0"/>
              <a:t>la notion de gains à l’échange et </a:t>
            </a:r>
            <a:r>
              <a:rPr lang="fr-FR" sz="1600" dirty="0">
                <a:solidFill>
                  <a:srgbClr val="0070C0"/>
                </a:solidFill>
              </a:rPr>
              <a:t>savoir</a:t>
            </a:r>
            <a:r>
              <a:rPr lang="fr-FR" sz="1600" dirty="0"/>
              <a:t> que la somme des surplus est maximisée à l’équilibre</a:t>
            </a:r>
          </a:p>
        </p:txBody>
      </p:sp>
      <p:sp>
        <p:nvSpPr>
          <p:cNvPr id="3" name="Espace réservé du contenu 2"/>
          <p:cNvSpPr>
            <a:spLocks noGrp="1"/>
          </p:cNvSpPr>
          <p:nvPr>
            <p:ph idx="1"/>
          </p:nvPr>
        </p:nvSpPr>
        <p:spPr>
          <a:xfrm>
            <a:off x="1295400" y="1357610"/>
            <a:ext cx="9601200" cy="4114800"/>
          </a:xfrm>
        </p:spPr>
        <p:txBody>
          <a:bodyPr>
            <a:normAutofit/>
          </a:bodyPr>
          <a:lstStyle/>
          <a:p>
            <a:r>
              <a:rPr lang="fr-FR" sz="1800" dirty="0">
                <a:latin typeface="Baskerville Old Face"/>
              </a:rPr>
              <a:t>Expliquer la notion de surplus du consommateur et du producteur et être capable de les distinguer </a:t>
            </a:r>
          </a:p>
          <a:p>
            <a:r>
              <a:rPr lang="fr-FR" sz="1800" dirty="0">
                <a:latin typeface="Baskerville Old Face"/>
              </a:rPr>
              <a:t>Expliquer la notion de gain à l'échange (</a:t>
            </a:r>
            <a:r>
              <a:rPr lang="fr-FR" sz="1800" i="1" dirty="0">
                <a:latin typeface="Baskerville Old Face"/>
              </a:rPr>
              <a:t>le recours à un graphique peut être très utile mais ne constitue pas un attendu</a:t>
            </a:r>
            <a:r>
              <a:rPr lang="fr-FR" sz="1800" dirty="0">
                <a:latin typeface="Baskerville Old Face"/>
              </a:rPr>
              <a:t>)</a:t>
            </a:r>
          </a:p>
          <a:p>
            <a:r>
              <a:rPr lang="fr-FR" sz="1800" dirty="0">
                <a:latin typeface="Baskerville Old Face"/>
              </a:rPr>
              <a:t>Montrer qu’à l’équilibre la somme des surplus est maximale =&gt; efficacité du marché (</a:t>
            </a:r>
            <a:r>
              <a:rPr lang="fr-FR" sz="1800" i="1" dirty="0">
                <a:latin typeface="Baskerville Old Face"/>
              </a:rPr>
              <a:t>utile pour le questionnement suivant</a:t>
            </a:r>
            <a:r>
              <a:rPr lang="fr-FR" sz="1800" dirty="0">
                <a:latin typeface="Baskerville Old Face"/>
              </a:rPr>
              <a:t>)</a:t>
            </a:r>
          </a:p>
          <a:p>
            <a:pPr>
              <a:spcBef>
                <a:spcPts val="600"/>
              </a:spcBef>
              <a:buFont typeface="Wingdings" panose="05000000000000000000" pitchFamily="2" charset="2"/>
              <a:buChar char="§"/>
            </a:pPr>
            <a:endParaRPr lang="fr-FR" sz="1800" dirty="0">
              <a:latin typeface="Baskerville Old Face"/>
              <a:cs typeface="Baskerville Old Face"/>
            </a:endParaRPr>
          </a:p>
          <a:p>
            <a:pPr lvl="1">
              <a:spcBef>
                <a:spcPts val="600"/>
              </a:spcBef>
              <a:buFont typeface="Wingdings" charset="2"/>
              <a:buChar char="§"/>
            </a:pPr>
            <a:endParaRPr lang="fr-FR" dirty="0">
              <a:latin typeface="Baskerville Old Face"/>
              <a:cs typeface="Baskerville Old Face"/>
            </a:endParaRPr>
          </a:p>
          <a:p>
            <a:pPr lvl="1">
              <a:spcBef>
                <a:spcPts val="600"/>
              </a:spcBef>
              <a:buFont typeface="Wingdings" charset="2"/>
              <a:buChar char="§"/>
            </a:pPr>
            <a:endParaRPr lang="fr-FR" dirty="0"/>
          </a:p>
        </p:txBody>
      </p:sp>
      <p:sp>
        <p:nvSpPr>
          <p:cNvPr id="5" name="Espace réservé du pied de page 4">
            <a:extLst>
              <a:ext uri="{FF2B5EF4-FFF2-40B4-BE49-F238E27FC236}">
                <a16:creationId xmlns:a16="http://schemas.microsoft.com/office/drawing/2014/main" id="{AD521F89-82F5-4475-B03C-35EF385DCCE9}"/>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pic>
        <p:nvPicPr>
          <p:cNvPr id="6" name="Image 5">
            <a:extLst>
              <a:ext uri="{FF2B5EF4-FFF2-40B4-BE49-F238E27FC236}">
                <a16:creationId xmlns:a16="http://schemas.microsoft.com/office/drawing/2014/main" id="{BE456992-E941-48F6-8A8C-906D22E36B39}"/>
              </a:ext>
            </a:extLst>
          </p:cNvPr>
          <p:cNvPicPr>
            <a:picLocks noChangeAspect="1"/>
          </p:cNvPicPr>
          <p:nvPr/>
        </p:nvPicPr>
        <p:blipFill>
          <a:blip r:embed="rId3"/>
          <a:stretch>
            <a:fillRect/>
          </a:stretch>
        </p:blipFill>
        <p:spPr>
          <a:xfrm>
            <a:off x="6219825" y="2974534"/>
            <a:ext cx="5181600" cy="3734856"/>
          </a:xfrm>
          <a:prstGeom prst="rect">
            <a:avLst/>
          </a:prstGeom>
        </p:spPr>
      </p:pic>
      <p:sp>
        <p:nvSpPr>
          <p:cNvPr id="7" name="Rectangle 6">
            <a:extLst>
              <a:ext uri="{FF2B5EF4-FFF2-40B4-BE49-F238E27FC236}">
                <a16:creationId xmlns:a16="http://schemas.microsoft.com/office/drawing/2014/main" id="{EC84ADC4-3623-4A3A-8BAB-74FD1F4BECE0}"/>
              </a:ext>
            </a:extLst>
          </p:cNvPr>
          <p:cNvSpPr/>
          <p:nvPr/>
        </p:nvSpPr>
        <p:spPr>
          <a:xfrm>
            <a:off x="1207995" y="5472410"/>
            <a:ext cx="5011830" cy="461665"/>
          </a:xfrm>
          <a:prstGeom prst="rect">
            <a:avLst/>
          </a:prstGeom>
        </p:spPr>
        <p:txBody>
          <a:bodyPr wrap="square">
            <a:spAutoFit/>
          </a:bodyPr>
          <a:lstStyle/>
          <a:p>
            <a:r>
              <a:rPr lang="fr-FR" sz="1200" dirty="0">
                <a:latin typeface="Baskerville Old Face"/>
                <a:cs typeface="Baskerville Old Face"/>
              </a:rPr>
              <a:t>Source : présentation de Christophe </a:t>
            </a:r>
            <a:r>
              <a:rPr lang="fr-FR" sz="1200" dirty="0" err="1">
                <a:latin typeface="Baskerville Old Face"/>
                <a:cs typeface="Baskerville Old Face"/>
              </a:rPr>
              <a:t>Lavialle</a:t>
            </a:r>
            <a:r>
              <a:rPr lang="fr-FR" sz="1200" dirty="0">
                <a:latin typeface="Baskerville Old Face"/>
                <a:cs typeface="Baskerville Old Face"/>
              </a:rPr>
              <a:t> et Sandrine Parayre – Séminaire PNF Nouveaux Programmes de SES – 6 février 2019</a:t>
            </a:r>
            <a:endParaRPr lang="en-US" sz="1200" dirty="0"/>
          </a:p>
        </p:txBody>
      </p:sp>
      <p:sp>
        <p:nvSpPr>
          <p:cNvPr id="8" name="Espace réservé du numéro de diapositive 7">
            <a:extLst>
              <a:ext uri="{FF2B5EF4-FFF2-40B4-BE49-F238E27FC236}">
                <a16:creationId xmlns:a16="http://schemas.microsoft.com/office/drawing/2014/main" id="{E5260637-6641-4A50-A80D-0EC2E2AD02DF}"/>
              </a:ext>
            </a:extLst>
          </p:cNvPr>
          <p:cNvSpPr>
            <a:spLocks noGrp="1"/>
          </p:cNvSpPr>
          <p:nvPr>
            <p:ph type="sldNum" sz="quarter" idx="12"/>
          </p:nvPr>
        </p:nvSpPr>
        <p:spPr/>
        <p:txBody>
          <a:bodyPr/>
          <a:lstStyle/>
          <a:p>
            <a:pPr rtl="0"/>
            <a:fld id="{E31375A4-56A4-47D6-9801-1991572033F7}" type="slidenum">
              <a:rPr lang="fr-FR" noProof="0" smtClean="0"/>
              <a:pPr rtl="0"/>
              <a:t>16</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75F51033-45DB-446E-B118-C95C5FDE4A9A}"/>
              </a:ext>
            </a:extLst>
          </p:cNvPr>
          <p:cNvSpPr/>
          <p:nvPr/>
        </p:nvSpPr>
        <p:spPr>
          <a:xfrm>
            <a:off x="1060174" y="2597426"/>
            <a:ext cx="8653669" cy="662609"/>
          </a:xfrm>
          <a:prstGeom prst="roundRect">
            <a:avLst/>
          </a:prstGeom>
          <a:solidFill>
            <a:schemeClr val="bg2"/>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9D2E563-FA81-4A78-BD74-546EE0EBCC30}"/>
              </a:ext>
            </a:extLst>
          </p:cNvPr>
          <p:cNvSpPr>
            <a:spLocks noGrp="1"/>
          </p:cNvSpPr>
          <p:nvPr>
            <p:ph type="title"/>
          </p:nvPr>
        </p:nvSpPr>
        <p:spPr/>
        <p:txBody>
          <a:bodyPr/>
          <a:lstStyle/>
          <a:p>
            <a:r>
              <a:rPr lang="en-US" dirty="0"/>
              <a:t>3 </a:t>
            </a:r>
            <a:r>
              <a:rPr lang="en-US" dirty="0" err="1"/>
              <a:t>questionnements</a:t>
            </a:r>
            <a:r>
              <a:rPr lang="en-US" dirty="0"/>
              <a:t> sur le </a:t>
            </a:r>
            <a:r>
              <a:rPr lang="en-US" dirty="0" err="1"/>
              <a:t>marché</a:t>
            </a:r>
            <a:endParaRPr lang="en-US" dirty="0"/>
          </a:p>
        </p:txBody>
      </p:sp>
      <p:sp>
        <p:nvSpPr>
          <p:cNvPr id="3" name="Espace réservé du contenu 2">
            <a:extLst>
              <a:ext uri="{FF2B5EF4-FFF2-40B4-BE49-F238E27FC236}">
                <a16:creationId xmlns:a16="http://schemas.microsoft.com/office/drawing/2014/main" id="{EFD15CF0-AD74-48BE-8460-9891D0AB23C2}"/>
              </a:ext>
            </a:extLst>
          </p:cNvPr>
          <p:cNvSpPr>
            <a:spLocks noGrp="1"/>
          </p:cNvSpPr>
          <p:nvPr>
            <p:ph idx="1"/>
          </p:nvPr>
        </p:nvSpPr>
        <p:spPr/>
        <p:txBody>
          <a:bodyPr>
            <a:normAutofit/>
          </a:bodyPr>
          <a:lstStyle/>
          <a:p>
            <a:pPr marL="0" indent="0" algn="ctr">
              <a:buNone/>
            </a:pPr>
            <a:r>
              <a:rPr lang="fr-FR" sz="2800" dirty="0"/>
              <a:t> </a:t>
            </a:r>
          </a:p>
          <a:p>
            <a:pPr marL="502920" indent="-457200">
              <a:spcBef>
                <a:spcPts val="0"/>
              </a:spcBef>
              <a:buFont typeface="+mj-lt"/>
              <a:buAutoNum type="arabicPeriod"/>
            </a:pPr>
            <a:r>
              <a:rPr lang="fr-FR" dirty="0"/>
              <a:t>Comment un marché concurrentiel fonctionne-t-il ?</a:t>
            </a:r>
          </a:p>
          <a:p>
            <a:pPr marL="502920" indent="-457200">
              <a:spcBef>
                <a:spcPts val="0"/>
              </a:spcBef>
              <a:buFont typeface="+mj-lt"/>
              <a:buAutoNum type="arabicPeriod"/>
            </a:pPr>
            <a:endParaRPr lang="fr-FR" dirty="0"/>
          </a:p>
          <a:p>
            <a:pPr marL="502920" indent="-457200">
              <a:spcBef>
                <a:spcPts val="0"/>
              </a:spcBef>
              <a:buFont typeface="+mj-lt"/>
              <a:buAutoNum type="arabicPeriod"/>
            </a:pPr>
            <a:r>
              <a:rPr lang="fr-FR" dirty="0"/>
              <a:t>Comment les marchés imparfaitement concurrentiels fonctionnent-ils ?</a:t>
            </a:r>
          </a:p>
          <a:p>
            <a:pPr marL="502920" indent="-457200">
              <a:spcBef>
                <a:spcPts val="0"/>
              </a:spcBef>
              <a:buFont typeface="+mj-lt"/>
              <a:buAutoNum type="arabicPeriod"/>
            </a:pPr>
            <a:endParaRPr lang="fr-FR" dirty="0"/>
          </a:p>
          <a:p>
            <a:pPr marL="502920" indent="-457200">
              <a:spcBef>
                <a:spcPts val="0"/>
              </a:spcBef>
              <a:buFont typeface="+mj-lt"/>
              <a:buAutoNum type="arabicPeriod"/>
            </a:pPr>
            <a:r>
              <a:rPr lang="fr-FR" dirty="0"/>
              <a:t>Quelles sont les principales défaillances du marché ?</a:t>
            </a:r>
          </a:p>
        </p:txBody>
      </p:sp>
      <p:sp>
        <p:nvSpPr>
          <p:cNvPr id="4" name="Espace réservé du pied de page 3">
            <a:extLst>
              <a:ext uri="{FF2B5EF4-FFF2-40B4-BE49-F238E27FC236}">
                <a16:creationId xmlns:a16="http://schemas.microsoft.com/office/drawing/2014/main" id="{DBBE0206-BCE2-46C1-BCF6-5CA43D5DF49D}"/>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sp>
        <p:nvSpPr>
          <p:cNvPr id="6" name="Espace réservé du numéro de diapositive 5">
            <a:extLst>
              <a:ext uri="{FF2B5EF4-FFF2-40B4-BE49-F238E27FC236}">
                <a16:creationId xmlns:a16="http://schemas.microsoft.com/office/drawing/2014/main" id="{79CA85EA-D220-49B0-83AE-B5976577A813}"/>
              </a:ext>
            </a:extLst>
          </p:cNvPr>
          <p:cNvSpPr>
            <a:spLocks noGrp="1"/>
          </p:cNvSpPr>
          <p:nvPr>
            <p:ph type="sldNum" sz="quarter" idx="12"/>
          </p:nvPr>
        </p:nvSpPr>
        <p:spPr/>
        <p:txBody>
          <a:bodyPr/>
          <a:lstStyle/>
          <a:p>
            <a:pPr rtl="0"/>
            <a:fld id="{E31375A4-56A4-47D6-9801-1991572033F7}" type="slidenum">
              <a:rPr lang="fr-FR" noProof="0" smtClean="0"/>
              <a:t>17</a:t>
            </a:fld>
            <a:endParaRPr lang="fr-FR" noProof="0" dirty="0"/>
          </a:p>
        </p:txBody>
      </p:sp>
    </p:spTree>
    <p:extLst>
      <p:ext uri="{BB962C8B-B14F-4D97-AF65-F5344CB8AC3E}">
        <p14:creationId xmlns:p14="http://schemas.microsoft.com/office/powerpoint/2010/main" val="66265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B31D1D6-48A6-43EB-A541-93D48055EFAB}"/>
              </a:ext>
            </a:extLst>
          </p:cNvPr>
          <p:cNvSpPr/>
          <p:nvPr/>
        </p:nvSpPr>
        <p:spPr>
          <a:xfrm>
            <a:off x="5016260" y="965914"/>
            <a:ext cx="7025486" cy="5074277"/>
          </a:xfrm>
          <a:prstGeom prst="rect">
            <a:avLst/>
          </a:prstGeom>
          <a:solidFill>
            <a:srgbClr val="FFCC66"/>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A366225-795D-4F45-BC8B-CCCF0A33D86F}"/>
              </a:ext>
            </a:extLst>
          </p:cNvPr>
          <p:cNvSpPr/>
          <p:nvPr/>
        </p:nvSpPr>
        <p:spPr>
          <a:xfrm>
            <a:off x="350724" y="965915"/>
            <a:ext cx="4550012" cy="5074277"/>
          </a:xfrm>
          <a:prstGeom prst="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113812D-AA17-4043-BF4D-1E17BB99EC97}"/>
              </a:ext>
            </a:extLst>
          </p:cNvPr>
          <p:cNvSpPr>
            <a:spLocks noGrp="1"/>
          </p:cNvSpPr>
          <p:nvPr>
            <p:ph type="title"/>
          </p:nvPr>
        </p:nvSpPr>
        <p:spPr>
          <a:xfrm>
            <a:off x="1295400" y="231821"/>
            <a:ext cx="9601200" cy="545206"/>
          </a:xfrm>
        </p:spPr>
        <p:txBody>
          <a:bodyPr>
            <a:normAutofit/>
          </a:bodyPr>
          <a:lstStyle/>
          <a:p>
            <a:r>
              <a:rPr lang="en-US" sz="2400" dirty="0"/>
              <a:t>Liens entre le </a:t>
            </a:r>
            <a:r>
              <a:rPr lang="en-US" sz="2400" dirty="0" err="1"/>
              <a:t>questionnement</a:t>
            </a:r>
            <a:r>
              <a:rPr lang="en-US" sz="2400" dirty="0"/>
              <a:t> 1 et le </a:t>
            </a:r>
            <a:r>
              <a:rPr lang="en-US" sz="2400" dirty="0" err="1"/>
              <a:t>questionnement</a:t>
            </a:r>
            <a:r>
              <a:rPr lang="en-US" sz="2400" dirty="0"/>
              <a:t> 2</a:t>
            </a:r>
          </a:p>
        </p:txBody>
      </p:sp>
      <p:sp>
        <p:nvSpPr>
          <p:cNvPr id="3" name="Espace réservé du pied de page 2">
            <a:extLst>
              <a:ext uri="{FF2B5EF4-FFF2-40B4-BE49-F238E27FC236}">
                <a16:creationId xmlns:a16="http://schemas.microsoft.com/office/drawing/2014/main" id="{99D02C22-BE0F-48DF-9048-88B27EA22675}"/>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sp>
        <p:nvSpPr>
          <p:cNvPr id="4" name="Espace réservé du numéro de diapositive 3">
            <a:extLst>
              <a:ext uri="{FF2B5EF4-FFF2-40B4-BE49-F238E27FC236}">
                <a16:creationId xmlns:a16="http://schemas.microsoft.com/office/drawing/2014/main" id="{1FA38FB0-296A-414D-BD9B-C87630D38819}"/>
              </a:ext>
            </a:extLst>
          </p:cNvPr>
          <p:cNvSpPr>
            <a:spLocks noGrp="1"/>
          </p:cNvSpPr>
          <p:nvPr>
            <p:ph type="sldNum" sz="quarter" idx="12"/>
          </p:nvPr>
        </p:nvSpPr>
        <p:spPr/>
        <p:txBody>
          <a:bodyPr/>
          <a:lstStyle/>
          <a:p>
            <a:pPr rtl="0"/>
            <a:fld id="{E31375A4-56A4-47D6-9801-1991572033F7}" type="slidenum">
              <a:rPr lang="fr-FR" noProof="0" smtClean="0"/>
              <a:t>18</a:t>
            </a:fld>
            <a:endParaRPr lang="fr-FR" noProof="0" dirty="0"/>
          </a:p>
        </p:txBody>
      </p:sp>
      <p:sp>
        <p:nvSpPr>
          <p:cNvPr id="5" name="Rectangle : coins arrondis 4">
            <a:extLst>
              <a:ext uri="{FF2B5EF4-FFF2-40B4-BE49-F238E27FC236}">
                <a16:creationId xmlns:a16="http://schemas.microsoft.com/office/drawing/2014/main" id="{5B44C7E1-E649-48E0-BBF8-5FB400678CAF}"/>
              </a:ext>
            </a:extLst>
          </p:cNvPr>
          <p:cNvSpPr/>
          <p:nvPr/>
        </p:nvSpPr>
        <p:spPr>
          <a:xfrm>
            <a:off x="2798680" y="1197736"/>
            <a:ext cx="2035514" cy="788166"/>
          </a:xfrm>
          <a:prstGeom prst="roundRect">
            <a:avLst/>
          </a:prstGeom>
          <a:noFill/>
          <a:ln w="38100">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a:solidFill>
                  <a:schemeClr val="tx2"/>
                </a:solidFill>
              </a:rPr>
              <a:t>Les </a:t>
            </a:r>
            <a:r>
              <a:rPr lang="en-US" sz="1600" b="1" dirty="0" err="1">
                <a:solidFill>
                  <a:schemeClr val="tx2"/>
                </a:solidFill>
              </a:rPr>
              <a:t>degrés</a:t>
            </a:r>
            <a:r>
              <a:rPr lang="en-US" sz="1600" b="1" dirty="0">
                <a:solidFill>
                  <a:schemeClr val="tx2"/>
                </a:solidFill>
              </a:rPr>
              <a:t> de concurrence</a:t>
            </a:r>
          </a:p>
        </p:txBody>
      </p:sp>
      <p:sp>
        <p:nvSpPr>
          <p:cNvPr id="6" name="Rectangle : coins arrondis 5">
            <a:extLst>
              <a:ext uri="{FF2B5EF4-FFF2-40B4-BE49-F238E27FC236}">
                <a16:creationId xmlns:a16="http://schemas.microsoft.com/office/drawing/2014/main" id="{0C7752C0-4B27-4EB6-B483-695B9E43B79D}"/>
              </a:ext>
            </a:extLst>
          </p:cNvPr>
          <p:cNvSpPr/>
          <p:nvPr/>
        </p:nvSpPr>
        <p:spPr>
          <a:xfrm>
            <a:off x="462986" y="2212498"/>
            <a:ext cx="2035514" cy="788166"/>
          </a:xfrm>
          <a:prstGeom prst="roundRect">
            <a:avLst/>
          </a:prstGeom>
          <a:noFill/>
          <a:ln w="38100">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a:solidFill>
                  <a:schemeClr val="tx2"/>
                </a:solidFill>
              </a:rPr>
              <a:t>Agents </a:t>
            </a:r>
            <a:r>
              <a:rPr lang="en-US" sz="1600" b="1" dirty="0" err="1">
                <a:solidFill>
                  <a:schemeClr val="tx2"/>
                </a:solidFill>
              </a:rPr>
              <a:t>preneurs</a:t>
            </a:r>
            <a:r>
              <a:rPr lang="en-US" sz="1600" b="1" dirty="0">
                <a:solidFill>
                  <a:schemeClr val="tx2"/>
                </a:solidFill>
              </a:rPr>
              <a:t> de prix</a:t>
            </a:r>
          </a:p>
        </p:txBody>
      </p:sp>
      <p:sp>
        <p:nvSpPr>
          <p:cNvPr id="7" name="Rectangle : coins arrondis 6">
            <a:extLst>
              <a:ext uri="{FF2B5EF4-FFF2-40B4-BE49-F238E27FC236}">
                <a16:creationId xmlns:a16="http://schemas.microsoft.com/office/drawing/2014/main" id="{FAA312A5-BA2D-45F1-B592-060565DD7E46}"/>
              </a:ext>
            </a:extLst>
          </p:cNvPr>
          <p:cNvSpPr/>
          <p:nvPr/>
        </p:nvSpPr>
        <p:spPr>
          <a:xfrm>
            <a:off x="5134374" y="1197736"/>
            <a:ext cx="2035514" cy="788166"/>
          </a:xfrm>
          <a:prstGeom prst="roundRect">
            <a:avLst/>
          </a:prstGeom>
          <a:noFill/>
          <a:ln w="38100">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a:solidFill>
                  <a:schemeClr val="tx2"/>
                </a:solidFill>
              </a:rPr>
              <a:t>Sources de </a:t>
            </a:r>
            <a:r>
              <a:rPr lang="en-US" sz="1600" b="1" dirty="0" err="1">
                <a:solidFill>
                  <a:schemeClr val="tx2"/>
                </a:solidFill>
              </a:rPr>
              <a:t>pouvoir</a:t>
            </a:r>
            <a:r>
              <a:rPr lang="en-US" sz="1600" b="1" dirty="0">
                <a:solidFill>
                  <a:schemeClr val="tx2"/>
                </a:solidFill>
              </a:rPr>
              <a:t> de </a:t>
            </a:r>
            <a:r>
              <a:rPr lang="en-US" sz="1600" b="1" dirty="0" err="1">
                <a:solidFill>
                  <a:schemeClr val="tx2"/>
                </a:solidFill>
              </a:rPr>
              <a:t>marché</a:t>
            </a:r>
            <a:endParaRPr lang="en-US" sz="1600" b="1" dirty="0">
              <a:solidFill>
                <a:schemeClr val="tx2"/>
              </a:solidFill>
            </a:endParaRPr>
          </a:p>
        </p:txBody>
      </p:sp>
      <p:sp>
        <p:nvSpPr>
          <p:cNvPr id="8" name="Rectangle : coins arrondis 7">
            <a:extLst>
              <a:ext uri="{FF2B5EF4-FFF2-40B4-BE49-F238E27FC236}">
                <a16:creationId xmlns:a16="http://schemas.microsoft.com/office/drawing/2014/main" id="{C077F189-02DF-4E16-8062-4362ABE5AAFB}"/>
              </a:ext>
            </a:extLst>
          </p:cNvPr>
          <p:cNvSpPr/>
          <p:nvPr/>
        </p:nvSpPr>
        <p:spPr>
          <a:xfrm>
            <a:off x="5134374" y="3211377"/>
            <a:ext cx="1060364" cy="788166"/>
          </a:xfrm>
          <a:prstGeom prst="roundRect">
            <a:avLst/>
          </a:prstGeom>
          <a:noFill/>
          <a:ln w="38100">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solidFill>
                  <a:schemeClr val="tx2"/>
                </a:solidFill>
              </a:rPr>
              <a:t>Monopole</a:t>
            </a:r>
          </a:p>
        </p:txBody>
      </p:sp>
      <p:sp>
        <p:nvSpPr>
          <p:cNvPr id="9" name="Rectangle : coins arrondis 8">
            <a:extLst>
              <a:ext uri="{FF2B5EF4-FFF2-40B4-BE49-F238E27FC236}">
                <a16:creationId xmlns:a16="http://schemas.microsoft.com/office/drawing/2014/main" id="{BBCCBB8E-5CFB-494E-8652-70FD64042F68}"/>
              </a:ext>
            </a:extLst>
          </p:cNvPr>
          <p:cNvSpPr/>
          <p:nvPr/>
        </p:nvSpPr>
        <p:spPr>
          <a:xfrm>
            <a:off x="5134374" y="2212498"/>
            <a:ext cx="2035514" cy="788166"/>
          </a:xfrm>
          <a:prstGeom prst="roundRect">
            <a:avLst/>
          </a:prstGeom>
          <a:noFill/>
          <a:ln w="38100">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a:solidFill>
                  <a:schemeClr val="tx2"/>
                </a:solidFill>
              </a:rPr>
              <a:t>Agents </a:t>
            </a:r>
            <a:r>
              <a:rPr lang="en-US" sz="1600" b="1" dirty="0" err="1">
                <a:solidFill>
                  <a:schemeClr val="tx2"/>
                </a:solidFill>
              </a:rPr>
              <a:t>faiseurs</a:t>
            </a:r>
            <a:r>
              <a:rPr lang="en-US" sz="1600" b="1" dirty="0">
                <a:solidFill>
                  <a:schemeClr val="tx2"/>
                </a:solidFill>
              </a:rPr>
              <a:t> de prix</a:t>
            </a:r>
          </a:p>
        </p:txBody>
      </p:sp>
      <p:sp>
        <p:nvSpPr>
          <p:cNvPr id="10" name="Rectangle : coins arrondis 9">
            <a:extLst>
              <a:ext uri="{FF2B5EF4-FFF2-40B4-BE49-F238E27FC236}">
                <a16:creationId xmlns:a16="http://schemas.microsoft.com/office/drawing/2014/main" id="{C3769F22-9AE7-4DFE-9E75-C4BB4076D28F}"/>
              </a:ext>
            </a:extLst>
          </p:cNvPr>
          <p:cNvSpPr/>
          <p:nvPr/>
        </p:nvSpPr>
        <p:spPr>
          <a:xfrm>
            <a:off x="462986" y="1197736"/>
            <a:ext cx="2035514" cy="788166"/>
          </a:xfrm>
          <a:prstGeom prst="roundRect">
            <a:avLst/>
          </a:prstGeom>
          <a:noFill/>
          <a:ln w="38100">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a:solidFill>
                  <a:schemeClr val="tx2"/>
                </a:solidFill>
              </a:rPr>
              <a:t>Concurrence </a:t>
            </a:r>
            <a:r>
              <a:rPr lang="en-US" sz="1600" b="1" dirty="0" err="1">
                <a:solidFill>
                  <a:schemeClr val="tx2"/>
                </a:solidFill>
              </a:rPr>
              <a:t>parfaite</a:t>
            </a:r>
            <a:endParaRPr lang="en-US" sz="1600" b="1" dirty="0">
              <a:solidFill>
                <a:schemeClr val="tx2"/>
              </a:solidFill>
            </a:endParaRPr>
          </a:p>
        </p:txBody>
      </p:sp>
      <p:sp>
        <p:nvSpPr>
          <p:cNvPr id="11" name="Rectangle : coins arrondis 10">
            <a:extLst>
              <a:ext uri="{FF2B5EF4-FFF2-40B4-BE49-F238E27FC236}">
                <a16:creationId xmlns:a16="http://schemas.microsoft.com/office/drawing/2014/main" id="{69D8E36D-85F0-49C5-8D81-AAB5EFABFDC6}"/>
              </a:ext>
            </a:extLst>
          </p:cNvPr>
          <p:cNvSpPr/>
          <p:nvPr/>
        </p:nvSpPr>
        <p:spPr>
          <a:xfrm>
            <a:off x="462986" y="4233950"/>
            <a:ext cx="2035514" cy="788166"/>
          </a:xfrm>
          <a:prstGeom prst="roundRect">
            <a:avLst/>
          </a:prstGeom>
          <a:noFill/>
          <a:ln w="38100">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err="1">
                <a:solidFill>
                  <a:schemeClr val="tx2"/>
                </a:solidFill>
              </a:rPr>
              <a:t>Equilibre</a:t>
            </a:r>
            <a:r>
              <a:rPr lang="en-US" sz="1600" b="1" dirty="0">
                <a:solidFill>
                  <a:schemeClr val="tx2"/>
                </a:solidFill>
              </a:rPr>
              <a:t> de </a:t>
            </a:r>
            <a:r>
              <a:rPr lang="en-US" sz="1600" b="1" dirty="0" err="1">
                <a:solidFill>
                  <a:schemeClr val="tx2"/>
                </a:solidFill>
              </a:rPr>
              <a:t>marché</a:t>
            </a:r>
            <a:r>
              <a:rPr lang="en-US" sz="1600" b="1" dirty="0">
                <a:solidFill>
                  <a:schemeClr val="tx2"/>
                </a:solidFill>
              </a:rPr>
              <a:t> </a:t>
            </a:r>
            <a:r>
              <a:rPr lang="en-US" sz="1600" b="1" dirty="0" err="1">
                <a:solidFill>
                  <a:schemeClr val="tx2"/>
                </a:solidFill>
              </a:rPr>
              <a:t>efficace</a:t>
            </a:r>
            <a:endParaRPr lang="en-US" sz="1600" b="1" dirty="0">
              <a:solidFill>
                <a:schemeClr val="tx2"/>
              </a:solidFill>
            </a:endParaRPr>
          </a:p>
        </p:txBody>
      </p:sp>
      <p:sp>
        <p:nvSpPr>
          <p:cNvPr id="12" name="Rectangle : coins arrondis 11">
            <a:extLst>
              <a:ext uri="{FF2B5EF4-FFF2-40B4-BE49-F238E27FC236}">
                <a16:creationId xmlns:a16="http://schemas.microsoft.com/office/drawing/2014/main" id="{868279B2-1E65-44C1-937D-B88CCDA68742}"/>
              </a:ext>
            </a:extLst>
          </p:cNvPr>
          <p:cNvSpPr/>
          <p:nvPr/>
        </p:nvSpPr>
        <p:spPr>
          <a:xfrm>
            <a:off x="5134374" y="4233950"/>
            <a:ext cx="2035514" cy="788166"/>
          </a:xfrm>
          <a:prstGeom prst="roundRect">
            <a:avLst/>
          </a:prstGeom>
          <a:noFill/>
          <a:ln w="38100">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err="1">
                <a:solidFill>
                  <a:schemeClr val="tx2"/>
                </a:solidFill>
              </a:rPr>
              <a:t>Equilibre</a:t>
            </a:r>
            <a:r>
              <a:rPr lang="en-US" sz="1600" b="1" dirty="0">
                <a:solidFill>
                  <a:schemeClr val="tx2"/>
                </a:solidFill>
              </a:rPr>
              <a:t> du monopole pas </a:t>
            </a:r>
            <a:r>
              <a:rPr lang="en-US" sz="1600" b="1" dirty="0" err="1">
                <a:solidFill>
                  <a:schemeClr val="tx2"/>
                </a:solidFill>
              </a:rPr>
              <a:t>efficace</a:t>
            </a:r>
            <a:endParaRPr lang="en-US" sz="1600" b="1" dirty="0">
              <a:solidFill>
                <a:schemeClr val="tx2"/>
              </a:solidFill>
            </a:endParaRPr>
          </a:p>
        </p:txBody>
      </p:sp>
      <p:sp>
        <p:nvSpPr>
          <p:cNvPr id="13" name="Rectangle : coins arrondis 12">
            <a:extLst>
              <a:ext uri="{FF2B5EF4-FFF2-40B4-BE49-F238E27FC236}">
                <a16:creationId xmlns:a16="http://schemas.microsoft.com/office/drawing/2014/main" id="{5273F786-0501-471C-B841-589CFCE77B73}"/>
              </a:ext>
            </a:extLst>
          </p:cNvPr>
          <p:cNvSpPr/>
          <p:nvPr/>
        </p:nvSpPr>
        <p:spPr>
          <a:xfrm>
            <a:off x="6194739" y="3206840"/>
            <a:ext cx="1060364" cy="816397"/>
          </a:xfrm>
          <a:prstGeom prst="roundRect">
            <a:avLst/>
          </a:prstGeom>
          <a:noFill/>
          <a:ln w="38100">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err="1">
                <a:solidFill>
                  <a:schemeClr val="tx2"/>
                </a:solidFill>
              </a:rPr>
              <a:t>Oligopole</a:t>
            </a:r>
            <a:r>
              <a:rPr lang="en-US" sz="1200" b="1" dirty="0">
                <a:solidFill>
                  <a:schemeClr val="tx2"/>
                </a:solidFill>
              </a:rPr>
              <a:t> (</a:t>
            </a:r>
            <a:r>
              <a:rPr lang="en-US" sz="1200" b="1" dirty="0" err="1">
                <a:solidFill>
                  <a:schemeClr val="tx2"/>
                </a:solidFill>
              </a:rPr>
              <a:t>duopole</a:t>
            </a:r>
            <a:r>
              <a:rPr lang="en-US" sz="1200" b="1" dirty="0">
                <a:solidFill>
                  <a:schemeClr val="tx2"/>
                </a:solidFill>
              </a:rPr>
              <a:t>)</a:t>
            </a:r>
          </a:p>
        </p:txBody>
      </p:sp>
      <p:sp>
        <p:nvSpPr>
          <p:cNvPr id="14" name="Rectangle : coins arrondis 13">
            <a:extLst>
              <a:ext uri="{FF2B5EF4-FFF2-40B4-BE49-F238E27FC236}">
                <a16:creationId xmlns:a16="http://schemas.microsoft.com/office/drawing/2014/main" id="{FC9C90B9-ECFF-4EE8-B59C-0F1E1525C009}"/>
              </a:ext>
            </a:extLst>
          </p:cNvPr>
          <p:cNvSpPr/>
          <p:nvPr/>
        </p:nvSpPr>
        <p:spPr>
          <a:xfrm>
            <a:off x="7488741" y="4225878"/>
            <a:ext cx="2035514" cy="788166"/>
          </a:xfrm>
          <a:prstGeom prst="roundRect">
            <a:avLst/>
          </a:prstGeom>
          <a:noFill/>
          <a:ln w="38100">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a:solidFill>
                  <a:schemeClr val="tx2"/>
                </a:solidFill>
              </a:rPr>
              <a:t>Politique de la concurrence</a:t>
            </a:r>
          </a:p>
        </p:txBody>
      </p:sp>
      <p:sp>
        <p:nvSpPr>
          <p:cNvPr id="15" name="Rectangle : coins arrondis 14">
            <a:extLst>
              <a:ext uri="{FF2B5EF4-FFF2-40B4-BE49-F238E27FC236}">
                <a16:creationId xmlns:a16="http://schemas.microsoft.com/office/drawing/2014/main" id="{E1D9B705-5F4B-4385-887D-A3B5CA796E67}"/>
              </a:ext>
            </a:extLst>
          </p:cNvPr>
          <p:cNvSpPr/>
          <p:nvPr/>
        </p:nvSpPr>
        <p:spPr>
          <a:xfrm>
            <a:off x="9805762" y="4225878"/>
            <a:ext cx="2035514" cy="788166"/>
          </a:xfrm>
          <a:prstGeom prst="roundRect">
            <a:avLst/>
          </a:prstGeom>
          <a:noFill/>
          <a:ln w="38100">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a:solidFill>
                  <a:schemeClr val="tx2"/>
                </a:solidFill>
              </a:rPr>
              <a:t>Augmentation du surplus du </a:t>
            </a:r>
            <a:r>
              <a:rPr lang="en-US" sz="1600" b="1" dirty="0" err="1">
                <a:solidFill>
                  <a:schemeClr val="tx2"/>
                </a:solidFill>
              </a:rPr>
              <a:t>consommateur</a:t>
            </a:r>
            <a:endParaRPr lang="en-US" sz="1600" b="1" dirty="0">
              <a:solidFill>
                <a:schemeClr val="tx2"/>
              </a:solidFill>
            </a:endParaRPr>
          </a:p>
        </p:txBody>
      </p:sp>
      <p:sp>
        <p:nvSpPr>
          <p:cNvPr id="16" name="Rectangle : coins arrondis 15">
            <a:extLst>
              <a:ext uri="{FF2B5EF4-FFF2-40B4-BE49-F238E27FC236}">
                <a16:creationId xmlns:a16="http://schemas.microsoft.com/office/drawing/2014/main" id="{1E1746A2-5DEB-4564-BFBD-2EB0907B7E22}"/>
              </a:ext>
            </a:extLst>
          </p:cNvPr>
          <p:cNvSpPr/>
          <p:nvPr/>
        </p:nvSpPr>
        <p:spPr>
          <a:xfrm>
            <a:off x="7488741" y="3220955"/>
            <a:ext cx="2035514" cy="788166"/>
          </a:xfrm>
          <a:prstGeom prst="roundRect">
            <a:avLst/>
          </a:prstGeom>
          <a:noFill/>
          <a:ln w="38100">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err="1">
                <a:solidFill>
                  <a:schemeClr val="tx2"/>
                </a:solidFill>
              </a:rPr>
              <a:t>Dilemme</a:t>
            </a:r>
            <a:r>
              <a:rPr lang="en-US" sz="1600" b="1" dirty="0">
                <a:solidFill>
                  <a:schemeClr val="tx2"/>
                </a:solidFill>
              </a:rPr>
              <a:t> du </a:t>
            </a:r>
            <a:r>
              <a:rPr lang="en-US" sz="1600" b="1" dirty="0" err="1">
                <a:solidFill>
                  <a:schemeClr val="tx2"/>
                </a:solidFill>
              </a:rPr>
              <a:t>prisonnier</a:t>
            </a:r>
            <a:endParaRPr lang="en-US" sz="1600" b="1" dirty="0">
              <a:solidFill>
                <a:schemeClr val="tx2"/>
              </a:solidFill>
            </a:endParaRPr>
          </a:p>
        </p:txBody>
      </p:sp>
      <p:sp>
        <p:nvSpPr>
          <p:cNvPr id="19" name="ZoneTexte 18">
            <a:extLst>
              <a:ext uri="{FF2B5EF4-FFF2-40B4-BE49-F238E27FC236}">
                <a16:creationId xmlns:a16="http://schemas.microsoft.com/office/drawing/2014/main" id="{F241DD4A-D728-4408-BB92-1477D4A844DB}"/>
              </a:ext>
            </a:extLst>
          </p:cNvPr>
          <p:cNvSpPr txBox="1"/>
          <p:nvPr/>
        </p:nvSpPr>
        <p:spPr>
          <a:xfrm>
            <a:off x="1231592" y="5536123"/>
            <a:ext cx="2654608" cy="369332"/>
          </a:xfrm>
          <a:prstGeom prst="rect">
            <a:avLst/>
          </a:prstGeom>
          <a:noFill/>
        </p:spPr>
        <p:txBody>
          <a:bodyPr wrap="square" rtlCol="0">
            <a:spAutoFit/>
          </a:bodyPr>
          <a:lstStyle/>
          <a:p>
            <a:r>
              <a:rPr lang="en-US" b="1" dirty="0"/>
              <a:t>QUESTIONNEMENT N°1</a:t>
            </a:r>
          </a:p>
        </p:txBody>
      </p:sp>
      <p:sp>
        <p:nvSpPr>
          <p:cNvPr id="21" name="ZoneTexte 20">
            <a:extLst>
              <a:ext uri="{FF2B5EF4-FFF2-40B4-BE49-F238E27FC236}">
                <a16:creationId xmlns:a16="http://schemas.microsoft.com/office/drawing/2014/main" id="{7386D3F8-7E16-4392-9137-53699FE1C5E6}"/>
              </a:ext>
            </a:extLst>
          </p:cNvPr>
          <p:cNvSpPr txBox="1"/>
          <p:nvPr/>
        </p:nvSpPr>
        <p:spPr>
          <a:xfrm>
            <a:off x="7239004" y="5536123"/>
            <a:ext cx="2654608" cy="369332"/>
          </a:xfrm>
          <a:prstGeom prst="rect">
            <a:avLst/>
          </a:prstGeom>
          <a:noFill/>
        </p:spPr>
        <p:txBody>
          <a:bodyPr wrap="square" rtlCol="0">
            <a:spAutoFit/>
          </a:bodyPr>
          <a:lstStyle/>
          <a:p>
            <a:r>
              <a:rPr lang="en-US" b="1" dirty="0"/>
              <a:t>QUESTIONNEMENT N°2</a:t>
            </a:r>
          </a:p>
        </p:txBody>
      </p:sp>
      <p:sp>
        <p:nvSpPr>
          <p:cNvPr id="22" name="Flèche : bas 21">
            <a:extLst>
              <a:ext uri="{FF2B5EF4-FFF2-40B4-BE49-F238E27FC236}">
                <a16:creationId xmlns:a16="http://schemas.microsoft.com/office/drawing/2014/main" id="{A443566D-9AF4-4930-9B1A-03F044A6AC63}"/>
              </a:ext>
            </a:extLst>
          </p:cNvPr>
          <p:cNvSpPr/>
          <p:nvPr/>
        </p:nvSpPr>
        <p:spPr>
          <a:xfrm rot="16200000">
            <a:off x="2542372" y="1378087"/>
            <a:ext cx="212436" cy="427464"/>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Flèche : bas 22">
            <a:extLst>
              <a:ext uri="{FF2B5EF4-FFF2-40B4-BE49-F238E27FC236}">
                <a16:creationId xmlns:a16="http://schemas.microsoft.com/office/drawing/2014/main" id="{53F27B00-7C24-439E-B658-AE0B802C0927}"/>
              </a:ext>
            </a:extLst>
          </p:cNvPr>
          <p:cNvSpPr/>
          <p:nvPr/>
        </p:nvSpPr>
        <p:spPr>
          <a:xfrm rot="16200000">
            <a:off x="4880966" y="1393519"/>
            <a:ext cx="212436" cy="427464"/>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Flèche : bas 23">
            <a:extLst>
              <a:ext uri="{FF2B5EF4-FFF2-40B4-BE49-F238E27FC236}">
                <a16:creationId xmlns:a16="http://schemas.microsoft.com/office/drawing/2014/main" id="{8B0A633F-419A-4D0F-B6F0-4169002C68A6}"/>
              </a:ext>
            </a:extLst>
          </p:cNvPr>
          <p:cNvSpPr/>
          <p:nvPr/>
        </p:nvSpPr>
        <p:spPr>
          <a:xfrm>
            <a:off x="1374525" y="1924063"/>
            <a:ext cx="212436" cy="427464"/>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Flèche : bas 24">
            <a:extLst>
              <a:ext uri="{FF2B5EF4-FFF2-40B4-BE49-F238E27FC236}">
                <a16:creationId xmlns:a16="http://schemas.microsoft.com/office/drawing/2014/main" id="{C26F2439-BD19-44CF-99BA-00247438DEFE}"/>
              </a:ext>
            </a:extLst>
          </p:cNvPr>
          <p:cNvSpPr/>
          <p:nvPr/>
        </p:nvSpPr>
        <p:spPr>
          <a:xfrm>
            <a:off x="1374525" y="2949262"/>
            <a:ext cx="222455" cy="1377986"/>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Flèche : bas 25">
            <a:extLst>
              <a:ext uri="{FF2B5EF4-FFF2-40B4-BE49-F238E27FC236}">
                <a16:creationId xmlns:a16="http://schemas.microsoft.com/office/drawing/2014/main" id="{E0E5BA46-4B60-4130-994C-C33B026A06A0}"/>
              </a:ext>
            </a:extLst>
          </p:cNvPr>
          <p:cNvSpPr/>
          <p:nvPr/>
        </p:nvSpPr>
        <p:spPr>
          <a:xfrm rot="16200000">
            <a:off x="3730583" y="3245370"/>
            <a:ext cx="212436" cy="2765576"/>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Flèche : bas 26">
            <a:extLst>
              <a:ext uri="{FF2B5EF4-FFF2-40B4-BE49-F238E27FC236}">
                <a16:creationId xmlns:a16="http://schemas.microsoft.com/office/drawing/2014/main" id="{1F667BB5-B98A-40F1-A03C-BC7C195B0DB7}"/>
              </a:ext>
            </a:extLst>
          </p:cNvPr>
          <p:cNvSpPr/>
          <p:nvPr/>
        </p:nvSpPr>
        <p:spPr>
          <a:xfrm>
            <a:off x="6045913" y="1922161"/>
            <a:ext cx="212436" cy="427464"/>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Flèche : bas 27">
            <a:extLst>
              <a:ext uri="{FF2B5EF4-FFF2-40B4-BE49-F238E27FC236}">
                <a16:creationId xmlns:a16="http://schemas.microsoft.com/office/drawing/2014/main" id="{54BBA352-54E1-471F-8EF8-999796B0F510}"/>
              </a:ext>
            </a:extLst>
          </p:cNvPr>
          <p:cNvSpPr/>
          <p:nvPr/>
        </p:nvSpPr>
        <p:spPr>
          <a:xfrm>
            <a:off x="5558338" y="2938030"/>
            <a:ext cx="212436" cy="427464"/>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Flèche : bas 28">
            <a:extLst>
              <a:ext uri="{FF2B5EF4-FFF2-40B4-BE49-F238E27FC236}">
                <a16:creationId xmlns:a16="http://schemas.microsoft.com/office/drawing/2014/main" id="{71D0330F-675B-4B57-9E98-CA3C9926476D}"/>
              </a:ext>
            </a:extLst>
          </p:cNvPr>
          <p:cNvSpPr/>
          <p:nvPr/>
        </p:nvSpPr>
        <p:spPr>
          <a:xfrm>
            <a:off x="6630598" y="2939948"/>
            <a:ext cx="212436" cy="427464"/>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Flèche : bas 29">
            <a:extLst>
              <a:ext uri="{FF2B5EF4-FFF2-40B4-BE49-F238E27FC236}">
                <a16:creationId xmlns:a16="http://schemas.microsoft.com/office/drawing/2014/main" id="{41D697A1-61FE-47B3-AAA2-73D116164894}"/>
              </a:ext>
            </a:extLst>
          </p:cNvPr>
          <p:cNvSpPr/>
          <p:nvPr/>
        </p:nvSpPr>
        <p:spPr>
          <a:xfrm>
            <a:off x="5565070" y="3875203"/>
            <a:ext cx="212436" cy="427464"/>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Flèche : bas 31">
            <a:extLst>
              <a:ext uri="{FF2B5EF4-FFF2-40B4-BE49-F238E27FC236}">
                <a16:creationId xmlns:a16="http://schemas.microsoft.com/office/drawing/2014/main" id="{F4B65C67-DBB8-41FB-BD62-6EDC18A7F5C8}"/>
              </a:ext>
            </a:extLst>
          </p:cNvPr>
          <p:cNvSpPr/>
          <p:nvPr/>
        </p:nvSpPr>
        <p:spPr>
          <a:xfrm rot="5400000">
            <a:off x="7264409" y="3503599"/>
            <a:ext cx="212436" cy="427464"/>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Flèche : bas 32">
            <a:extLst>
              <a:ext uri="{FF2B5EF4-FFF2-40B4-BE49-F238E27FC236}">
                <a16:creationId xmlns:a16="http://schemas.microsoft.com/office/drawing/2014/main" id="{89480BC0-85E7-4F17-97A5-69F41B67E298}"/>
              </a:ext>
            </a:extLst>
          </p:cNvPr>
          <p:cNvSpPr/>
          <p:nvPr/>
        </p:nvSpPr>
        <p:spPr>
          <a:xfrm rot="16200000">
            <a:off x="7261887" y="4414426"/>
            <a:ext cx="212436" cy="427464"/>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Flèche : bas 33">
            <a:extLst>
              <a:ext uri="{FF2B5EF4-FFF2-40B4-BE49-F238E27FC236}">
                <a16:creationId xmlns:a16="http://schemas.microsoft.com/office/drawing/2014/main" id="{4D67FACE-971F-4255-8D24-A1AA03CF591F}"/>
              </a:ext>
            </a:extLst>
          </p:cNvPr>
          <p:cNvSpPr/>
          <p:nvPr/>
        </p:nvSpPr>
        <p:spPr>
          <a:xfrm rot="16200000">
            <a:off x="9552028" y="4404354"/>
            <a:ext cx="212436" cy="427464"/>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Flèche : bas 34">
            <a:extLst>
              <a:ext uri="{FF2B5EF4-FFF2-40B4-BE49-F238E27FC236}">
                <a16:creationId xmlns:a16="http://schemas.microsoft.com/office/drawing/2014/main" id="{1F117579-7255-4B08-BA74-48160E015CC2}"/>
              </a:ext>
            </a:extLst>
          </p:cNvPr>
          <p:cNvSpPr/>
          <p:nvPr/>
        </p:nvSpPr>
        <p:spPr>
          <a:xfrm rot="16200000">
            <a:off x="3775070" y="1219757"/>
            <a:ext cx="212436" cy="2765576"/>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31740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C65078-1A29-4346-99C4-6707FA2E776F}"/>
              </a:ext>
            </a:extLst>
          </p:cNvPr>
          <p:cNvSpPr>
            <a:spLocks noGrp="1"/>
          </p:cNvSpPr>
          <p:nvPr>
            <p:ph type="title"/>
          </p:nvPr>
        </p:nvSpPr>
        <p:spPr>
          <a:xfrm>
            <a:off x="1295400" y="540027"/>
            <a:ext cx="9601200" cy="655982"/>
          </a:xfrm>
        </p:spPr>
        <p:txBody>
          <a:bodyPr>
            <a:noAutofit/>
          </a:bodyPr>
          <a:lstStyle/>
          <a:p>
            <a:r>
              <a:rPr lang="en-US" sz="2000" dirty="0" err="1"/>
              <a:t>questionnement</a:t>
            </a:r>
            <a:r>
              <a:rPr lang="en-US" sz="2000" dirty="0"/>
              <a:t> 2 : 5 </a:t>
            </a:r>
            <a:r>
              <a:rPr lang="en-US" sz="2000" dirty="0" err="1"/>
              <a:t>objectifs</a:t>
            </a:r>
            <a:r>
              <a:rPr lang="en-US" sz="2000" dirty="0"/>
              <a:t> </a:t>
            </a:r>
            <a:r>
              <a:rPr lang="en-US" sz="2000" dirty="0" err="1"/>
              <a:t>d’apprentissage</a:t>
            </a:r>
            <a:r>
              <a:rPr lang="en-US" sz="2000" dirty="0"/>
              <a:t> </a:t>
            </a:r>
            <a:r>
              <a:rPr lang="en-US" sz="2000" u="sng" dirty="0"/>
              <a:t>pour les </a:t>
            </a:r>
            <a:r>
              <a:rPr lang="en-US" sz="2000" u="sng" dirty="0" err="1"/>
              <a:t>élèves</a:t>
            </a:r>
            <a:endParaRPr lang="en-US" sz="2000" u="sng" dirty="0"/>
          </a:p>
        </p:txBody>
      </p:sp>
      <p:sp>
        <p:nvSpPr>
          <p:cNvPr id="4" name="Espace réservé du pied de page 3">
            <a:extLst>
              <a:ext uri="{FF2B5EF4-FFF2-40B4-BE49-F238E27FC236}">
                <a16:creationId xmlns:a16="http://schemas.microsoft.com/office/drawing/2014/main" id="{7A0AD341-9B6A-4810-936A-F7894E77E261}"/>
              </a:ext>
            </a:extLst>
          </p:cNvPr>
          <p:cNvSpPr>
            <a:spLocks noGrp="1"/>
          </p:cNvSpPr>
          <p:nvPr>
            <p:ph type="ftr" sz="quarter" idx="11"/>
          </p:nvPr>
        </p:nvSpPr>
        <p:spPr>
          <a:xfrm>
            <a:off x="1295400" y="6419462"/>
            <a:ext cx="5181600" cy="238902"/>
          </a:xfrm>
        </p:spPr>
        <p:txBody>
          <a:bodyPr/>
          <a:lstStyle/>
          <a:p>
            <a:pPr rtl="0"/>
            <a:r>
              <a:rPr lang="fr-FR" noProof="0" dirty="0"/>
              <a:t>SES / Journées de formation aux nouveaux programmes - 11, 12 et 13 juin 2019 Académie de Lyon</a:t>
            </a:r>
          </a:p>
        </p:txBody>
      </p:sp>
      <p:pic>
        <p:nvPicPr>
          <p:cNvPr id="7" name="Image 6">
            <a:extLst>
              <a:ext uri="{FF2B5EF4-FFF2-40B4-BE49-F238E27FC236}">
                <a16:creationId xmlns:a16="http://schemas.microsoft.com/office/drawing/2014/main" id="{010D0776-42BB-4052-9D32-2D24D2A793B4}"/>
              </a:ext>
            </a:extLst>
          </p:cNvPr>
          <p:cNvPicPr/>
          <p:nvPr/>
        </p:nvPicPr>
        <p:blipFill>
          <a:blip r:embed="rId3"/>
          <a:stretch>
            <a:fillRect/>
          </a:stretch>
        </p:blipFill>
        <p:spPr>
          <a:xfrm>
            <a:off x="262478" y="1514884"/>
            <a:ext cx="7649817" cy="4256156"/>
          </a:xfrm>
          <a:prstGeom prst="rect">
            <a:avLst/>
          </a:prstGeom>
        </p:spPr>
      </p:pic>
      <p:sp>
        <p:nvSpPr>
          <p:cNvPr id="8" name="ZoneTexte 7">
            <a:extLst>
              <a:ext uri="{FF2B5EF4-FFF2-40B4-BE49-F238E27FC236}">
                <a16:creationId xmlns:a16="http://schemas.microsoft.com/office/drawing/2014/main" id="{7783946C-F4B1-4FBA-94CC-73A7D0AED617}"/>
              </a:ext>
            </a:extLst>
          </p:cNvPr>
          <p:cNvSpPr txBox="1"/>
          <p:nvPr/>
        </p:nvSpPr>
        <p:spPr>
          <a:xfrm>
            <a:off x="8005059" y="1514884"/>
            <a:ext cx="4028661" cy="2462213"/>
          </a:xfrm>
          <a:prstGeom prst="rect">
            <a:avLst/>
          </a:prstGeom>
          <a:noFill/>
        </p:spPr>
        <p:txBody>
          <a:bodyPr wrap="square" rtlCol="0">
            <a:spAutoFit/>
          </a:bodyPr>
          <a:lstStyle/>
          <a:p>
            <a:r>
              <a:rPr lang="en-US" dirty="0" err="1">
                <a:solidFill>
                  <a:srgbClr val="0070C0"/>
                </a:solidFill>
              </a:rPr>
              <a:t>Principale</a:t>
            </a:r>
            <a:r>
              <a:rPr lang="en-US" dirty="0">
                <a:solidFill>
                  <a:srgbClr val="0070C0"/>
                </a:solidFill>
              </a:rPr>
              <a:t> </a:t>
            </a:r>
            <a:r>
              <a:rPr lang="en-US" dirty="0" err="1">
                <a:solidFill>
                  <a:srgbClr val="0070C0"/>
                </a:solidFill>
              </a:rPr>
              <a:t>consigne</a:t>
            </a:r>
            <a:r>
              <a:rPr lang="en-US" dirty="0">
                <a:solidFill>
                  <a:srgbClr val="0070C0"/>
                </a:solidFill>
              </a:rPr>
              <a:t> = “</a:t>
            </a:r>
            <a:r>
              <a:rPr lang="en-US" dirty="0" err="1">
                <a:solidFill>
                  <a:srgbClr val="0070C0"/>
                </a:solidFill>
              </a:rPr>
              <a:t>comprendre</a:t>
            </a:r>
            <a:r>
              <a:rPr lang="en-US" dirty="0">
                <a:solidFill>
                  <a:srgbClr val="0070C0"/>
                </a:solidFill>
              </a:rPr>
              <a:t>”</a:t>
            </a:r>
          </a:p>
          <a:p>
            <a:pPr marL="285750" indent="-285750">
              <a:buFont typeface="Arial" panose="020B0604020202020204" pitchFamily="34" charset="0"/>
              <a:buChar char="•"/>
            </a:pPr>
            <a:r>
              <a:rPr lang="en-US" sz="1600" dirty="0"/>
              <a:t>À </a:t>
            </a:r>
            <a:r>
              <a:rPr lang="en-US" sz="1600" dirty="0" err="1"/>
              <a:t>l’aide</a:t>
            </a:r>
            <a:r>
              <a:rPr lang="en-US" sz="1600" dirty="0"/>
              <a:t> </a:t>
            </a:r>
            <a:r>
              <a:rPr lang="en-US" sz="1600" dirty="0" err="1"/>
              <a:t>d’exemples</a:t>
            </a:r>
            <a:endParaRPr lang="en-US" sz="1600" dirty="0"/>
          </a:p>
          <a:p>
            <a:pPr marL="285750" indent="-285750">
              <a:buFont typeface="Arial" panose="020B0604020202020204" pitchFamily="34" charset="0"/>
              <a:buChar char="•"/>
            </a:pPr>
            <a:r>
              <a:rPr lang="en-US" sz="1600" dirty="0"/>
              <a:t>À </a:t>
            </a:r>
            <a:r>
              <a:rPr lang="en-US" sz="1600" dirty="0" err="1"/>
              <a:t>l’aide</a:t>
            </a:r>
            <a:r>
              <a:rPr lang="en-US" sz="1600" dirty="0"/>
              <a:t> de representations </a:t>
            </a:r>
            <a:r>
              <a:rPr lang="en-US" sz="1600" dirty="0" err="1"/>
              <a:t>graphiques</a:t>
            </a:r>
            <a:endParaRPr lang="en-US" sz="1600" dirty="0"/>
          </a:p>
          <a:p>
            <a:pPr marL="285750" indent="-285750">
              <a:buFont typeface="Arial" panose="020B0604020202020204" pitchFamily="34" charset="0"/>
              <a:buChar char="•"/>
            </a:pPr>
            <a:r>
              <a:rPr lang="en-US" sz="1600" dirty="0"/>
              <a:t>À </a:t>
            </a:r>
            <a:r>
              <a:rPr lang="en-US" sz="1600" dirty="0" err="1"/>
              <a:t>l’aide</a:t>
            </a:r>
            <a:r>
              <a:rPr lang="en-US" sz="1600" dirty="0"/>
              <a:t> d’un </a:t>
            </a:r>
            <a:r>
              <a:rPr lang="en-US" sz="1600" dirty="0" err="1"/>
              <a:t>exemple</a:t>
            </a:r>
            <a:r>
              <a:rPr lang="en-US" sz="1600" dirty="0"/>
              <a:t> </a:t>
            </a:r>
            <a:r>
              <a:rPr lang="en-US" sz="1600" dirty="0" err="1"/>
              <a:t>chiffré</a:t>
            </a:r>
            <a:endParaRPr lang="en-US" sz="1600" dirty="0"/>
          </a:p>
          <a:p>
            <a:pPr marL="285750" indent="-285750">
              <a:buFont typeface="Arial" panose="020B0604020202020204" pitchFamily="34" charset="0"/>
              <a:buChar char="•"/>
            </a:pPr>
            <a:r>
              <a:rPr lang="en-US" sz="1600" dirty="0"/>
              <a:t>À </a:t>
            </a:r>
            <a:r>
              <a:rPr lang="en-US" sz="1600" dirty="0" err="1"/>
              <a:t>l’aide</a:t>
            </a:r>
            <a:r>
              <a:rPr lang="en-US" sz="1600" dirty="0"/>
              <a:t> du </a:t>
            </a:r>
            <a:r>
              <a:rPr lang="en-US" sz="1600" dirty="0" err="1"/>
              <a:t>dilemme</a:t>
            </a:r>
            <a:r>
              <a:rPr lang="en-US" sz="1600" dirty="0"/>
              <a:t> du </a:t>
            </a:r>
            <a:r>
              <a:rPr lang="en-US" sz="1600" dirty="0" err="1"/>
              <a:t>prisonnier</a:t>
            </a:r>
            <a:endParaRPr lang="en-US" sz="1600" dirty="0"/>
          </a:p>
          <a:p>
            <a:r>
              <a:rPr lang="fr-FR" dirty="0">
                <a:solidFill>
                  <a:srgbClr val="0070C0"/>
                </a:solidFill>
              </a:rPr>
              <a:t>Être</a:t>
            </a:r>
            <a:r>
              <a:rPr lang="en-US" dirty="0">
                <a:solidFill>
                  <a:srgbClr val="0070C0"/>
                </a:solidFill>
              </a:rPr>
              <a:t> capable de donner des </a:t>
            </a:r>
            <a:r>
              <a:rPr lang="en-US" dirty="0" err="1">
                <a:solidFill>
                  <a:srgbClr val="0070C0"/>
                </a:solidFill>
              </a:rPr>
              <a:t>exemples</a:t>
            </a:r>
            <a:endParaRPr lang="en-US" dirty="0">
              <a:solidFill>
                <a:srgbClr val="0070C0"/>
              </a:solidFill>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b="1" dirty="0"/>
              <a:t>COMPRENDRE = SAVOIR EXPLIQUER</a:t>
            </a:r>
          </a:p>
        </p:txBody>
      </p:sp>
      <p:sp>
        <p:nvSpPr>
          <p:cNvPr id="9" name="Espace réservé du numéro de diapositive 8">
            <a:extLst>
              <a:ext uri="{FF2B5EF4-FFF2-40B4-BE49-F238E27FC236}">
                <a16:creationId xmlns:a16="http://schemas.microsoft.com/office/drawing/2014/main" id="{3FFAC274-5951-4DC8-A377-512167991660}"/>
              </a:ext>
            </a:extLst>
          </p:cNvPr>
          <p:cNvSpPr>
            <a:spLocks noGrp="1"/>
          </p:cNvSpPr>
          <p:nvPr>
            <p:ph type="sldNum" sz="quarter" idx="12"/>
          </p:nvPr>
        </p:nvSpPr>
        <p:spPr>
          <a:xfrm>
            <a:off x="10198358" y="6419462"/>
            <a:ext cx="698241" cy="238902"/>
          </a:xfrm>
        </p:spPr>
        <p:txBody>
          <a:bodyPr/>
          <a:lstStyle/>
          <a:p>
            <a:pPr rtl="0"/>
            <a:fld id="{E31375A4-56A4-47D6-9801-1991572033F7}" type="slidenum">
              <a:rPr lang="fr-FR" noProof="0" smtClean="0"/>
              <a:t>19</a:t>
            </a:fld>
            <a:endParaRPr lang="fr-FR" noProof="0" dirty="0"/>
          </a:p>
        </p:txBody>
      </p:sp>
    </p:spTree>
    <p:extLst>
      <p:ext uri="{BB962C8B-B14F-4D97-AF65-F5344CB8AC3E}">
        <p14:creationId xmlns:p14="http://schemas.microsoft.com/office/powerpoint/2010/main" val="411084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75F51033-45DB-446E-B118-C95C5FDE4A9A}"/>
              </a:ext>
            </a:extLst>
          </p:cNvPr>
          <p:cNvSpPr/>
          <p:nvPr/>
        </p:nvSpPr>
        <p:spPr>
          <a:xfrm>
            <a:off x="1115592" y="2080190"/>
            <a:ext cx="8653669" cy="662609"/>
          </a:xfrm>
          <a:prstGeom prst="roundRect">
            <a:avLst/>
          </a:prstGeom>
          <a:solidFill>
            <a:schemeClr val="bg2"/>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9D2E563-FA81-4A78-BD74-546EE0EBCC30}"/>
              </a:ext>
            </a:extLst>
          </p:cNvPr>
          <p:cNvSpPr>
            <a:spLocks noGrp="1"/>
          </p:cNvSpPr>
          <p:nvPr>
            <p:ph type="title"/>
          </p:nvPr>
        </p:nvSpPr>
        <p:spPr/>
        <p:txBody>
          <a:bodyPr/>
          <a:lstStyle/>
          <a:p>
            <a:r>
              <a:rPr lang="en-US" dirty="0"/>
              <a:t>3 </a:t>
            </a:r>
            <a:r>
              <a:rPr lang="en-US" dirty="0" err="1"/>
              <a:t>questionnements</a:t>
            </a:r>
            <a:r>
              <a:rPr lang="en-US" dirty="0"/>
              <a:t> sur le </a:t>
            </a:r>
            <a:r>
              <a:rPr lang="en-US" dirty="0" err="1"/>
              <a:t>marché</a:t>
            </a:r>
            <a:endParaRPr lang="en-US" dirty="0"/>
          </a:p>
        </p:txBody>
      </p:sp>
      <p:sp>
        <p:nvSpPr>
          <p:cNvPr id="3" name="Espace réservé du contenu 2">
            <a:extLst>
              <a:ext uri="{FF2B5EF4-FFF2-40B4-BE49-F238E27FC236}">
                <a16:creationId xmlns:a16="http://schemas.microsoft.com/office/drawing/2014/main" id="{EFD15CF0-AD74-48BE-8460-9891D0AB23C2}"/>
              </a:ext>
            </a:extLst>
          </p:cNvPr>
          <p:cNvSpPr>
            <a:spLocks noGrp="1"/>
          </p:cNvSpPr>
          <p:nvPr>
            <p:ph idx="1"/>
          </p:nvPr>
        </p:nvSpPr>
        <p:spPr/>
        <p:txBody>
          <a:bodyPr>
            <a:normAutofit/>
          </a:bodyPr>
          <a:lstStyle/>
          <a:p>
            <a:pPr marL="0" indent="0" algn="ctr">
              <a:buNone/>
            </a:pPr>
            <a:r>
              <a:rPr lang="fr-FR" sz="2800" dirty="0"/>
              <a:t> </a:t>
            </a:r>
          </a:p>
          <a:p>
            <a:pPr marL="502920" indent="-457200">
              <a:spcBef>
                <a:spcPts val="0"/>
              </a:spcBef>
              <a:buFont typeface="+mj-lt"/>
              <a:buAutoNum type="arabicPeriod"/>
            </a:pPr>
            <a:r>
              <a:rPr lang="fr-FR" dirty="0"/>
              <a:t>Comment un marché concurrentiel fonctionne-t-il ?</a:t>
            </a:r>
          </a:p>
          <a:p>
            <a:pPr marL="502920" indent="-457200">
              <a:spcBef>
                <a:spcPts val="0"/>
              </a:spcBef>
              <a:buFont typeface="+mj-lt"/>
              <a:buAutoNum type="arabicPeriod"/>
            </a:pPr>
            <a:endParaRPr lang="fr-FR" dirty="0"/>
          </a:p>
          <a:p>
            <a:pPr marL="502920" indent="-457200">
              <a:spcBef>
                <a:spcPts val="0"/>
              </a:spcBef>
              <a:buFont typeface="+mj-lt"/>
              <a:buAutoNum type="arabicPeriod"/>
            </a:pPr>
            <a:r>
              <a:rPr lang="fr-FR" dirty="0"/>
              <a:t>Comment les marchés imparfaitement concurrentiels fonctionnent-ils ?</a:t>
            </a:r>
          </a:p>
          <a:p>
            <a:pPr marL="502920" indent="-457200">
              <a:spcBef>
                <a:spcPts val="0"/>
              </a:spcBef>
              <a:buFont typeface="+mj-lt"/>
              <a:buAutoNum type="arabicPeriod"/>
            </a:pPr>
            <a:endParaRPr lang="fr-FR" dirty="0"/>
          </a:p>
          <a:p>
            <a:pPr marL="502920" indent="-457200">
              <a:spcBef>
                <a:spcPts val="0"/>
              </a:spcBef>
              <a:buFont typeface="+mj-lt"/>
              <a:buAutoNum type="arabicPeriod"/>
            </a:pPr>
            <a:r>
              <a:rPr lang="fr-FR" dirty="0"/>
              <a:t>Quelles sont les principales défaillances du marché ?</a:t>
            </a:r>
          </a:p>
        </p:txBody>
      </p:sp>
      <p:sp>
        <p:nvSpPr>
          <p:cNvPr id="4" name="Espace réservé du pied de page 3">
            <a:extLst>
              <a:ext uri="{FF2B5EF4-FFF2-40B4-BE49-F238E27FC236}">
                <a16:creationId xmlns:a16="http://schemas.microsoft.com/office/drawing/2014/main" id="{DBBE0206-BCE2-46C1-BCF6-5CA43D5DF49D}"/>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sp>
        <p:nvSpPr>
          <p:cNvPr id="6" name="Espace réservé du numéro de diapositive 5">
            <a:extLst>
              <a:ext uri="{FF2B5EF4-FFF2-40B4-BE49-F238E27FC236}">
                <a16:creationId xmlns:a16="http://schemas.microsoft.com/office/drawing/2014/main" id="{79CA85EA-D220-49B0-83AE-B5976577A813}"/>
              </a:ext>
            </a:extLst>
          </p:cNvPr>
          <p:cNvSpPr>
            <a:spLocks noGrp="1"/>
          </p:cNvSpPr>
          <p:nvPr>
            <p:ph type="sldNum" sz="quarter" idx="12"/>
          </p:nvPr>
        </p:nvSpPr>
        <p:spPr/>
        <p:txBody>
          <a:bodyPr/>
          <a:lstStyle/>
          <a:p>
            <a:pPr rtl="0"/>
            <a:fld id="{E31375A4-56A4-47D6-9801-1991572033F7}" type="slidenum">
              <a:rPr lang="fr-FR" noProof="0" smtClean="0"/>
              <a:t>2</a:t>
            </a:fld>
            <a:endParaRPr lang="fr-FR" noProof="0" dirty="0"/>
          </a:p>
        </p:txBody>
      </p:sp>
    </p:spTree>
    <p:extLst>
      <p:ext uri="{BB962C8B-B14F-4D97-AF65-F5344CB8AC3E}">
        <p14:creationId xmlns:p14="http://schemas.microsoft.com/office/powerpoint/2010/main" val="203048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4DE0BB-90B3-4522-B3E6-6D82950495C4}"/>
              </a:ext>
            </a:extLst>
          </p:cNvPr>
          <p:cNvSpPr>
            <a:spLocks noGrp="1"/>
          </p:cNvSpPr>
          <p:nvPr>
            <p:ph type="title"/>
          </p:nvPr>
        </p:nvSpPr>
        <p:spPr>
          <a:xfrm>
            <a:off x="1295400" y="824248"/>
            <a:ext cx="9601200" cy="699752"/>
          </a:xfrm>
        </p:spPr>
        <p:txBody>
          <a:bodyPr>
            <a:noAutofit/>
          </a:bodyPr>
          <a:lstStyle/>
          <a:p>
            <a:r>
              <a:rPr lang="fr-FR" sz="2400" u="sng" dirty="0"/>
              <a:t>objectif 1</a:t>
            </a:r>
            <a:r>
              <a:rPr lang="fr-FR" sz="2400" dirty="0"/>
              <a:t> : </a:t>
            </a:r>
            <a:r>
              <a:rPr lang="fr-FR" sz="2400" dirty="0">
                <a:solidFill>
                  <a:srgbClr val="0070C0"/>
                </a:solidFill>
              </a:rPr>
              <a:t>Comprendre, à l’aide d’exemples</a:t>
            </a:r>
            <a:r>
              <a:rPr lang="fr-FR" sz="2400" dirty="0"/>
              <a:t>, les principales sources du pouvoir de marché (nombre limité d’offreurs, ententes et barrières à l’entrée)</a:t>
            </a:r>
            <a:endParaRPr lang="en-US" sz="2400" dirty="0"/>
          </a:p>
        </p:txBody>
      </p:sp>
      <p:sp>
        <p:nvSpPr>
          <p:cNvPr id="3" name="Espace réservé du contenu 2">
            <a:extLst>
              <a:ext uri="{FF2B5EF4-FFF2-40B4-BE49-F238E27FC236}">
                <a16:creationId xmlns:a16="http://schemas.microsoft.com/office/drawing/2014/main" id="{2EBA4167-74EA-48CC-A1F3-4069366F4CA3}"/>
              </a:ext>
            </a:extLst>
          </p:cNvPr>
          <p:cNvSpPr>
            <a:spLocks noGrp="1"/>
          </p:cNvSpPr>
          <p:nvPr>
            <p:ph idx="1"/>
          </p:nvPr>
        </p:nvSpPr>
        <p:spPr/>
        <p:txBody>
          <a:bodyPr>
            <a:normAutofit/>
          </a:bodyPr>
          <a:lstStyle/>
          <a:p>
            <a:pPr lvl="0"/>
            <a:r>
              <a:rPr lang="fr-FR" sz="1800" b="1" dirty="0"/>
              <a:t>Partir d’exemples pour identifier les principales sources du pouvoir de marché et les définir </a:t>
            </a:r>
            <a:r>
              <a:rPr lang="fr-FR" sz="1800" dirty="0"/>
              <a:t>= montrer à travers chacun des exemples que la situation dans laquelle se trouvent les producteurs engendre un pouvoir de marché</a:t>
            </a:r>
          </a:p>
          <a:p>
            <a:pPr lvl="1"/>
            <a:r>
              <a:rPr lang="fr-FR" dirty="0"/>
              <a:t>Exemple =&gt; </a:t>
            </a:r>
            <a:r>
              <a:rPr lang="fr-FR" b="1" dirty="0"/>
              <a:t>Nombre limité d’offreurs </a:t>
            </a:r>
            <a:r>
              <a:rPr lang="fr-FR" dirty="0"/>
              <a:t>= </a:t>
            </a:r>
            <a:r>
              <a:rPr lang="fr-FR" b="1" dirty="0"/>
              <a:t>oligopole et monopole </a:t>
            </a:r>
            <a:r>
              <a:rPr lang="fr-FR" dirty="0"/>
              <a:t>=&gt; pouvoir de marché</a:t>
            </a:r>
          </a:p>
          <a:p>
            <a:pPr lvl="2"/>
            <a:r>
              <a:rPr lang="fr-FR" dirty="0"/>
              <a:t>Définitions d’oligopole et de monopole abordées lors du questionnement n°1 objectif n°1</a:t>
            </a:r>
          </a:p>
          <a:p>
            <a:pPr lvl="2"/>
            <a:r>
              <a:rPr lang="fr-FR" dirty="0"/>
              <a:t>Distinguer oligopole et monopole car utile pour la suite</a:t>
            </a:r>
          </a:p>
          <a:p>
            <a:pPr lvl="1"/>
            <a:r>
              <a:rPr lang="fr-FR" dirty="0"/>
              <a:t>Exemple =&gt; </a:t>
            </a:r>
            <a:r>
              <a:rPr lang="fr-FR" b="1" dirty="0"/>
              <a:t>Ententes </a:t>
            </a:r>
            <a:r>
              <a:rPr lang="fr-FR" dirty="0"/>
              <a:t>=&gt; pouvoir de marché</a:t>
            </a:r>
          </a:p>
          <a:p>
            <a:pPr lvl="1"/>
            <a:r>
              <a:rPr lang="fr-FR" dirty="0"/>
              <a:t>Exemple =&gt; </a:t>
            </a:r>
            <a:r>
              <a:rPr lang="fr-FR" b="1" dirty="0"/>
              <a:t>Barrières à l’entrée </a:t>
            </a:r>
            <a:r>
              <a:rPr lang="fr-FR" dirty="0"/>
              <a:t>=&gt; pouvoir de marché</a:t>
            </a:r>
          </a:p>
          <a:p>
            <a:r>
              <a:rPr lang="fr-FR" sz="1800" dirty="0"/>
              <a:t>Définir la notion de </a:t>
            </a:r>
            <a:r>
              <a:rPr lang="fr-FR" sz="1800" b="1" dirty="0"/>
              <a:t>pouvoir de marché</a:t>
            </a:r>
          </a:p>
          <a:p>
            <a:pPr lvl="2"/>
            <a:endParaRPr lang="fr-FR" sz="1800" dirty="0"/>
          </a:p>
          <a:p>
            <a:pPr lvl="1"/>
            <a:endParaRPr lang="en-US" dirty="0"/>
          </a:p>
        </p:txBody>
      </p:sp>
      <p:sp>
        <p:nvSpPr>
          <p:cNvPr id="4" name="Espace réservé du pied de page 3">
            <a:extLst>
              <a:ext uri="{FF2B5EF4-FFF2-40B4-BE49-F238E27FC236}">
                <a16:creationId xmlns:a16="http://schemas.microsoft.com/office/drawing/2014/main" id="{0D0C0B75-EC9B-4B83-AF56-0BF1A1A5CF1D}"/>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sp>
        <p:nvSpPr>
          <p:cNvPr id="5" name="Espace réservé du numéro de diapositive 4">
            <a:extLst>
              <a:ext uri="{FF2B5EF4-FFF2-40B4-BE49-F238E27FC236}">
                <a16:creationId xmlns:a16="http://schemas.microsoft.com/office/drawing/2014/main" id="{D8AC454B-4FEA-4C4B-A33A-99B4D3C7963C}"/>
              </a:ext>
            </a:extLst>
          </p:cNvPr>
          <p:cNvSpPr>
            <a:spLocks noGrp="1"/>
          </p:cNvSpPr>
          <p:nvPr>
            <p:ph type="sldNum" sz="quarter" idx="12"/>
          </p:nvPr>
        </p:nvSpPr>
        <p:spPr/>
        <p:txBody>
          <a:bodyPr/>
          <a:lstStyle/>
          <a:p>
            <a:pPr rtl="0"/>
            <a:fld id="{E31375A4-56A4-47D6-9801-1991572033F7}" type="slidenum">
              <a:rPr lang="fr-FR" noProof="0" smtClean="0"/>
              <a:t>20</a:t>
            </a:fld>
            <a:endParaRPr lang="fr-FR" noProof="0" dirty="0"/>
          </a:p>
        </p:txBody>
      </p:sp>
    </p:spTree>
    <p:extLst>
      <p:ext uri="{BB962C8B-B14F-4D97-AF65-F5344CB8AC3E}">
        <p14:creationId xmlns:p14="http://schemas.microsoft.com/office/powerpoint/2010/main" val="375756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EB7B7E-32E7-473A-865D-196FC10A0853}"/>
              </a:ext>
            </a:extLst>
          </p:cNvPr>
          <p:cNvSpPr>
            <a:spLocks noGrp="1"/>
          </p:cNvSpPr>
          <p:nvPr>
            <p:ph type="title"/>
          </p:nvPr>
        </p:nvSpPr>
        <p:spPr/>
        <p:txBody>
          <a:bodyPr>
            <a:noAutofit/>
          </a:bodyPr>
          <a:lstStyle/>
          <a:p>
            <a:r>
              <a:rPr lang="fr-FR" sz="2000" u="sng" dirty="0"/>
              <a:t>objectif 2</a:t>
            </a:r>
            <a:r>
              <a:rPr lang="fr-FR" sz="2000" dirty="0"/>
              <a:t> : </a:t>
            </a:r>
            <a:r>
              <a:rPr lang="fr-FR" sz="2000" dirty="0">
                <a:solidFill>
                  <a:srgbClr val="0070C0"/>
                </a:solidFill>
              </a:rPr>
              <a:t>Comprendre</a:t>
            </a:r>
            <a:r>
              <a:rPr lang="fr-FR" sz="2000" dirty="0"/>
              <a:t> que le monopole est faiseur de prix et </a:t>
            </a:r>
            <a:r>
              <a:rPr lang="fr-FR" sz="2000" dirty="0">
                <a:solidFill>
                  <a:srgbClr val="0070C0"/>
                </a:solidFill>
              </a:rPr>
              <a:t>être capable de donner des exemples </a:t>
            </a:r>
            <a:r>
              <a:rPr lang="fr-FR" sz="2000" dirty="0"/>
              <a:t>de monopoles (monopole naturel, institutionnel et d’innovation)</a:t>
            </a:r>
            <a:endParaRPr lang="en-US" sz="2000" dirty="0"/>
          </a:p>
        </p:txBody>
      </p:sp>
      <p:sp>
        <p:nvSpPr>
          <p:cNvPr id="3" name="Espace réservé du contenu 2">
            <a:extLst>
              <a:ext uri="{FF2B5EF4-FFF2-40B4-BE49-F238E27FC236}">
                <a16:creationId xmlns:a16="http://schemas.microsoft.com/office/drawing/2014/main" id="{CF1522E3-D71F-4B49-89A3-2A313AC69219}"/>
              </a:ext>
            </a:extLst>
          </p:cNvPr>
          <p:cNvSpPr>
            <a:spLocks noGrp="1"/>
          </p:cNvSpPr>
          <p:nvPr>
            <p:ph idx="1"/>
          </p:nvPr>
        </p:nvSpPr>
        <p:spPr/>
        <p:txBody>
          <a:bodyPr>
            <a:normAutofit/>
          </a:bodyPr>
          <a:lstStyle/>
          <a:p>
            <a:pPr lvl="0"/>
            <a:r>
              <a:rPr lang="fr-FR" dirty="0"/>
              <a:t>Donner des </a:t>
            </a:r>
            <a:r>
              <a:rPr lang="fr-FR" b="1" dirty="0"/>
              <a:t>exemples de monopoles en fonction de leur type</a:t>
            </a:r>
            <a:r>
              <a:rPr lang="fr-FR" dirty="0"/>
              <a:t> =&gt; donner un exemple pour chacun des 3 types de monopole :</a:t>
            </a:r>
          </a:p>
          <a:p>
            <a:pPr lvl="1"/>
            <a:r>
              <a:rPr lang="fr-FR" b="1" dirty="0"/>
              <a:t>Monopole naturel</a:t>
            </a:r>
            <a:r>
              <a:rPr lang="fr-FR" dirty="0"/>
              <a:t> : exemple</a:t>
            </a:r>
          </a:p>
          <a:p>
            <a:pPr lvl="1"/>
            <a:r>
              <a:rPr lang="fr-FR" b="1" dirty="0"/>
              <a:t>Monopole institutionnel</a:t>
            </a:r>
            <a:r>
              <a:rPr lang="fr-FR" dirty="0"/>
              <a:t> : exemple</a:t>
            </a:r>
          </a:p>
          <a:p>
            <a:pPr lvl="1"/>
            <a:r>
              <a:rPr lang="fr-FR" b="1" dirty="0"/>
              <a:t>Monopole d’innovation</a:t>
            </a:r>
            <a:r>
              <a:rPr lang="fr-FR" dirty="0"/>
              <a:t> : exemple</a:t>
            </a:r>
          </a:p>
          <a:p>
            <a:r>
              <a:rPr lang="fr-FR" dirty="0"/>
              <a:t>Monter à l’aide de ces exemples en quoi le ou les producteurs sont en situation de fixer les prix</a:t>
            </a:r>
          </a:p>
          <a:p>
            <a:r>
              <a:rPr lang="fr-FR" dirty="0"/>
              <a:t>Expliquer la notion de </a:t>
            </a:r>
            <a:r>
              <a:rPr lang="fr-FR" b="1" dirty="0"/>
              <a:t>faiseur de prix</a:t>
            </a:r>
            <a:r>
              <a:rPr lang="fr-FR" dirty="0"/>
              <a:t>, à distinguer avec preneur de prix (questionnement n°1)</a:t>
            </a:r>
          </a:p>
        </p:txBody>
      </p:sp>
      <p:sp>
        <p:nvSpPr>
          <p:cNvPr id="4" name="Espace réservé du pied de page 3">
            <a:extLst>
              <a:ext uri="{FF2B5EF4-FFF2-40B4-BE49-F238E27FC236}">
                <a16:creationId xmlns:a16="http://schemas.microsoft.com/office/drawing/2014/main" id="{5FAF2560-FDFF-40BE-BE3E-CC4241977E10}"/>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sp>
        <p:nvSpPr>
          <p:cNvPr id="5" name="Espace réservé du numéro de diapositive 4">
            <a:extLst>
              <a:ext uri="{FF2B5EF4-FFF2-40B4-BE49-F238E27FC236}">
                <a16:creationId xmlns:a16="http://schemas.microsoft.com/office/drawing/2014/main" id="{07BBA151-863B-4F4B-8E9D-976427468348}"/>
              </a:ext>
            </a:extLst>
          </p:cNvPr>
          <p:cNvSpPr>
            <a:spLocks noGrp="1"/>
          </p:cNvSpPr>
          <p:nvPr>
            <p:ph type="sldNum" sz="quarter" idx="12"/>
          </p:nvPr>
        </p:nvSpPr>
        <p:spPr/>
        <p:txBody>
          <a:bodyPr/>
          <a:lstStyle/>
          <a:p>
            <a:pPr rtl="0"/>
            <a:fld id="{E31375A4-56A4-47D6-9801-1991572033F7}" type="slidenum">
              <a:rPr lang="fr-FR" noProof="0" smtClean="0"/>
              <a:t>21</a:t>
            </a:fld>
            <a:endParaRPr lang="fr-FR" noProof="0" dirty="0"/>
          </a:p>
        </p:txBody>
      </p:sp>
    </p:spTree>
    <p:extLst>
      <p:ext uri="{BB962C8B-B14F-4D97-AF65-F5344CB8AC3E}">
        <p14:creationId xmlns:p14="http://schemas.microsoft.com/office/powerpoint/2010/main" val="74960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841CA9-3C55-4053-9D06-01AC4CF670AE}"/>
              </a:ext>
            </a:extLst>
          </p:cNvPr>
          <p:cNvSpPr>
            <a:spLocks noGrp="1"/>
          </p:cNvSpPr>
          <p:nvPr>
            <p:ph type="title"/>
          </p:nvPr>
        </p:nvSpPr>
        <p:spPr>
          <a:xfrm>
            <a:off x="1295400" y="199636"/>
            <a:ext cx="9601200" cy="1143000"/>
          </a:xfrm>
        </p:spPr>
        <p:txBody>
          <a:bodyPr>
            <a:noAutofit/>
          </a:bodyPr>
          <a:lstStyle/>
          <a:p>
            <a:r>
              <a:rPr lang="fr-FR" sz="2400" u="sng" dirty="0">
                <a:effectLst/>
              </a:rPr>
              <a:t>objectif 3</a:t>
            </a:r>
            <a:r>
              <a:rPr lang="fr-FR" sz="2400" dirty="0">
                <a:effectLst/>
              </a:rPr>
              <a:t> : </a:t>
            </a:r>
            <a:r>
              <a:rPr lang="fr-FR" sz="2400" dirty="0">
                <a:solidFill>
                  <a:srgbClr val="0070C0"/>
                </a:solidFill>
                <a:effectLst/>
              </a:rPr>
              <a:t>Comprendre, à l’aide de représentations graphiques et/ou d’un exemple chiffré</a:t>
            </a:r>
            <a:r>
              <a:rPr lang="fr-FR" sz="2400" dirty="0">
                <a:effectLst/>
              </a:rPr>
              <a:t>, que l’équilibre du monopole n’est pas efficace</a:t>
            </a:r>
            <a:endParaRPr lang="en-US" sz="2400" dirty="0"/>
          </a:p>
        </p:txBody>
      </p:sp>
      <p:sp>
        <p:nvSpPr>
          <p:cNvPr id="3" name="Espace réservé du contenu 2">
            <a:extLst>
              <a:ext uri="{FF2B5EF4-FFF2-40B4-BE49-F238E27FC236}">
                <a16:creationId xmlns:a16="http://schemas.microsoft.com/office/drawing/2014/main" id="{13673E88-B681-4B6C-B7EB-75263D7D953A}"/>
              </a:ext>
            </a:extLst>
          </p:cNvPr>
          <p:cNvSpPr>
            <a:spLocks noGrp="1"/>
          </p:cNvSpPr>
          <p:nvPr>
            <p:ph idx="1"/>
          </p:nvPr>
        </p:nvSpPr>
        <p:spPr>
          <a:xfrm>
            <a:off x="1295400" y="1524000"/>
            <a:ext cx="9601200" cy="4419600"/>
          </a:xfrm>
        </p:spPr>
        <p:txBody>
          <a:bodyPr>
            <a:normAutofit/>
          </a:bodyPr>
          <a:lstStyle/>
          <a:p>
            <a:r>
              <a:rPr lang="fr-FR" sz="1800" b="1" dirty="0"/>
              <a:t>Equilibre pas efficace </a:t>
            </a:r>
            <a:r>
              <a:rPr lang="fr-FR" sz="1800" dirty="0"/>
              <a:t>= démontrer qu’une situation de monopole sur un marché conduit à des prix plus élevés et des quantités moindres que ceux constatés en situation de concurrence</a:t>
            </a:r>
          </a:p>
          <a:p>
            <a:r>
              <a:rPr lang="fr-FR" sz="1800" b="1" dirty="0"/>
              <a:t>À l’aide de représentations graphiques</a:t>
            </a:r>
          </a:p>
          <a:p>
            <a:endParaRPr lang="fr-FR" sz="1800" b="1" dirty="0"/>
          </a:p>
          <a:p>
            <a:endParaRPr lang="fr-FR" sz="1800" b="1" dirty="0"/>
          </a:p>
          <a:p>
            <a:endParaRPr lang="fr-FR" sz="1800" b="1" dirty="0"/>
          </a:p>
          <a:p>
            <a:endParaRPr lang="fr-FR" sz="1800" b="1" dirty="0"/>
          </a:p>
          <a:p>
            <a:endParaRPr lang="fr-FR" sz="1800" b="1" dirty="0"/>
          </a:p>
          <a:p>
            <a:endParaRPr lang="fr-FR" sz="1800" b="1" dirty="0"/>
          </a:p>
          <a:p>
            <a:r>
              <a:rPr lang="fr-FR" sz="1800" b="1" dirty="0"/>
              <a:t>Et/ou d’un exemple chiffré</a:t>
            </a:r>
            <a:endParaRPr lang="fr-FR" sz="1800" dirty="0"/>
          </a:p>
        </p:txBody>
      </p:sp>
      <p:sp>
        <p:nvSpPr>
          <p:cNvPr id="4" name="Espace réservé du pied de page 3">
            <a:extLst>
              <a:ext uri="{FF2B5EF4-FFF2-40B4-BE49-F238E27FC236}">
                <a16:creationId xmlns:a16="http://schemas.microsoft.com/office/drawing/2014/main" id="{1B22E486-68AE-4DDE-8B2D-44F57D2A0CCF}"/>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pic>
        <p:nvPicPr>
          <p:cNvPr id="5" name="Picture 2">
            <a:extLst>
              <a:ext uri="{FF2B5EF4-FFF2-40B4-BE49-F238E27FC236}">
                <a16:creationId xmlns:a16="http://schemas.microsoft.com/office/drawing/2014/main" id="{7C10B515-D9D0-4DAD-A27F-5487995167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1" b="5699"/>
          <a:stretch/>
        </p:blipFill>
        <p:spPr bwMode="auto">
          <a:xfrm>
            <a:off x="1741093" y="2726373"/>
            <a:ext cx="6939270" cy="27812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6F5AC83-C492-44FB-9FD5-D2D7F0264479}"/>
              </a:ext>
            </a:extLst>
          </p:cNvPr>
          <p:cNvSpPr/>
          <p:nvPr/>
        </p:nvSpPr>
        <p:spPr>
          <a:xfrm>
            <a:off x="8680363" y="4796407"/>
            <a:ext cx="2661930" cy="590931"/>
          </a:xfrm>
          <a:prstGeom prst="rect">
            <a:avLst/>
          </a:prstGeom>
        </p:spPr>
        <p:txBody>
          <a:bodyPr wrap="square">
            <a:spAutoFit/>
          </a:bodyPr>
          <a:lstStyle/>
          <a:p>
            <a:pPr>
              <a:lnSpc>
                <a:spcPct val="90000"/>
              </a:lnSpc>
            </a:pPr>
            <a:r>
              <a:rPr lang="fr-FR" sz="1200" i="1" dirty="0"/>
              <a:t>Graphiques issus de la présentation de M. Montoussé lors du stage national sur les programmes le 07/02/2019.</a:t>
            </a:r>
          </a:p>
        </p:txBody>
      </p:sp>
      <p:sp>
        <p:nvSpPr>
          <p:cNvPr id="7" name="Espace réservé du numéro de diapositive 6">
            <a:extLst>
              <a:ext uri="{FF2B5EF4-FFF2-40B4-BE49-F238E27FC236}">
                <a16:creationId xmlns:a16="http://schemas.microsoft.com/office/drawing/2014/main" id="{341E2F47-C174-4DA2-918B-096658C5216F}"/>
              </a:ext>
            </a:extLst>
          </p:cNvPr>
          <p:cNvSpPr>
            <a:spLocks noGrp="1"/>
          </p:cNvSpPr>
          <p:nvPr>
            <p:ph type="sldNum" sz="quarter" idx="12"/>
          </p:nvPr>
        </p:nvSpPr>
        <p:spPr/>
        <p:txBody>
          <a:bodyPr/>
          <a:lstStyle/>
          <a:p>
            <a:pPr rtl="0"/>
            <a:fld id="{E31375A4-56A4-47D6-9801-1991572033F7}" type="slidenum">
              <a:rPr lang="fr-FR" noProof="0" smtClean="0"/>
              <a:t>22</a:t>
            </a:fld>
            <a:endParaRPr lang="fr-FR" noProof="0" dirty="0"/>
          </a:p>
        </p:txBody>
      </p:sp>
    </p:spTree>
    <p:extLst>
      <p:ext uri="{BB962C8B-B14F-4D97-AF65-F5344CB8AC3E}">
        <p14:creationId xmlns:p14="http://schemas.microsoft.com/office/powerpoint/2010/main" val="24572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42989A-8C60-4C1B-9A0A-4FA3F06F6894}"/>
              </a:ext>
            </a:extLst>
          </p:cNvPr>
          <p:cNvSpPr>
            <a:spLocks noGrp="1"/>
          </p:cNvSpPr>
          <p:nvPr>
            <p:ph type="title"/>
          </p:nvPr>
        </p:nvSpPr>
        <p:spPr>
          <a:xfrm>
            <a:off x="1295400" y="525204"/>
            <a:ext cx="9601200" cy="701040"/>
          </a:xfrm>
        </p:spPr>
        <p:txBody>
          <a:bodyPr>
            <a:noAutofit/>
          </a:bodyPr>
          <a:lstStyle/>
          <a:p>
            <a:r>
              <a:rPr lang="fr-FR" sz="2400" u="sng" dirty="0"/>
              <a:t>objectif 4</a:t>
            </a:r>
            <a:r>
              <a:rPr lang="fr-FR" sz="2400" dirty="0"/>
              <a:t> : </a:t>
            </a:r>
            <a:r>
              <a:rPr lang="fr-FR" sz="2400" dirty="0">
                <a:solidFill>
                  <a:srgbClr val="0070C0"/>
                </a:solidFill>
              </a:rPr>
              <a:t>Comprendre</a:t>
            </a:r>
            <a:r>
              <a:rPr lang="fr-FR" sz="2400" dirty="0"/>
              <a:t> ce qu’est un oligopole et, </a:t>
            </a:r>
            <a:r>
              <a:rPr lang="fr-FR" sz="2400" dirty="0">
                <a:solidFill>
                  <a:srgbClr val="0070C0"/>
                </a:solidFill>
              </a:rPr>
              <a:t>à l’aide du dilemme du prisonnier</a:t>
            </a:r>
            <a:r>
              <a:rPr lang="fr-FR" sz="2400" dirty="0"/>
              <a:t>, pourquoi les firmes en oligopole ont intérêt à former des ententes</a:t>
            </a:r>
            <a:endParaRPr lang="en-US" sz="2400" dirty="0"/>
          </a:p>
        </p:txBody>
      </p:sp>
      <p:sp>
        <p:nvSpPr>
          <p:cNvPr id="3" name="Espace réservé du contenu 2">
            <a:extLst>
              <a:ext uri="{FF2B5EF4-FFF2-40B4-BE49-F238E27FC236}">
                <a16:creationId xmlns:a16="http://schemas.microsoft.com/office/drawing/2014/main" id="{B1C6798E-04CD-4B36-99E6-2D6CAA73ADC6}"/>
              </a:ext>
            </a:extLst>
          </p:cNvPr>
          <p:cNvSpPr>
            <a:spLocks noGrp="1"/>
          </p:cNvSpPr>
          <p:nvPr>
            <p:ph idx="1"/>
          </p:nvPr>
        </p:nvSpPr>
        <p:spPr>
          <a:xfrm>
            <a:off x="1295400" y="1382680"/>
            <a:ext cx="9601200" cy="871124"/>
          </a:xfrm>
        </p:spPr>
        <p:txBody>
          <a:bodyPr>
            <a:normAutofit/>
          </a:bodyPr>
          <a:lstStyle/>
          <a:p>
            <a:r>
              <a:rPr lang="en-US" sz="1800" dirty="0"/>
              <a:t>Rappeler </a:t>
            </a:r>
            <a:r>
              <a:rPr lang="en-US" sz="1800" dirty="0" err="1"/>
              <a:t>ce</a:t>
            </a:r>
            <a:r>
              <a:rPr lang="en-US" sz="1800" dirty="0"/>
              <a:t> </a:t>
            </a:r>
            <a:r>
              <a:rPr lang="en-US" sz="1800" dirty="0" err="1"/>
              <a:t>qu’est</a:t>
            </a:r>
            <a:r>
              <a:rPr lang="en-US" sz="1800" dirty="0"/>
              <a:t> un </a:t>
            </a:r>
            <a:r>
              <a:rPr lang="en-US" sz="1800" b="1" dirty="0" err="1"/>
              <a:t>oligopole</a:t>
            </a:r>
            <a:r>
              <a:rPr lang="en-US" sz="1800" dirty="0"/>
              <a:t> (</a:t>
            </a:r>
            <a:r>
              <a:rPr lang="en-US" sz="1800" dirty="0" err="1"/>
              <a:t>défini</a:t>
            </a:r>
            <a:r>
              <a:rPr lang="en-US" sz="1800" dirty="0"/>
              <a:t> dans le cadre de </a:t>
            </a:r>
            <a:r>
              <a:rPr lang="en-US" sz="1800" dirty="0" err="1"/>
              <a:t>l’objectif</a:t>
            </a:r>
            <a:r>
              <a:rPr lang="en-US" sz="1800" dirty="0"/>
              <a:t> n°1)</a:t>
            </a:r>
          </a:p>
          <a:p>
            <a:r>
              <a:rPr lang="en-US" sz="1800" dirty="0"/>
              <a:t> </a:t>
            </a:r>
            <a:r>
              <a:rPr lang="en-US" sz="1800" dirty="0" err="1"/>
              <a:t>Présenter</a:t>
            </a:r>
            <a:r>
              <a:rPr lang="en-US" sz="1800" dirty="0"/>
              <a:t> le </a:t>
            </a:r>
            <a:r>
              <a:rPr lang="en-US" sz="1800" b="1" dirty="0" err="1"/>
              <a:t>dilemme</a:t>
            </a:r>
            <a:r>
              <a:rPr lang="en-US" sz="1800" b="1" dirty="0"/>
              <a:t> du </a:t>
            </a:r>
            <a:r>
              <a:rPr lang="en-US" sz="1800" b="1" dirty="0" err="1"/>
              <a:t>prisonnier</a:t>
            </a:r>
            <a:endParaRPr lang="en-US" sz="1800" b="1" dirty="0"/>
          </a:p>
          <a:p>
            <a:endParaRPr lang="en-US" sz="1800" dirty="0"/>
          </a:p>
        </p:txBody>
      </p:sp>
      <p:sp>
        <p:nvSpPr>
          <p:cNvPr id="4" name="Espace réservé du pied de page 3">
            <a:extLst>
              <a:ext uri="{FF2B5EF4-FFF2-40B4-BE49-F238E27FC236}">
                <a16:creationId xmlns:a16="http://schemas.microsoft.com/office/drawing/2014/main" id="{499020D5-F675-4F37-9671-46497EB02E7E}"/>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sp>
        <p:nvSpPr>
          <p:cNvPr id="5" name="Espace réservé du numéro de diapositive 4">
            <a:extLst>
              <a:ext uri="{FF2B5EF4-FFF2-40B4-BE49-F238E27FC236}">
                <a16:creationId xmlns:a16="http://schemas.microsoft.com/office/drawing/2014/main" id="{D69FAC9D-7295-4176-86DD-DBC93A4155EF}"/>
              </a:ext>
            </a:extLst>
          </p:cNvPr>
          <p:cNvSpPr>
            <a:spLocks noGrp="1"/>
          </p:cNvSpPr>
          <p:nvPr>
            <p:ph type="sldNum" sz="quarter" idx="12"/>
          </p:nvPr>
        </p:nvSpPr>
        <p:spPr/>
        <p:txBody>
          <a:bodyPr/>
          <a:lstStyle/>
          <a:p>
            <a:pPr rtl="0"/>
            <a:fld id="{E31375A4-56A4-47D6-9801-1991572033F7}" type="slidenum">
              <a:rPr lang="fr-FR" noProof="0" smtClean="0"/>
              <a:t>23</a:t>
            </a:fld>
            <a:endParaRPr lang="fr-FR" noProof="0" dirty="0"/>
          </a:p>
        </p:txBody>
      </p:sp>
      <p:pic>
        <p:nvPicPr>
          <p:cNvPr id="6" name="Image 5">
            <a:extLst>
              <a:ext uri="{FF2B5EF4-FFF2-40B4-BE49-F238E27FC236}">
                <a16:creationId xmlns:a16="http://schemas.microsoft.com/office/drawing/2014/main" id="{045050A3-81AD-4D43-B3CB-BA73E2C1ACC7}"/>
              </a:ext>
            </a:extLst>
          </p:cNvPr>
          <p:cNvPicPr/>
          <p:nvPr/>
        </p:nvPicPr>
        <p:blipFill>
          <a:blip r:embed="rId3"/>
          <a:stretch>
            <a:fillRect/>
          </a:stretch>
        </p:blipFill>
        <p:spPr>
          <a:xfrm>
            <a:off x="1295400" y="2141260"/>
            <a:ext cx="5946648" cy="2371217"/>
          </a:xfrm>
          <a:prstGeom prst="rect">
            <a:avLst/>
          </a:prstGeom>
        </p:spPr>
      </p:pic>
      <p:sp>
        <p:nvSpPr>
          <p:cNvPr id="7" name="Rectangle 6">
            <a:extLst>
              <a:ext uri="{FF2B5EF4-FFF2-40B4-BE49-F238E27FC236}">
                <a16:creationId xmlns:a16="http://schemas.microsoft.com/office/drawing/2014/main" id="{3D184D35-FBE6-430A-91C2-842F1D8F72CE}"/>
              </a:ext>
            </a:extLst>
          </p:cNvPr>
          <p:cNvSpPr/>
          <p:nvPr/>
        </p:nvSpPr>
        <p:spPr>
          <a:xfrm>
            <a:off x="7696443" y="5537135"/>
            <a:ext cx="3918778" cy="397032"/>
          </a:xfrm>
          <a:prstGeom prst="rect">
            <a:avLst/>
          </a:prstGeom>
        </p:spPr>
        <p:txBody>
          <a:bodyPr wrap="square">
            <a:spAutoFit/>
          </a:bodyPr>
          <a:lstStyle/>
          <a:p>
            <a:pPr>
              <a:lnSpc>
                <a:spcPct val="90000"/>
              </a:lnSpc>
            </a:pPr>
            <a:r>
              <a:rPr lang="fr-FR" sz="1100" i="1" dirty="0"/>
              <a:t>Tableaux issus de la présentation de M. Montoussé lors du stage national sur les programmes le 07/02/2019.</a:t>
            </a:r>
          </a:p>
        </p:txBody>
      </p:sp>
      <p:graphicFrame>
        <p:nvGraphicFramePr>
          <p:cNvPr id="10" name="Tableau 9">
            <a:extLst>
              <a:ext uri="{FF2B5EF4-FFF2-40B4-BE49-F238E27FC236}">
                <a16:creationId xmlns:a16="http://schemas.microsoft.com/office/drawing/2014/main" id="{1DEC84C2-612A-42A4-8592-4A87A3BF623F}"/>
              </a:ext>
            </a:extLst>
          </p:cNvPr>
          <p:cNvGraphicFramePr>
            <a:graphicFrameLocks noGrp="1"/>
          </p:cNvGraphicFramePr>
          <p:nvPr/>
        </p:nvGraphicFramePr>
        <p:xfrm>
          <a:off x="1533144" y="4840147"/>
          <a:ext cx="5708904" cy="1094020"/>
        </p:xfrm>
        <a:graphic>
          <a:graphicData uri="http://schemas.openxmlformats.org/drawingml/2006/table">
            <a:tbl>
              <a:tblPr firstRow="1" firstCol="1" bandRow="1"/>
              <a:tblGrid>
                <a:gridCol w="1427226">
                  <a:extLst>
                    <a:ext uri="{9D8B030D-6E8A-4147-A177-3AD203B41FA5}">
                      <a16:colId xmlns:a16="http://schemas.microsoft.com/office/drawing/2014/main" val="1931577314"/>
                    </a:ext>
                  </a:extLst>
                </a:gridCol>
                <a:gridCol w="1427226">
                  <a:extLst>
                    <a:ext uri="{9D8B030D-6E8A-4147-A177-3AD203B41FA5}">
                      <a16:colId xmlns:a16="http://schemas.microsoft.com/office/drawing/2014/main" val="2564238244"/>
                    </a:ext>
                  </a:extLst>
                </a:gridCol>
                <a:gridCol w="1427226">
                  <a:extLst>
                    <a:ext uri="{9D8B030D-6E8A-4147-A177-3AD203B41FA5}">
                      <a16:colId xmlns:a16="http://schemas.microsoft.com/office/drawing/2014/main" val="2857806814"/>
                    </a:ext>
                  </a:extLst>
                </a:gridCol>
                <a:gridCol w="1427226">
                  <a:extLst>
                    <a:ext uri="{9D8B030D-6E8A-4147-A177-3AD203B41FA5}">
                      <a16:colId xmlns:a16="http://schemas.microsoft.com/office/drawing/2014/main" val="1258556938"/>
                    </a:ext>
                  </a:extLst>
                </a:gridCol>
              </a:tblGrid>
              <a:tr h="273505">
                <a:tc>
                  <a:txBody>
                    <a:bodyPr/>
                    <a:lstStyle/>
                    <a:p>
                      <a:pPr algn="ctr">
                        <a:lnSpc>
                          <a:spcPct val="115000"/>
                        </a:lnSpc>
                        <a:spcAft>
                          <a:spcPts val="0"/>
                        </a:spcAft>
                      </a:pPr>
                      <a:r>
                        <a:rPr lang="fr-FR" sz="1200">
                          <a:solidFill>
                            <a:srgbClr val="3B3B34"/>
                          </a:solidFill>
                          <a:effectLst/>
                          <a:latin typeface="Century Schoolbook" panose="02040604050505020304" pitchFamily="18" charset="0"/>
                          <a:ea typeface="Century Schoolbook" panose="02040604050505020304" pitchFamily="18"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15000"/>
                        </a:lnSpc>
                        <a:spcAft>
                          <a:spcPts val="0"/>
                        </a:spcAft>
                      </a:pPr>
                      <a:r>
                        <a:rPr lang="fr-FR" sz="1200">
                          <a:solidFill>
                            <a:srgbClr val="3B3B34"/>
                          </a:solidFill>
                          <a:effectLst/>
                          <a:latin typeface="Century Schoolbook" panose="02040604050505020304" pitchFamily="18" charset="0"/>
                          <a:ea typeface="Century Schoolbook" panose="02040604050505020304" pitchFamily="18"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15000"/>
                        </a:lnSpc>
                        <a:spcAft>
                          <a:spcPts val="0"/>
                        </a:spcAft>
                      </a:pPr>
                      <a:r>
                        <a:rPr lang="fr-FR" sz="1200" dirty="0">
                          <a:solidFill>
                            <a:srgbClr val="3B3B34"/>
                          </a:solidFill>
                          <a:effectLst/>
                          <a:latin typeface="Century Schoolbook" panose="02040604050505020304" pitchFamily="18" charset="0"/>
                          <a:ea typeface="Century Schoolbook" panose="02040604050505020304" pitchFamily="18" charset="0"/>
                          <a:cs typeface="Times New Roman" panose="02020603050405020304" pitchFamily="18" charset="0"/>
                        </a:rPr>
                        <a:t>Entreprise 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33016051"/>
                  </a:ext>
                </a:extLst>
              </a:tr>
              <a:tr h="273505">
                <a:tc>
                  <a:txBody>
                    <a:bodyPr/>
                    <a:lstStyle/>
                    <a:p>
                      <a:pPr algn="ctr">
                        <a:lnSpc>
                          <a:spcPct val="115000"/>
                        </a:lnSpc>
                        <a:spcAft>
                          <a:spcPts val="0"/>
                        </a:spcAft>
                      </a:pPr>
                      <a:r>
                        <a:rPr lang="fr-FR" sz="1200">
                          <a:solidFill>
                            <a:srgbClr val="3B3B34"/>
                          </a:solidFill>
                          <a:effectLst/>
                          <a:latin typeface="Century Schoolbook" panose="02040604050505020304" pitchFamily="18" charset="0"/>
                          <a:ea typeface="Century Schoolbook" panose="02040604050505020304" pitchFamily="18" charset="0"/>
                          <a:cs typeface="Times New Roman" panose="02020603050405020304" pitchFamily="18" charset="0"/>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3B3B34"/>
                          </a:solidFill>
                          <a:effectLst/>
                          <a:latin typeface="Century Schoolbook" panose="02040604050505020304" pitchFamily="18" charset="0"/>
                          <a:ea typeface="Century Schoolbook" panose="02040604050505020304" pitchFamily="18"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3B3B34"/>
                          </a:solidFill>
                          <a:effectLst/>
                          <a:latin typeface="Century Schoolbook" panose="02040604050505020304" pitchFamily="18" charset="0"/>
                          <a:ea typeface="Century Schoolbook" panose="02040604050505020304" pitchFamily="18" charset="0"/>
                          <a:cs typeface="Times New Roman" panose="02020603050405020304" pitchFamily="18" charset="0"/>
                        </a:rPr>
                        <a:t>Production faible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3B3B34"/>
                          </a:solidFill>
                          <a:effectLst/>
                          <a:latin typeface="Century Schoolbook" panose="02040604050505020304" pitchFamily="18" charset="0"/>
                          <a:ea typeface="Century Schoolbook" panose="02040604050505020304" pitchFamily="18" charset="0"/>
                          <a:cs typeface="Times New Roman" panose="02020603050405020304" pitchFamily="18" charset="0"/>
                        </a:rPr>
                        <a:t>Production forte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5504693"/>
                  </a:ext>
                </a:extLst>
              </a:tr>
              <a:tr h="273505">
                <a:tc rowSpan="2">
                  <a:txBody>
                    <a:bodyPr/>
                    <a:lstStyle/>
                    <a:p>
                      <a:pPr algn="ctr">
                        <a:lnSpc>
                          <a:spcPct val="115000"/>
                        </a:lnSpc>
                        <a:spcAft>
                          <a:spcPts val="0"/>
                        </a:spcAft>
                      </a:pPr>
                      <a:r>
                        <a:rPr lang="fr-FR" sz="1200">
                          <a:solidFill>
                            <a:srgbClr val="3B3B34"/>
                          </a:solidFill>
                          <a:effectLst/>
                          <a:latin typeface="Century Schoolbook" panose="02040604050505020304" pitchFamily="18" charset="0"/>
                          <a:ea typeface="Century Schoolbook" panose="02040604050505020304" pitchFamily="18" charset="0"/>
                          <a:cs typeface="Times New Roman" panose="02020603050405020304" pitchFamily="18" charset="0"/>
                        </a:rPr>
                        <a:t>Entreprise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3B3B34"/>
                          </a:solidFill>
                          <a:effectLst/>
                          <a:latin typeface="Century Schoolbook" panose="02040604050505020304" pitchFamily="18" charset="0"/>
                          <a:ea typeface="Century Schoolbook" panose="02040604050505020304" pitchFamily="18" charset="0"/>
                          <a:cs typeface="Times New Roman" panose="02020603050405020304" pitchFamily="18" charset="0"/>
                        </a:rPr>
                        <a:t>Production faible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3B3B34"/>
                          </a:solidFill>
                          <a:effectLst/>
                          <a:latin typeface="Century Schoolbook" panose="02040604050505020304" pitchFamily="18" charset="0"/>
                          <a:ea typeface="Century Schoolbook" panose="02040604050505020304" pitchFamily="18" charset="0"/>
                          <a:cs typeface="Times New Roman" panose="02020603050405020304" pitchFamily="18" charset="0"/>
                        </a:rPr>
                        <a:t>10/10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3B3B34"/>
                          </a:solidFill>
                          <a:effectLst/>
                          <a:latin typeface="Century Schoolbook" panose="02040604050505020304" pitchFamily="18" charset="0"/>
                          <a:ea typeface="Century Schoolbook" panose="02040604050505020304" pitchFamily="18" charset="0"/>
                          <a:cs typeface="Times New Roman" panose="02020603050405020304" pitchFamily="18" charset="0"/>
                        </a:rPr>
                        <a:t>2/12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4079018"/>
                  </a:ext>
                </a:extLst>
              </a:tr>
              <a:tr h="273505">
                <a:tc vMerge="1">
                  <a:txBody>
                    <a:bodyPr/>
                    <a:lstStyle/>
                    <a:p>
                      <a:endParaRPr lang="en-US"/>
                    </a:p>
                  </a:txBody>
                  <a:tcPr/>
                </a:tc>
                <a:tc>
                  <a:txBody>
                    <a:bodyPr/>
                    <a:lstStyle/>
                    <a:p>
                      <a:pPr algn="ctr">
                        <a:lnSpc>
                          <a:spcPct val="115000"/>
                        </a:lnSpc>
                        <a:spcAft>
                          <a:spcPts val="0"/>
                        </a:spcAft>
                      </a:pPr>
                      <a:r>
                        <a:rPr lang="fr-FR" sz="1200">
                          <a:solidFill>
                            <a:srgbClr val="3B3B34"/>
                          </a:solidFill>
                          <a:effectLst/>
                          <a:latin typeface="Century Schoolbook" panose="02040604050505020304" pitchFamily="18" charset="0"/>
                          <a:ea typeface="Century Schoolbook" panose="02040604050505020304" pitchFamily="18" charset="0"/>
                          <a:cs typeface="Times New Roman" panose="02020603050405020304" pitchFamily="18" charset="0"/>
                        </a:rPr>
                        <a:t>Production forte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3B3B34"/>
                          </a:solidFill>
                          <a:effectLst/>
                          <a:latin typeface="Century Schoolbook" panose="02040604050505020304" pitchFamily="18" charset="0"/>
                          <a:ea typeface="Century Schoolbook" panose="02040604050505020304" pitchFamily="18" charset="0"/>
                          <a:cs typeface="Times New Roman" panose="02020603050405020304" pitchFamily="18" charset="0"/>
                        </a:rPr>
                        <a:t>12/2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3B3B34"/>
                          </a:solidFill>
                          <a:effectLst/>
                          <a:latin typeface="Century Schoolbook" panose="02040604050505020304" pitchFamily="18" charset="0"/>
                          <a:ea typeface="Century Schoolbook" panose="02040604050505020304" pitchFamily="18" charset="0"/>
                          <a:cs typeface="Times New Roman" panose="02020603050405020304" pitchFamily="18"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2432959"/>
                  </a:ext>
                </a:extLst>
              </a:tr>
            </a:tbl>
          </a:graphicData>
        </a:graphic>
      </p:graphicFrame>
      <p:sp>
        <p:nvSpPr>
          <p:cNvPr id="8" name="Rectangle 7">
            <a:extLst>
              <a:ext uri="{FF2B5EF4-FFF2-40B4-BE49-F238E27FC236}">
                <a16:creationId xmlns:a16="http://schemas.microsoft.com/office/drawing/2014/main" id="{01387C61-C2AE-4837-8633-B9CC7892765A}"/>
              </a:ext>
            </a:extLst>
          </p:cNvPr>
          <p:cNvSpPr/>
          <p:nvPr/>
        </p:nvSpPr>
        <p:spPr>
          <a:xfrm>
            <a:off x="1295400" y="4352932"/>
            <a:ext cx="7938752" cy="341632"/>
          </a:xfrm>
          <a:prstGeom prst="rect">
            <a:avLst/>
          </a:prstGeom>
        </p:spPr>
        <p:txBody>
          <a:bodyPr wrap="square">
            <a:spAutoFit/>
          </a:bodyPr>
          <a:lstStyle/>
          <a:p>
            <a:pPr marL="274320" indent="-228600">
              <a:lnSpc>
                <a:spcPct val="90000"/>
              </a:lnSpc>
              <a:spcBef>
                <a:spcPts val="1800"/>
              </a:spcBef>
              <a:buClr>
                <a:schemeClr val="accent1"/>
              </a:buClr>
              <a:buFont typeface="Arial" pitchFamily="34" charset="0"/>
              <a:buChar char="•"/>
            </a:pPr>
            <a:r>
              <a:rPr lang="en-US" dirty="0"/>
              <a:t>Appliquer le </a:t>
            </a:r>
            <a:r>
              <a:rPr lang="en-US" dirty="0" err="1"/>
              <a:t>dilemme</a:t>
            </a:r>
            <a:r>
              <a:rPr lang="en-US" dirty="0"/>
              <a:t> du </a:t>
            </a:r>
            <a:r>
              <a:rPr lang="en-US" dirty="0" err="1"/>
              <a:t>prisonnier</a:t>
            </a:r>
            <a:r>
              <a:rPr lang="en-US" dirty="0"/>
              <a:t> à la situation du </a:t>
            </a:r>
            <a:r>
              <a:rPr lang="en-US" b="1" dirty="0" err="1"/>
              <a:t>duopole</a:t>
            </a:r>
            <a:endParaRPr lang="en-US" b="1" dirty="0"/>
          </a:p>
        </p:txBody>
      </p:sp>
    </p:spTree>
    <p:extLst>
      <p:ext uri="{BB962C8B-B14F-4D97-AF65-F5344CB8AC3E}">
        <p14:creationId xmlns:p14="http://schemas.microsoft.com/office/powerpoint/2010/main" val="254590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76EFF0-4FE1-4C33-B231-D3CFC10564DB}"/>
              </a:ext>
            </a:extLst>
          </p:cNvPr>
          <p:cNvSpPr>
            <a:spLocks noGrp="1"/>
          </p:cNvSpPr>
          <p:nvPr>
            <p:ph type="title"/>
          </p:nvPr>
        </p:nvSpPr>
        <p:spPr>
          <a:xfrm>
            <a:off x="1295399" y="199636"/>
            <a:ext cx="9601200" cy="944880"/>
          </a:xfrm>
        </p:spPr>
        <p:txBody>
          <a:bodyPr>
            <a:noAutofit/>
          </a:bodyPr>
          <a:lstStyle/>
          <a:p>
            <a:r>
              <a:rPr lang="fr-FR" sz="1800" u="sng" dirty="0"/>
              <a:t>objectif 5</a:t>
            </a:r>
            <a:r>
              <a:rPr lang="fr-FR" sz="1800" dirty="0"/>
              <a:t> : </a:t>
            </a:r>
            <a:r>
              <a:rPr lang="fr-FR" sz="1800" dirty="0">
                <a:solidFill>
                  <a:srgbClr val="0070C0"/>
                </a:solidFill>
              </a:rPr>
              <a:t>Comprendre</a:t>
            </a:r>
            <a:r>
              <a:rPr lang="fr-FR" sz="1800" dirty="0"/>
              <a:t> que la politique de la concurrence, en régulant les fusions-acquisitions et en luttant contre les ententes illicites et les abus de position dominante, augmente le surplus du consommateur</a:t>
            </a:r>
            <a:endParaRPr lang="en-US" sz="1800" dirty="0"/>
          </a:p>
        </p:txBody>
      </p:sp>
      <p:sp>
        <p:nvSpPr>
          <p:cNvPr id="3" name="Espace réservé du contenu 2">
            <a:extLst>
              <a:ext uri="{FF2B5EF4-FFF2-40B4-BE49-F238E27FC236}">
                <a16:creationId xmlns:a16="http://schemas.microsoft.com/office/drawing/2014/main" id="{7A80DF09-BA59-41B8-A544-F250F8B05743}"/>
              </a:ext>
            </a:extLst>
          </p:cNvPr>
          <p:cNvSpPr>
            <a:spLocks noGrp="1"/>
          </p:cNvSpPr>
          <p:nvPr>
            <p:ph idx="1"/>
          </p:nvPr>
        </p:nvSpPr>
        <p:spPr>
          <a:xfrm>
            <a:off x="1295399" y="1371600"/>
            <a:ext cx="9601200" cy="4739640"/>
          </a:xfrm>
        </p:spPr>
        <p:txBody>
          <a:bodyPr>
            <a:normAutofit lnSpcReduction="10000"/>
          </a:bodyPr>
          <a:lstStyle/>
          <a:p>
            <a:pPr lvl="0"/>
            <a:r>
              <a:rPr lang="fr-FR" sz="1400" dirty="0"/>
              <a:t>(Re)montrer que </a:t>
            </a:r>
            <a:r>
              <a:rPr lang="fr-FR" sz="1400" b="1" dirty="0"/>
              <a:t>tout pouvoir de marché a pour conséquence la diminution du surplus du consommateur</a:t>
            </a:r>
            <a:r>
              <a:rPr lang="fr-FR" sz="1400" dirty="0"/>
              <a:t> et que donc le retour à une situation de concurrence à travers </a:t>
            </a:r>
            <a:r>
              <a:rPr lang="fr-FR" sz="1400" b="1" dirty="0"/>
              <a:t>la politique de la concurrence</a:t>
            </a:r>
            <a:r>
              <a:rPr lang="fr-FR" sz="1400" dirty="0"/>
              <a:t> permet d’augmenter ce dernier.</a:t>
            </a:r>
          </a:p>
          <a:p>
            <a:pPr lvl="0"/>
            <a:endParaRPr lang="fr-FR" sz="1400" dirty="0"/>
          </a:p>
          <a:p>
            <a:pPr lvl="0"/>
            <a:endParaRPr lang="fr-FR" sz="1400" dirty="0"/>
          </a:p>
          <a:p>
            <a:pPr lvl="0"/>
            <a:endParaRPr lang="fr-FR" sz="1400" dirty="0"/>
          </a:p>
          <a:p>
            <a:pPr lvl="0"/>
            <a:endParaRPr lang="fr-FR" sz="1400" dirty="0"/>
          </a:p>
          <a:p>
            <a:pPr lvl="0"/>
            <a:endParaRPr lang="fr-FR" sz="1400" dirty="0"/>
          </a:p>
          <a:p>
            <a:pPr marL="45720" lvl="0" indent="0">
              <a:buNone/>
            </a:pPr>
            <a:endParaRPr lang="fr-FR" sz="1400" dirty="0"/>
          </a:p>
          <a:p>
            <a:pPr lvl="0"/>
            <a:r>
              <a:rPr lang="fr-FR" sz="1400" dirty="0"/>
              <a:t>Définir </a:t>
            </a:r>
            <a:r>
              <a:rPr lang="fr-FR" sz="1400" b="1" dirty="0"/>
              <a:t>politique de la concurrence</a:t>
            </a:r>
            <a:r>
              <a:rPr lang="fr-FR" sz="1400" dirty="0"/>
              <a:t>.</a:t>
            </a:r>
          </a:p>
          <a:p>
            <a:pPr lvl="1"/>
            <a:r>
              <a:rPr lang="fr-FR" sz="1400" dirty="0"/>
              <a:t>Définir </a:t>
            </a:r>
            <a:r>
              <a:rPr lang="fr-FR" sz="1400" b="1" dirty="0"/>
              <a:t>fusions-acquisitions</a:t>
            </a:r>
            <a:r>
              <a:rPr lang="fr-FR" sz="1400" dirty="0"/>
              <a:t> de façon simple et montrer l’intérêt pour le consommateur d’une politique de régulation de ces FA</a:t>
            </a:r>
          </a:p>
          <a:p>
            <a:pPr lvl="1"/>
            <a:r>
              <a:rPr lang="fr-FR" sz="1400" dirty="0"/>
              <a:t>Définir ce que sont les </a:t>
            </a:r>
            <a:r>
              <a:rPr lang="fr-FR" sz="1400" b="1" dirty="0"/>
              <a:t>ententes illicites </a:t>
            </a:r>
            <a:r>
              <a:rPr lang="fr-FR" sz="1400" dirty="0"/>
              <a:t>et montrer l’intérêt pour le consommateur d’une politique d’interdiction  et de lutte contre  ces ententes</a:t>
            </a:r>
          </a:p>
          <a:p>
            <a:pPr lvl="1"/>
            <a:r>
              <a:rPr lang="fr-FR" sz="1400" dirty="0"/>
              <a:t>Définir </a:t>
            </a:r>
            <a:r>
              <a:rPr lang="fr-FR" sz="1400" b="1" dirty="0"/>
              <a:t>abus de position dominante </a:t>
            </a:r>
            <a:r>
              <a:rPr lang="fr-FR" sz="1400" dirty="0"/>
              <a:t>et montrer l’intérêt pour le consommateur d’une politique de lutte contre ces situations</a:t>
            </a:r>
          </a:p>
          <a:p>
            <a:pPr lvl="0"/>
            <a:endParaRPr lang="fr-FR" sz="1200" dirty="0"/>
          </a:p>
          <a:p>
            <a:pPr lvl="0"/>
            <a:endParaRPr lang="fr-FR" sz="1200" dirty="0"/>
          </a:p>
          <a:p>
            <a:endParaRPr lang="en-US" sz="1200" dirty="0"/>
          </a:p>
        </p:txBody>
      </p:sp>
      <p:sp>
        <p:nvSpPr>
          <p:cNvPr id="4" name="Espace réservé du pied de page 3">
            <a:extLst>
              <a:ext uri="{FF2B5EF4-FFF2-40B4-BE49-F238E27FC236}">
                <a16:creationId xmlns:a16="http://schemas.microsoft.com/office/drawing/2014/main" id="{4D2B1A76-785F-440D-9BAA-2D1232BBB108}"/>
              </a:ext>
            </a:extLst>
          </p:cNvPr>
          <p:cNvSpPr>
            <a:spLocks noGrp="1"/>
          </p:cNvSpPr>
          <p:nvPr>
            <p:ph type="ftr" sz="quarter" idx="11"/>
          </p:nvPr>
        </p:nvSpPr>
        <p:spPr>
          <a:xfrm>
            <a:off x="1295399" y="6419462"/>
            <a:ext cx="5181600" cy="238902"/>
          </a:xfrm>
        </p:spPr>
        <p:txBody>
          <a:bodyPr/>
          <a:lstStyle/>
          <a:p>
            <a:pPr rtl="0"/>
            <a:r>
              <a:rPr lang="fr-FR" noProof="0"/>
              <a:t>SES / Journées de formation aux nouveaux programmes - 11, 12 et 13 juin 2019 Académie de Lyon</a:t>
            </a:r>
            <a:endParaRPr lang="fr-FR" noProof="0" dirty="0"/>
          </a:p>
        </p:txBody>
      </p:sp>
      <p:sp>
        <p:nvSpPr>
          <p:cNvPr id="5" name="Espace réservé du numéro de diapositive 4">
            <a:extLst>
              <a:ext uri="{FF2B5EF4-FFF2-40B4-BE49-F238E27FC236}">
                <a16:creationId xmlns:a16="http://schemas.microsoft.com/office/drawing/2014/main" id="{EF587E91-568A-4815-A98D-7272CFFC0DBC}"/>
              </a:ext>
            </a:extLst>
          </p:cNvPr>
          <p:cNvSpPr>
            <a:spLocks noGrp="1"/>
          </p:cNvSpPr>
          <p:nvPr>
            <p:ph type="sldNum" sz="quarter" idx="12"/>
          </p:nvPr>
        </p:nvSpPr>
        <p:spPr/>
        <p:txBody>
          <a:bodyPr/>
          <a:lstStyle/>
          <a:p>
            <a:pPr rtl="0"/>
            <a:fld id="{E31375A4-56A4-47D6-9801-1991572033F7}" type="slidenum">
              <a:rPr lang="fr-FR" noProof="0" smtClean="0"/>
              <a:t>24</a:t>
            </a:fld>
            <a:endParaRPr lang="fr-FR" noProof="0" dirty="0"/>
          </a:p>
        </p:txBody>
      </p:sp>
      <p:pic>
        <p:nvPicPr>
          <p:cNvPr id="2049" name="Image 82">
            <a:extLst>
              <a:ext uri="{FF2B5EF4-FFF2-40B4-BE49-F238E27FC236}">
                <a16:creationId xmlns:a16="http://schemas.microsoft.com/office/drawing/2014/main" id="{14501C28-0090-454D-925A-E669AC889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835" y="1928270"/>
            <a:ext cx="5343525" cy="2286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5B99D5D-653D-4773-BA92-FF1EA3B42F92}"/>
              </a:ext>
            </a:extLst>
          </p:cNvPr>
          <p:cNvSpPr/>
          <p:nvPr/>
        </p:nvSpPr>
        <p:spPr>
          <a:xfrm>
            <a:off x="6969796" y="3429000"/>
            <a:ext cx="3513608" cy="397032"/>
          </a:xfrm>
          <a:prstGeom prst="rect">
            <a:avLst/>
          </a:prstGeom>
        </p:spPr>
        <p:txBody>
          <a:bodyPr wrap="square">
            <a:spAutoFit/>
          </a:bodyPr>
          <a:lstStyle/>
          <a:p>
            <a:pPr algn="just">
              <a:lnSpc>
                <a:spcPct val="90000"/>
              </a:lnSpc>
            </a:pPr>
            <a:r>
              <a:rPr lang="fr-FR" sz="1100" i="1" dirty="0"/>
              <a:t>Graphiques issus de la présentation de M. Montoussé lors du stage national sur les programmes le 07/02/2019.</a:t>
            </a:r>
          </a:p>
        </p:txBody>
      </p:sp>
    </p:spTree>
    <p:extLst>
      <p:ext uri="{BB962C8B-B14F-4D97-AF65-F5344CB8AC3E}">
        <p14:creationId xmlns:p14="http://schemas.microsoft.com/office/powerpoint/2010/main" val="418826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75F51033-45DB-446E-B118-C95C5FDE4A9A}"/>
              </a:ext>
            </a:extLst>
          </p:cNvPr>
          <p:cNvSpPr/>
          <p:nvPr/>
        </p:nvSpPr>
        <p:spPr>
          <a:xfrm>
            <a:off x="1070113" y="3157329"/>
            <a:ext cx="8653669" cy="662609"/>
          </a:xfrm>
          <a:prstGeom prst="roundRect">
            <a:avLst/>
          </a:prstGeom>
          <a:solidFill>
            <a:schemeClr val="bg2"/>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9D2E563-FA81-4A78-BD74-546EE0EBCC30}"/>
              </a:ext>
            </a:extLst>
          </p:cNvPr>
          <p:cNvSpPr>
            <a:spLocks noGrp="1"/>
          </p:cNvSpPr>
          <p:nvPr>
            <p:ph type="title"/>
          </p:nvPr>
        </p:nvSpPr>
        <p:spPr/>
        <p:txBody>
          <a:bodyPr/>
          <a:lstStyle/>
          <a:p>
            <a:r>
              <a:rPr lang="en-US" dirty="0"/>
              <a:t>3 </a:t>
            </a:r>
            <a:r>
              <a:rPr lang="en-US" dirty="0" err="1"/>
              <a:t>questionnements</a:t>
            </a:r>
            <a:r>
              <a:rPr lang="en-US" dirty="0"/>
              <a:t> sur le </a:t>
            </a:r>
            <a:r>
              <a:rPr lang="en-US" dirty="0" err="1"/>
              <a:t>marché</a:t>
            </a:r>
            <a:endParaRPr lang="en-US" dirty="0"/>
          </a:p>
        </p:txBody>
      </p:sp>
      <p:sp>
        <p:nvSpPr>
          <p:cNvPr id="3" name="Espace réservé du contenu 2">
            <a:extLst>
              <a:ext uri="{FF2B5EF4-FFF2-40B4-BE49-F238E27FC236}">
                <a16:creationId xmlns:a16="http://schemas.microsoft.com/office/drawing/2014/main" id="{EFD15CF0-AD74-48BE-8460-9891D0AB23C2}"/>
              </a:ext>
            </a:extLst>
          </p:cNvPr>
          <p:cNvSpPr>
            <a:spLocks noGrp="1"/>
          </p:cNvSpPr>
          <p:nvPr>
            <p:ph idx="1"/>
          </p:nvPr>
        </p:nvSpPr>
        <p:spPr/>
        <p:txBody>
          <a:bodyPr>
            <a:normAutofit/>
          </a:bodyPr>
          <a:lstStyle/>
          <a:p>
            <a:pPr marL="0" indent="0" algn="ctr">
              <a:buNone/>
            </a:pPr>
            <a:r>
              <a:rPr lang="fr-FR" sz="2800" dirty="0"/>
              <a:t> </a:t>
            </a:r>
          </a:p>
          <a:p>
            <a:pPr marL="502920" indent="-457200">
              <a:spcBef>
                <a:spcPts val="0"/>
              </a:spcBef>
              <a:buFont typeface="+mj-lt"/>
              <a:buAutoNum type="arabicPeriod"/>
            </a:pPr>
            <a:r>
              <a:rPr lang="fr-FR" dirty="0"/>
              <a:t>Comment un marché concurrentiel fonctionne-t-il ?</a:t>
            </a:r>
          </a:p>
          <a:p>
            <a:pPr marL="502920" indent="-457200">
              <a:spcBef>
                <a:spcPts val="0"/>
              </a:spcBef>
              <a:buFont typeface="+mj-lt"/>
              <a:buAutoNum type="arabicPeriod"/>
            </a:pPr>
            <a:endParaRPr lang="fr-FR" dirty="0"/>
          </a:p>
          <a:p>
            <a:pPr marL="502920" indent="-457200">
              <a:spcBef>
                <a:spcPts val="0"/>
              </a:spcBef>
              <a:buFont typeface="+mj-lt"/>
              <a:buAutoNum type="arabicPeriod"/>
            </a:pPr>
            <a:r>
              <a:rPr lang="fr-FR" dirty="0"/>
              <a:t>Comment les marchés imparfaitement concurrentiels fonctionnent-ils ?</a:t>
            </a:r>
          </a:p>
          <a:p>
            <a:pPr marL="502920" indent="-457200">
              <a:spcBef>
                <a:spcPts val="0"/>
              </a:spcBef>
              <a:buFont typeface="+mj-lt"/>
              <a:buAutoNum type="arabicPeriod"/>
            </a:pPr>
            <a:endParaRPr lang="fr-FR" dirty="0"/>
          </a:p>
          <a:p>
            <a:pPr marL="502920" indent="-457200">
              <a:spcBef>
                <a:spcPts val="0"/>
              </a:spcBef>
              <a:buFont typeface="+mj-lt"/>
              <a:buAutoNum type="arabicPeriod"/>
            </a:pPr>
            <a:r>
              <a:rPr lang="fr-FR" dirty="0"/>
              <a:t>Quelles sont les principales défaillances du marché ?</a:t>
            </a:r>
          </a:p>
        </p:txBody>
      </p:sp>
      <p:sp>
        <p:nvSpPr>
          <p:cNvPr id="4" name="Espace réservé du pied de page 3">
            <a:extLst>
              <a:ext uri="{FF2B5EF4-FFF2-40B4-BE49-F238E27FC236}">
                <a16:creationId xmlns:a16="http://schemas.microsoft.com/office/drawing/2014/main" id="{DBBE0206-BCE2-46C1-BCF6-5CA43D5DF49D}"/>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sp>
        <p:nvSpPr>
          <p:cNvPr id="6" name="Espace réservé du numéro de diapositive 5">
            <a:extLst>
              <a:ext uri="{FF2B5EF4-FFF2-40B4-BE49-F238E27FC236}">
                <a16:creationId xmlns:a16="http://schemas.microsoft.com/office/drawing/2014/main" id="{79CA85EA-D220-49B0-83AE-B5976577A813}"/>
              </a:ext>
            </a:extLst>
          </p:cNvPr>
          <p:cNvSpPr>
            <a:spLocks noGrp="1"/>
          </p:cNvSpPr>
          <p:nvPr>
            <p:ph type="sldNum" sz="quarter" idx="12"/>
          </p:nvPr>
        </p:nvSpPr>
        <p:spPr/>
        <p:txBody>
          <a:bodyPr/>
          <a:lstStyle/>
          <a:p>
            <a:pPr rtl="0"/>
            <a:fld id="{E31375A4-56A4-47D6-9801-1991572033F7}" type="slidenum">
              <a:rPr lang="fr-FR" noProof="0" smtClean="0"/>
              <a:t>25</a:t>
            </a:fld>
            <a:endParaRPr lang="fr-FR" noProof="0" dirty="0"/>
          </a:p>
        </p:txBody>
      </p:sp>
    </p:spTree>
    <p:extLst>
      <p:ext uri="{BB962C8B-B14F-4D97-AF65-F5344CB8AC3E}">
        <p14:creationId xmlns:p14="http://schemas.microsoft.com/office/powerpoint/2010/main" val="145224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nvGraphicFramePr>
        <p:xfrm>
          <a:off x="0" y="1137601"/>
          <a:ext cx="12192000" cy="4895450"/>
        </p:xfrm>
        <a:graphic>
          <a:graphicData uri="http://schemas.openxmlformats.org/drawingml/2006/table">
            <a:tbl>
              <a:tblPr firstRow="1" bandRow="1">
                <a:tableStyleId>{3B4B98B0-60AC-42C2-AFA5-B58CD77FA1E5}</a:tableStyleId>
              </a:tblPr>
              <a:tblGrid>
                <a:gridCol w="12192000">
                  <a:extLst>
                    <a:ext uri="{9D8B030D-6E8A-4147-A177-3AD203B41FA5}">
                      <a16:colId xmlns:a16="http://schemas.microsoft.com/office/drawing/2014/main" val="20000"/>
                    </a:ext>
                  </a:extLst>
                </a:gridCol>
              </a:tblGrid>
              <a:tr h="97909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800" b="0" kern="1200" dirty="0">
                          <a:solidFill>
                            <a:schemeClr val="tx1"/>
                          </a:solidFill>
                          <a:effectLst/>
                          <a:latin typeface="+mn-lt"/>
                          <a:ea typeface="+mn-ea"/>
                          <a:cs typeface="+mn-cs"/>
                        </a:rPr>
                        <a:t>- </a:t>
                      </a:r>
                      <a:r>
                        <a:rPr lang="fr-FR" sz="1800" b="0" kern="1200" dirty="0">
                          <a:solidFill>
                            <a:srgbClr val="0070C0"/>
                          </a:solidFill>
                          <a:effectLst/>
                          <a:latin typeface="+mn-lt"/>
                          <a:ea typeface="+mn-ea"/>
                          <a:cs typeface="+mn-cs"/>
                        </a:rPr>
                        <a:t>Comprendre </a:t>
                      </a:r>
                      <a:r>
                        <a:rPr lang="fr-FR" sz="1800" b="0" kern="1200" dirty="0">
                          <a:solidFill>
                            <a:schemeClr val="tx1"/>
                          </a:solidFill>
                          <a:effectLst/>
                          <a:latin typeface="+mn-lt"/>
                          <a:ea typeface="+mn-ea"/>
                          <a:cs typeface="+mn-cs"/>
                        </a:rPr>
                        <a:t>que le marché</a:t>
                      </a:r>
                      <a:r>
                        <a:rPr lang="fr-FR" sz="1800" b="1" kern="1200" dirty="0">
                          <a:solidFill>
                            <a:srgbClr val="FF0000"/>
                          </a:solidFill>
                          <a:effectLst/>
                          <a:latin typeface="+mn-lt"/>
                          <a:ea typeface="+mn-ea"/>
                          <a:cs typeface="+mn-cs"/>
                        </a:rPr>
                        <a:t> </a:t>
                      </a:r>
                      <a:r>
                        <a:rPr lang="fr-FR" sz="1800" b="0" kern="1200" dirty="0">
                          <a:solidFill>
                            <a:schemeClr val="tx1"/>
                          </a:solidFill>
                          <a:effectLst/>
                          <a:latin typeface="+mn-lt"/>
                          <a:ea typeface="+mn-ea"/>
                          <a:cs typeface="+mn-cs"/>
                        </a:rPr>
                        <a:t>est défaillant en présence d’externalités et </a:t>
                      </a:r>
                      <a:r>
                        <a:rPr lang="fr-FR" sz="1800" b="0" kern="1200" dirty="0">
                          <a:solidFill>
                            <a:srgbClr val="0070C0"/>
                          </a:solidFill>
                          <a:effectLst/>
                          <a:latin typeface="+mn-lt"/>
                          <a:ea typeface="+mn-ea"/>
                          <a:cs typeface="+mn-cs"/>
                        </a:rPr>
                        <a:t>être capable de l’illustrer </a:t>
                      </a:r>
                      <a:r>
                        <a:rPr lang="fr-FR" sz="1800" b="0" kern="1200" dirty="0">
                          <a:solidFill>
                            <a:schemeClr val="tx1"/>
                          </a:solidFill>
                          <a:effectLst/>
                          <a:latin typeface="+mn-lt"/>
                          <a:ea typeface="+mn-ea"/>
                          <a:cs typeface="+mn-cs"/>
                        </a:rPr>
                        <a:t>par un exemple (notamment celui de la pollution).</a:t>
                      </a:r>
                    </a:p>
                  </a:txBody>
                  <a:tcPr/>
                </a:tc>
                <a:extLst>
                  <a:ext uri="{0D108BD9-81ED-4DB2-BD59-A6C34878D82A}">
                    <a16:rowId xmlns:a16="http://schemas.microsoft.com/office/drawing/2014/main" val="10000"/>
                  </a:ext>
                </a:extLst>
              </a:tr>
              <a:tr h="979090">
                <a:tc>
                  <a:txBody>
                    <a:bodyPr/>
                    <a:lstStyle/>
                    <a:p>
                      <a:pPr algn="just"/>
                      <a:r>
                        <a:rPr lang="fr-FR" sz="1800" b="0" kern="1200" dirty="0">
                          <a:solidFill>
                            <a:schemeClr val="tx1"/>
                          </a:solidFill>
                          <a:effectLst/>
                          <a:latin typeface="+mn-lt"/>
                          <a:ea typeface="+mn-ea"/>
                          <a:cs typeface="+mn-cs"/>
                        </a:rPr>
                        <a:t>- </a:t>
                      </a:r>
                      <a:r>
                        <a:rPr lang="fr-FR" sz="1800" b="0" kern="1200" dirty="0">
                          <a:solidFill>
                            <a:srgbClr val="0070C0"/>
                          </a:solidFill>
                          <a:effectLst/>
                          <a:latin typeface="+mn-lt"/>
                          <a:ea typeface="+mn-ea"/>
                          <a:cs typeface="+mn-cs"/>
                        </a:rPr>
                        <a:t>Comprendre </a:t>
                      </a:r>
                      <a:r>
                        <a:rPr lang="fr-FR" sz="1800" b="0" kern="1200" dirty="0">
                          <a:solidFill>
                            <a:schemeClr val="tx1"/>
                          </a:solidFill>
                          <a:effectLst/>
                          <a:latin typeface="+mn-lt"/>
                          <a:ea typeface="+mn-ea"/>
                          <a:cs typeface="+mn-cs"/>
                        </a:rPr>
                        <a:t>que le marché est défaillant en présence de biens communs et de biens collectifs, et </a:t>
                      </a:r>
                      <a:r>
                        <a:rPr lang="fr-FR" sz="1800" b="0" kern="1200" dirty="0">
                          <a:solidFill>
                            <a:srgbClr val="0070C0"/>
                          </a:solidFill>
                          <a:effectLst/>
                          <a:latin typeface="+mn-lt"/>
                          <a:ea typeface="+mn-ea"/>
                          <a:cs typeface="+mn-cs"/>
                        </a:rPr>
                        <a:t>être capable de l’illustrer </a:t>
                      </a:r>
                      <a:r>
                        <a:rPr lang="fr-FR" sz="1800" b="0" kern="1200" dirty="0">
                          <a:solidFill>
                            <a:schemeClr val="tx1"/>
                          </a:solidFill>
                          <a:effectLst/>
                          <a:latin typeface="+mn-lt"/>
                          <a:ea typeface="+mn-ea"/>
                          <a:cs typeface="+mn-cs"/>
                        </a:rPr>
                        <a:t>par des exemples.</a:t>
                      </a:r>
                      <a:endParaRPr lang="fr-FR" sz="1800" b="0" dirty="0"/>
                    </a:p>
                  </a:txBody>
                  <a:tcPr/>
                </a:tc>
                <a:extLst>
                  <a:ext uri="{0D108BD9-81ED-4DB2-BD59-A6C34878D82A}">
                    <a16:rowId xmlns:a16="http://schemas.microsoft.com/office/drawing/2014/main" val="10001"/>
                  </a:ext>
                </a:extLst>
              </a:tr>
              <a:tr h="979090">
                <a:tc>
                  <a:txBody>
                    <a:bodyPr/>
                    <a:lstStyle/>
                    <a:p>
                      <a:pPr algn="just"/>
                      <a:r>
                        <a:rPr lang="fr-FR" sz="1800" b="0" kern="1200" dirty="0">
                          <a:solidFill>
                            <a:schemeClr val="tx1"/>
                          </a:solidFill>
                          <a:effectLst/>
                          <a:latin typeface="+mn-lt"/>
                          <a:ea typeface="+mn-ea"/>
                          <a:cs typeface="+mn-cs"/>
                        </a:rPr>
                        <a:t>- </a:t>
                      </a:r>
                      <a:r>
                        <a:rPr lang="fr-FR" sz="1800" b="0" kern="1200" dirty="0">
                          <a:solidFill>
                            <a:srgbClr val="0070C0"/>
                          </a:solidFill>
                          <a:effectLst/>
                          <a:latin typeface="+mn-lt"/>
                          <a:ea typeface="+mn-ea"/>
                          <a:cs typeface="+mn-cs"/>
                        </a:rPr>
                        <a:t>Connaître </a:t>
                      </a:r>
                      <a:r>
                        <a:rPr lang="fr-FR" sz="1800" b="0" kern="1200" dirty="0">
                          <a:solidFill>
                            <a:schemeClr val="tx1"/>
                          </a:solidFill>
                          <a:effectLst/>
                          <a:latin typeface="+mn-lt"/>
                          <a:ea typeface="+mn-ea"/>
                          <a:cs typeface="+mn-cs"/>
                        </a:rPr>
                        <a:t>les deux principales formes d’information asymétrique, la sélection adverse et l’aléa moral, et </a:t>
                      </a:r>
                      <a:r>
                        <a:rPr lang="fr-FR" sz="1800" b="0" kern="1200" dirty="0">
                          <a:solidFill>
                            <a:srgbClr val="0070C0"/>
                          </a:solidFill>
                          <a:effectLst/>
                          <a:latin typeface="+mn-lt"/>
                          <a:ea typeface="+mn-ea"/>
                          <a:cs typeface="+mn-cs"/>
                        </a:rPr>
                        <a:t>être capable de les illustrer </a:t>
                      </a:r>
                      <a:r>
                        <a:rPr lang="fr-FR" sz="1800" b="0" kern="1200" dirty="0">
                          <a:solidFill>
                            <a:schemeClr val="tx1"/>
                          </a:solidFill>
                          <a:effectLst/>
                          <a:latin typeface="+mn-lt"/>
                          <a:ea typeface="+mn-ea"/>
                          <a:cs typeface="+mn-cs"/>
                        </a:rPr>
                        <a:t>par des exemples (notamment celui des voitures d’occasion pour la sélection adverse et de l’assurance pour l’aléa moral).</a:t>
                      </a:r>
                      <a:endParaRPr lang="fr-FR" sz="1800" b="0" dirty="0"/>
                    </a:p>
                  </a:txBody>
                  <a:tcPr/>
                </a:tc>
                <a:extLst>
                  <a:ext uri="{0D108BD9-81ED-4DB2-BD59-A6C34878D82A}">
                    <a16:rowId xmlns:a16="http://schemas.microsoft.com/office/drawing/2014/main" val="10002"/>
                  </a:ext>
                </a:extLst>
              </a:tr>
              <a:tr h="979090">
                <a:tc>
                  <a:txBody>
                    <a:bodyPr/>
                    <a:lstStyle/>
                    <a:p>
                      <a:r>
                        <a:rPr lang="fr-FR" sz="1800" b="0" kern="1200" dirty="0">
                          <a:solidFill>
                            <a:schemeClr val="tx1"/>
                          </a:solidFill>
                          <a:effectLst/>
                          <a:latin typeface="+mn-lt"/>
                          <a:ea typeface="+mn-ea"/>
                          <a:cs typeface="+mn-cs"/>
                        </a:rPr>
                        <a:t>- </a:t>
                      </a:r>
                      <a:r>
                        <a:rPr lang="fr-FR" sz="1800" b="0" kern="1200" dirty="0">
                          <a:solidFill>
                            <a:srgbClr val="0070C0"/>
                          </a:solidFill>
                          <a:effectLst/>
                          <a:latin typeface="+mn-lt"/>
                          <a:ea typeface="+mn-ea"/>
                          <a:cs typeface="+mn-cs"/>
                        </a:rPr>
                        <a:t>Comprendre</a:t>
                      </a:r>
                      <a:r>
                        <a:rPr lang="fr-FR" sz="1800" b="0" kern="1200" dirty="0">
                          <a:solidFill>
                            <a:schemeClr val="tx1"/>
                          </a:solidFill>
                          <a:effectLst/>
                          <a:latin typeface="+mn-lt"/>
                          <a:ea typeface="+mn-ea"/>
                          <a:cs typeface="+mn-cs"/>
                        </a:rPr>
                        <a:t> que la sélection adverse peut mener à l’absence d’équilibre.</a:t>
                      </a:r>
                      <a:endParaRPr lang="fr-FR" sz="1800" b="0" dirty="0"/>
                    </a:p>
                  </a:txBody>
                  <a:tcPr/>
                </a:tc>
                <a:extLst>
                  <a:ext uri="{0D108BD9-81ED-4DB2-BD59-A6C34878D82A}">
                    <a16:rowId xmlns:a16="http://schemas.microsoft.com/office/drawing/2014/main" val="10003"/>
                  </a:ext>
                </a:extLst>
              </a:tr>
              <a:tr h="979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kern="1200" dirty="0">
                          <a:solidFill>
                            <a:schemeClr val="tx1"/>
                          </a:solidFill>
                          <a:effectLst/>
                          <a:latin typeface="+mn-lt"/>
                          <a:ea typeface="+mn-ea"/>
                          <a:cs typeface="+mn-cs"/>
                        </a:rPr>
                        <a:t>- </a:t>
                      </a:r>
                      <a:r>
                        <a:rPr lang="fr-FR" sz="1800" b="0" kern="1200" dirty="0">
                          <a:solidFill>
                            <a:srgbClr val="0070C0"/>
                          </a:solidFill>
                          <a:effectLst/>
                          <a:latin typeface="+mn-lt"/>
                          <a:ea typeface="+mn-ea"/>
                          <a:cs typeface="+mn-cs"/>
                        </a:rPr>
                        <a:t>Être capable d’illustrer </a:t>
                      </a:r>
                      <a:r>
                        <a:rPr lang="fr-FR" sz="1800" b="0" kern="1200" dirty="0">
                          <a:solidFill>
                            <a:schemeClr val="tx1"/>
                          </a:solidFill>
                          <a:effectLst/>
                          <a:latin typeface="+mn-lt"/>
                          <a:ea typeface="+mn-ea"/>
                          <a:cs typeface="+mn-cs"/>
                        </a:rPr>
                        <a:t>l’intervention des pouvoirs publics face à ces différentes défaillances.</a:t>
                      </a:r>
                    </a:p>
                    <a:p>
                      <a:endParaRPr lang="fr-FR" sz="1800" b="0" dirty="0"/>
                    </a:p>
                  </a:txBody>
                  <a:tcPr/>
                </a:tc>
                <a:extLst>
                  <a:ext uri="{0D108BD9-81ED-4DB2-BD59-A6C34878D82A}">
                    <a16:rowId xmlns:a16="http://schemas.microsoft.com/office/drawing/2014/main" val="10004"/>
                  </a:ext>
                </a:extLst>
              </a:tr>
            </a:tbl>
          </a:graphicData>
        </a:graphic>
      </p:graphicFrame>
      <p:sp>
        <p:nvSpPr>
          <p:cNvPr id="3" name="Espace réservé du pied de page 2">
            <a:extLst>
              <a:ext uri="{FF2B5EF4-FFF2-40B4-BE49-F238E27FC236}">
                <a16:creationId xmlns:a16="http://schemas.microsoft.com/office/drawing/2014/main" id="{2A96386D-F2A0-4CE7-9ED2-0221F4AD5839}"/>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sp>
        <p:nvSpPr>
          <p:cNvPr id="4" name="Espace réservé du numéro de diapositive 3">
            <a:extLst>
              <a:ext uri="{FF2B5EF4-FFF2-40B4-BE49-F238E27FC236}">
                <a16:creationId xmlns:a16="http://schemas.microsoft.com/office/drawing/2014/main" id="{9E5A9C8E-942B-4DA3-A140-46AC7B5A0CE9}"/>
              </a:ext>
            </a:extLst>
          </p:cNvPr>
          <p:cNvSpPr>
            <a:spLocks noGrp="1"/>
          </p:cNvSpPr>
          <p:nvPr>
            <p:ph type="sldNum" sz="quarter" idx="12"/>
          </p:nvPr>
        </p:nvSpPr>
        <p:spPr/>
        <p:txBody>
          <a:bodyPr/>
          <a:lstStyle/>
          <a:p>
            <a:pPr rtl="0"/>
            <a:fld id="{E31375A4-56A4-47D6-9801-1991572033F7}" type="slidenum">
              <a:rPr lang="fr-FR" noProof="0" smtClean="0"/>
              <a:t>26</a:t>
            </a:fld>
            <a:endParaRPr lang="fr-FR" noProof="0" dirty="0"/>
          </a:p>
        </p:txBody>
      </p:sp>
      <p:sp>
        <p:nvSpPr>
          <p:cNvPr id="6" name="Titre 1">
            <a:extLst>
              <a:ext uri="{FF2B5EF4-FFF2-40B4-BE49-F238E27FC236}">
                <a16:creationId xmlns:a16="http://schemas.microsoft.com/office/drawing/2014/main" id="{D56761BD-88BB-4E54-B802-52BDD5AC27D1}"/>
              </a:ext>
            </a:extLst>
          </p:cNvPr>
          <p:cNvSpPr txBox="1">
            <a:spLocks/>
          </p:cNvSpPr>
          <p:nvPr/>
        </p:nvSpPr>
        <p:spPr>
          <a:xfrm>
            <a:off x="1295399" y="288414"/>
            <a:ext cx="9601200" cy="65598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5 </a:t>
            </a:r>
            <a:r>
              <a:rPr lang="en-US" dirty="0" err="1"/>
              <a:t>objectifs</a:t>
            </a:r>
            <a:r>
              <a:rPr lang="en-US" dirty="0"/>
              <a:t> </a:t>
            </a:r>
            <a:r>
              <a:rPr lang="en-US" dirty="0" err="1"/>
              <a:t>d’apprentissage</a:t>
            </a:r>
            <a:r>
              <a:rPr lang="en-US" dirty="0"/>
              <a:t> </a:t>
            </a:r>
            <a:r>
              <a:rPr lang="en-US" u="sng" dirty="0"/>
              <a:t>pour les </a:t>
            </a:r>
            <a:r>
              <a:rPr lang="en-US" u="sng" dirty="0" err="1"/>
              <a:t>élèves</a:t>
            </a:r>
            <a:endParaRPr lang="en-US" u="sng" dirty="0"/>
          </a:p>
        </p:txBody>
      </p:sp>
    </p:spTree>
    <p:extLst>
      <p:ext uri="{BB962C8B-B14F-4D97-AF65-F5344CB8AC3E}">
        <p14:creationId xmlns:p14="http://schemas.microsoft.com/office/powerpoint/2010/main" val="3087375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DE466D-6616-443E-A9BC-2219D5BC041C}"/>
              </a:ext>
            </a:extLst>
          </p:cNvPr>
          <p:cNvSpPr>
            <a:spLocks noGrp="1"/>
          </p:cNvSpPr>
          <p:nvPr>
            <p:ph type="title"/>
          </p:nvPr>
        </p:nvSpPr>
        <p:spPr>
          <a:xfrm>
            <a:off x="1295400" y="281610"/>
            <a:ext cx="9601200" cy="1143000"/>
          </a:xfrm>
        </p:spPr>
        <p:txBody>
          <a:bodyPr>
            <a:noAutofit/>
          </a:bodyPr>
          <a:lstStyle/>
          <a:p>
            <a:r>
              <a:rPr lang="fr-FR" sz="2400" u="sng" dirty="0"/>
              <a:t>OBJECTIF 1</a:t>
            </a:r>
            <a:r>
              <a:rPr lang="fr-FR" sz="2400" dirty="0"/>
              <a:t> : </a:t>
            </a:r>
            <a:r>
              <a:rPr lang="fr-FR" sz="2400" dirty="0">
                <a:solidFill>
                  <a:srgbClr val="0070C0"/>
                </a:solidFill>
              </a:rPr>
              <a:t>Comprendre</a:t>
            </a:r>
            <a:r>
              <a:rPr lang="fr-FR" sz="2400" dirty="0"/>
              <a:t> que le marché est défaillant en présence d’externalités et </a:t>
            </a:r>
            <a:r>
              <a:rPr lang="fr-FR" sz="2400" dirty="0">
                <a:solidFill>
                  <a:srgbClr val="0070C0"/>
                </a:solidFill>
              </a:rPr>
              <a:t>être capable de l’illustrer </a:t>
            </a:r>
            <a:r>
              <a:rPr lang="fr-FR" sz="2400" dirty="0"/>
              <a:t>par un exemple (notamment celui de la pollution)</a:t>
            </a:r>
            <a:endParaRPr lang="en-US" sz="2400" dirty="0"/>
          </a:p>
        </p:txBody>
      </p:sp>
      <p:sp>
        <p:nvSpPr>
          <p:cNvPr id="3" name="Espace réservé du contenu 2">
            <a:extLst>
              <a:ext uri="{FF2B5EF4-FFF2-40B4-BE49-F238E27FC236}">
                <a16:creationId xmlns:a16="http://schemas.microsoft.com/office/drawing/2014/main" id="{A6CAE56D-C762-4B7B-B104-DE25EA81F0BC}"/>
              </a:ext>
            </a:extLst>
          </p:cNvPr>
          <p:cNvSpPr>
            <a:spLocks noGrp="1"/>
          </p:cNvSpPr>
          <p:nvPr>
            <p:ph idx="1"/>
          </p:nvPr>
        </p:nvSpPr>
        <p:spPr>
          <a:xfrm>
            <a:off x="1295400" y="1630018"/>
            <a:ext cx="9601200" cy="4562060"/>
          </a:xfrm>
        </p:spPr>
        <p:txBody>
          <a:bodyPr>
            <a:normAutofit lnSpcReduction="10000"/>
          </a:bodyPr>
          <a:lstStyle/>
          <a:p>
            <a:r>
              <a:rPr lang="en-US" sz="1800" dirty="0" err="1"/>
              <a:t>Définir</a:t>
            </a:r>
            <a:r>
              <a:rPr lang="en-US" sz="1800" dirty="0"/>
              <a:t> </a:t>
            </a:r>
            <a:r>
              <a:rPr lang="en-US" sz="1800" b="1" dirty="0" err="1"/>
              <a:t>externalité</a:t>
            </a:r>
            <a:endParaRPr lang="en-US" sz="1800" b="1" dirty="0"/>
          </a:p>
          <a:p>
            <a:r>
              <a:rPr lang="en-US" sz="1800" dirty="0" err="1"/>
              <a:t>Montrer</a:t>
            </a:r>
            <a:r>
              <a:rPr lang="en-US" sz="1800" dirty="0"/>
              <a:t> la </a:t>
            </a:r>
            <a:r>
              <a:rPr lang="en-US" sz="1800" b="1" dirty="0" err="1"/>
              <a:t>défaillance</a:t>
            </a:r>
            <a:r>
              <a:rPr lang="en-US" sz="1800" b="1" dirty="0"/>
              <a:t> du </a:t>
            </a:r>
            <a:r>
              <a:rPr lang="en-US" sz="1800" b="1" dirty="0" err="1"/>
              <a:t>marché</a:t>
            </a:r>
            <a:r>
              <a:rPr lang="en-US" sz="1800" b="1" dirty="0"/>
              <a:t> </a:t>
            </a:r>
            <a:r>
              <a:rPr lang="en-US" sz="1800" dirty="0" err="1"/>
              <a:t>en</a:t>
            </a:r>
            <a:r>
              <a:rPr lang="en-US" sz="1800" dirty="0"/>
              <a:t> </a:t>
            </a:r>
            <a:r>
              <a:rPr lang="en-US" sz="1800" dirty="0" err="1"/>
              <a:t>cas</a:t>
            </a:r>
            <a:r>
              <a:rPr lang="en-US" sz="1800" dirty="0"/>
              <a:t> </a:t>
            </a:r>
            <a:r>
              <a:rPr lang="en-US" sz="1800" dirty="0" err="1"/>
              <a:t>d’externalité</a:t>
            </a: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err="1"/>
              <a:t>L’exemple</a:t>
            </a:r>
            <a:r>
              <a:rPr lang="en-US" sz="1800" dirty="0"/>
              <a:t> de la pollution </a:t>
            </a:r>
            <a:r>
              <a:rPr lang="en-US" sz="1800" dirty="0" err="1"/>
              <a:t>doit</a:t>
            </a:r>
            <a:r>
              <a:rPr lang="en-US" sz="1800" dirty="0"/>
              <a:t> </a:t>
            </a:r>
            <a:r>
              <a:rPr lang="en-US" sz="1800" b="1" u="sng" dirty="0" err="1"/>
              <a:t>obligatoirement</a:t>
            </a:r>
            <a:r>
              <a:rPr lang="en-US" sz="1800" dirty="0"/>
              <a:t> </a:t>
            </a:r>
            <a:r>
              <a:rPr lang="en-US" sz="1800" dirty="0" err="1"/>
              <a:t>être</a:t>
            </a:r>
            <a:r>
              <a:rPr lang="en-US" sz="1800" dirty="0"/>
              <a:t> </a:t>
            </a:r>
            <a:r>
              <a:rPr lang="en-US" sz="1800" dirty="0" err="1"/>
              <a:t>traité</a:t>
            </a:r>
            <a:endParaRPr lang="en-US" sz="1800" dirty="0"/>
          </a:p>
          <a:p>
            <a:endParaRPr lang="en-US" sz="1800" dirty="0"/>
          </a:p>
        </p:txBody>
      </p:sp>
      <p:sp>
        <p:nvSpPr>
          <p:cNvPr id="4" name="Espace réservé du pied de page 3">
            <a:extLst>
              <a:ext uri="{FF2B5EF4-FFF2-40B4-BE49-F238E27FC236}">
                <a16:creationId xmlns:a16="http://schemas.microsoft.com/office/drawing/2014/main" id="{83096F00-527F-41F0-AED8-D1B0C87AC498}"/>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sp>
        <p:nvSpPr>
          <p:cNvPr id="5" name="Espace réservé du numéro de diapositive 4">
            <a:extLst>
              <a:ext uri="{FF2B5EF4-FFF2-40B4-BE49-F238E27FC236}">
                <a16:creationId xmlns:a16="http://schemas.microsoft.com/office/drawing/2014/main" id="{80E72733-D42A-47B7-8E00-49D01C47D50C}"/>
              </a:ext>
            </a:extLst>
          </p:cNvPr>
          <p:cNvSpPr>
            <a:spLocks noGrp="1"/>
          </p:cNvSpPr>
          <p:nvPr>
            <p:ph type="sldNum" sz="quarter" idx="12"/>
          </p:nvPr>
        </p:nvSpPr>
        <p:spPr/>
        <p:txBody>
          <a:bodyPr/>
          <a:lstStyle/>
          <a:p>
            <a:pPr rtl="0"/>
            <a:fld id="{E31375A4-56A4-47D6-9801-1991572033F7}" type="slidenum">
              <a:rPr lang="fr-FR" noProof="0" smtClean="0"/>
              <a:t>27</a:t>
            </a:fld>
            <a:endParaRPr lang="fr-FR" noProof="0" dirty="0"/>
          </a:p>
        </p:txBody>
      </p:sp>
      <p:pic>
        <p:nvPicPr>
          <p:cNvPr id="6" name="Image 5">
            <a:extLst>
              <a:ext uri="{FF2B5EF4-FFF2-40B4-BE49-F238E27FC236}">
                <a16:creationId xmlns:a16="http://schemas.microsoft.com/office/drawing/2014/main" id="{E3DD28EF-22E3-4FB7-A318-F01B0587FA71}"/>
              </a:ext>
            </a:extLst>
          </p:cNvPr>
          <p:cNvPicPr/>
          <p:nvPr/>
        </p:nvPicPr>
        <p:blipFill>
          <a:blip r:embed="rId3"/>
          <a:stretch>
            <a:fillRect/>
          </a:stretch>
        </p:blipFill>
        <p:spPr>
          <a:xfrm>
            <a:off x="1530625" y="2474843"/>
            <a:ext cx="4055166" cy="3230218"/>
          </a:xfrm>
          <a:prstGeom prst="rect">
            <a:avLst/>
          </a:prstGeom>
        </p:spPr>
      </p:pic>
      <p:sp>
        <p:nvSpPr>
          <p:cNvPr id="7" name="Rectangle 6">
            <a:extLst>
              <a:ext uri="{FF2B5EF4-FFF2-40B4-BE49-F238E27FC236}">
                <a16:creationId xmlns:a16="http://schemas.microsoft.com/office/drawing/2014/main" id="{15127346-5F95-48F3-BA12-9E7A3A4BCB93}"/>
              </a:ext>
            </a:extLst>
          </p:cNvPr>
          <p:cNvSpPr/>
          <p:nvPr/>
        </p:nvSpPr>
        <p:spPr>
          <a:xfrm>
            <a:off x="5585791" y="4834844"/>
            <a:ext cx="2136913" cy="397032"/>
          </a:xfrm>
          <a:prstGeom prst="rect">
            <a:avLst/>
          </a:prstGeom>
        </p:spPr>
        <p:txBody>
          <a:bodyPr wrap="square">
            <a:spAutoFit/>
          </a:bodyPr>
          <a:lstStyle/>
          <a:p>
            <a:pPr>
              <a:lnSpc>
                <a:spcPct val="90000"/>
              </a:lnSpc>
            </a:pPr>
            <a:r>
              <a:rPr lang="fr-FR" sz="1100" i="1" dirty="0"/>
              <a:t>M. Montoussé, stage national sur les programmes le 07/02/2019.</a:t>
            </a:r>
          </a:p>
        </p:txBody>
      </p:sp>
    </p:spTree>
    <p:extLst>
      <p:ext uri="{BB962C8B-B14F-4D97-AF65-F5344CB8AC3E}">
        <p14:creationId xmlns:p14="http://schemas.microsoft.com/office/powerpoint/2010/main" val="257497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127CA9-8714-4BCA-B462-65DE899BD156}"/>
              </a:ext>
            </a:extLst>
          </p:cNvPr>
          <p:cNvSpPr>
            <a:spLocks noGrp="1"/>
          </p:cNvSpPr>
          <p:nvPr>
            <p:ph type="title"/>
          </p:nvPr>
        </p:nvSpPr>
        <p:spPr/>
        <p:txBody>
          <a:bodyPr>
            <a:normAutofit/>
          </a:bodyPr>
          <a:lstStyle/>
          <a:p>
            <a:r>
              <a:rPr lang="fr-FR" sz="2400" u="sng" dirty="0"/>
              <a:t>OBJECTIF 2</a:t>
            </a:r>
            <a:r>
              <a:rPr lang="fr-FR" sz="2400" dirty="0"/>
              <a:t> : </a:t>
            </a:r>
            <a:r>
              <a:rPr lang="fr-FR" sz="2400" dirty="0">
                <a:solidFill>
                  <a:srgbClr val="0070C0"/>
                </a:solidFill>
              </a:rPr>
              <a:t>Comprendre</a:t>
            </a:r>
            <a:r>
              <a:rPr lang="fr-FR" sz="2400" dirty="0"/>
              <a:t> que le marché est défaillant en présence de biens communs et de biens collectifs, et </a:t>
            </a:r>
            <a:r>
              <a:rPr lang="fr-FR" sz="2400" dirty="0">
                <a:solidFill>
                  <a:srgbClr val="0070C0"/>
                </a:solidFill>
              </a:rPr>
              <a:t>être capable de l’illustrer</a:t>
            </a:r>
            <a:r>
              <a:rPr lang="fr-FR" sz="2400" dirty="0"/>
              <a:t> par des exemples</a:t>
            </a:r>
            <a:endParaRPr lang="en-US" sz="2400" dirty="0"/>
          </a:p>
        </p:txBody>
      </p:sp>
      <p:sp>
        <p:nvSpPr>
          <p:cNvPr id="3" name="Espace réservé du contenu 2">
            <a:extLst>
              <a:ext uri="{FF2B5EF4-FFF2-40B4-BE49-F238E27FC236}">
                <a16:creationId xmlns:a16="http://schemas.microsoft.com/office/drawing/2014/main" id="{9E0B4766-7956-4635-B067-5A117BEC11C1}"/>
              </a:ext>
            </a:extLst>
          </p:cNvPr>
          <p:cNvSpPr>
            <a:spLocks noGrp="1"/>
          </p:cNvSpPr>
          <p:nvPr>
            <p:ph idx="1"/>
          </p:nvPr>
        </p:nvSpPr>
        <p:spPr>
          <a:xfrm>
            <a:off x="1295400" y="1828800"/>
            <a:ext cx="9601200" cy="2025570"/>
          </a:xfrm>
        </p:spPr>
        <p:txBody>
          <a:bodyPr/>
          <a:lstStyle/>
          <a:p>
            <a:r>
              <a:rPr lang="fr-FR" sz="1800" dirty="0"/>
              <a:t>Expliquer les caractéristiques d’un </a:t>
            </a:r>
            <a:r>
              <a:rPr lang="fr-FR" sz="1800" b="1" dirty="0"/>
              <a:t>bien commun </a:t>
            </a:r>
            <a:r>
              <a:rPr lang="fr-FR" sz="1800" dirty="0"/>
              <a:t>et d’un </a:t>
            </a:r>
            <a:r>
              <a:rPr lang="fr-FR" sz="1800" b="1" dirty="0"/>
              <a:t>bien collectif </a:t>
            </a:r>
            <a:r>
              <a:rPr lang="fr-FR" sz="1800" dirty="0"/>
              <a:t>à partir du critère de rivalité et du critère d’excluabilité. Donner des exemples pour chaque</a:t>
            </a:r>
          </a:p>
          <a:p>
            <a:r>
              <a:rPr lang="fr-FR" sz="1800" b="1" dirty="0"/>
              <a:t>Surexploitation des biens communs </a:t>
            </a:r>
            <a:r>
              <a:rPr lang="fr-FR" sz="1800" dirty="0"/>
              <a:t>(les ressources halieutiques) = défaillance du marché</a:t>
            </a:r>
          </a:p>
          <a:p>
            <a:r>
              <a:rPr lang="fr-FR" sz="1800" dirty="0"/>
              <a:t>Les marchés ne sont pas capables de </a:t>
            </a:r>
            <a:r>
              <a:rPr lang="fr-FR" sz="1800" b="1" dirty="0"/>
              <a:t>fournir les biens collectifs </a:t>
            </a:r>
            <a:r>
              <a:rPr lang="fr-FR" sz="1800" dirty="0"/>
              <a:t>(la défense nationale) = défaillance du marché</a:t>
            </a:r>
          </a:p>
          <a:p>
            <a:endParaRPr lang="en-US" dirty="0"/>
          </a:p>
        </p:txBody>
      </p:sp>
      <p:sp>
        <p:nvSpPr>
          <p:cNvPr id="4" name="Espace réservé du pied de page 3">
            <a:extLst>
              <a:ext uri="{FF2B5EF4-FFF2-40B4-BE49-F238E27FC236}">
                <a16:creationId xmlns:a16="http://schemas.microsoft.com/office/drawing/2014/main" id="{55D02D9E-1F29-4F66-B0BD-02663E9CA187}"/>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sp>
        <p:nvSpPr>
          <p:cNvPr id="5" name="Espace réservé du numéro de diapositive 4">
            <a:extLst>
              <a:ext uri="{FF2B5EF4-FFF2-40B4-BE49-F238E27FC236}">
                <a16:creationId xmlns:a16="http://schemas.microsoft.com/office/drawing/2014/main" id="{ECF99A84-4730-4634-AF9F-16E178A648EB}"/>
              </a:ext>
            </a:extLst>
          </p:cNvPr>
          <p:cNvSpPr>
            <a:spLocks noGrp="1"/>
          </p:cNvSpPr>
          <p:nvPr>
            <p:ph type="sldNum" sz="quarter" idx="12"/>
          </p:nvPr>
        </p:nvSpPr>
        <p:spPr/>
        <p:txBody>
          <a:bodyPr/>
          <a:lstStyle/>
          <a:p>
            <a:pPr rtl="0"/>
            <a:fld id="{E31375A4-56A4-47D6-9801-1991572033F7}" type="slidenum">
              <a:rPr lang="fr-FR" noProof="0" smtClean="0"/>
              <a:t>28</a:t>
            </a:fld>
            <a:endParaRPr lang="fr-FR" noProof="0" dirty="0"/>
          </a:p>
        </p:txBody>
      </p:sp>
      <p:pic>
        <p:nvPicPr>
          <p:cNvPr id="7" name="Espace réservé du contenu 6">
            <a:extLst>
              <a:ext uri="{FF2B5EF4-FFF2-40B4-BE49-F238E27FC236}">
                <a16:creationId xmlns:a16="http://schemas.microsoft.com/office/drawing/2014/main" id="{95518499-BFF6-481E-AE90-4DAE973FFFEB}"/>
              </a:ext>
            </a:extLst>
          </p:cNvPr>
          <p:cNvPicPr>
            <a:picLocks noChangeAspect="1"/>
          </p:cNvPicPr>
          <p:nvPr/>
        </p:nvPicPr>
        <p:blipFill>
          <a:blip r:embed="rId3"/>
          <a:stretch>
            <a:fillRect/>
          </a:stretch>
        </p:blipFill>
        <p:spPr>
          <a:xfrm>
            <a:off x="1403478" y="3761996"/>
            <a:ext cx="9144000" cy="2199650"/>
          </a:xfrm>
          <a:prstGeom prst="rect">
            <a:avLst/>
          </a:prstGeom>
        </p:spPr>
      </p:pic>
      <p:sp>
        <p:nvSpPr>
          <p:cNvPr id="8" name="Rectangle 7">
            <a:extLst>
              <a:ext uri="{FF2B5EF4-FFF2-40B4-BE49-F238E27FC236}">
                <a16:creationId xmlns:a16="http://schemas.microsoft.com/office/drawing/2014/main" id="{BA05AAA8-DFDB-4AA7-83F4-9D0D1D7C526B}"/>
              </a:ext>
            </a:extLst>
          </p:cNvPr>
          <p:cNvSpPr/>
          <p:nvPr/>
        </p:nvSpPr>
        <p:spPr>
          <a:xfrm>
            <a:off x="10563242" y="5204516"/>
            <a:ext cx="1509154" cy="757130"/>
          </a:xfrm>
          <a:prstGeom prst="rect">
            <a:avLst/>
          </a:prstGeom>
        </p:spPr>
        <p:txBody>
          <a:bodyPr wrap="square">
            <a:spAutoFit/>
          </a:bodyPr>
          <a:lstStyle/>
          <a:p>
            <a:pPr>
              <a:lnSpc>
                <a:spcPct val="90000"/>
              </a:lnSpc>
            </a:pPr>
            <a:r>
              <a:rPr lang="fr-FR" sz="1200" i="1" dirty="0"/>
              <a:t>M. Montoussé, stage national sur les programmes le 07/02/2019.</a:t>
            </a:r>
          </a:p>
        </p:txBody>
      </p:sp>
    </p:spTree>
    <p:extLst>
      <p:ext uri="{BB962C8B-B14F-4D97-AF65-F5344CB8AC3E}">
        <p14:creationId xmlns:p14="http://schemas.microsoft.com/office/powerpoint/2010/main" val="411772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BEFE3C-89DC-4D85-9128-E4EE194A99DF}"/>
              </a:ext>
            </a:extLst>
          </p:cNvPr>
          <p:cNvSpPr>
            <a:spLocks noGrp="1"/>
          </p:cNvSpPr>
          <p:nvPr>
            <p:ph type="title"/>
          </p:nvPr>
        </p:nvSpPr>
        <p:spPr/>
        <p:txBody>
          <a:bodyPr>
            <a:noAutofit/>
          </a:bodyPr>
          <a:lstStyle/>
          <a:p>
            <a:r>
              <a:rPr lang="fr-FR" sz="1800" u="sng" dirty="0"/>
              <a:t>OBJECTIF 3</a:t>
            </a:r>
            <a:r>
              <a:rPr lang="fr-FR" sz="1800" dirty="0"/>
              <a:t> : </a:t>
            </a:r>
            <a:r>
              <a:rPr lang="fr-FR" sz="1800" dirty="0">
                <a:solidFill>
                  <a:srgbClr val="0070C0"/>
                </a:solidFill>
              </a:rPr>
              <a:t>Connaître</a:t>
            </a:r>
            <a:r>
              <a:rPr lang="fr-FR" sz="1800" dirty="0"/>
              <a:t> les deux principales formes d’information asymétrique, la sélection adverse et l’aléa moral, et </a:t>
            </a:r>
            <a:r>
              <a:rPr lang="fr-FR" sz="1800" dirty="0">
                <a:solidFill>
                  <a:srgbClr val="0070C0"/>
                </a:solidFill>
              </a:rPr>
              <a:t>être capable de les illustrer </a:t>
            </a:r>
            <a:r>
              <a:rPr lang="fr-FR" sz="1800" dirty="0"/>
              <a:t>par des exemples (notamment celui des voitures d’occasion pour la sélection adverse et de l’assurance pour l’aléa moral)</a:t>
            </a:r>
            <a:endParaRPr lang="en-US" sz="1800" dirty="0"/>
          </a:p>
        </p:txBody>
      </p:sp>
      <p:sp>
        <p:nvSpPr>
          <p:cNvPr id="3" name="Espace réservé du contenu 2">
            <a:extLst>
              <a:ext uri="{FF2B5EF4-FFF2-40B4-BE49-F238E27FC236}">
                <a16:creationId xmlns:a16="http://schemas.microsoft.com/office/drawing/2014/main" id="{3D0CC322-DE40-4084-A2A1-BF5808513C56}"/>
              </a:ext>
            </a:extLst>
          </p:cNvPr>
          <p:cNvSpPr>
            <a:spLocks noGrp="1"/>
          </p:cNvSpPr>
          <p:nvPr>
            <p:ph idx="1"/>
          </p:nvPr>
        </p:nvSpPr>
        <p:spPr/>
        <p:txBody>
          <a:bodyPr/>
          <a:lstStyle/>
          <a:p>
            <a:r>
              <a:rPr lang="fr-FR" sz="1800" dirty="0"/>
              <a:t>Expliquer que,</a:t>
            </a:r>
            <a:r>
              <a:rPr lang="fr-FR" sz="1800" b="1" dirty="0"/>
              <a:t> dans le cas de la sélection adverse</a:t>
            </a:r>
            <a:r>
              <a:rPr lang="fr-FR" sz="1800" dirty="0"/>
              <a:t>, la concurrence est perturbée car une seule partie connaît la valeur réelle du produit. </a:t>
            </a:r>
          </a:p>
          <a:p>
            <a:pPr lvl="1"/>
            <a:r>
              <a:rPr lang="fr-FR" sz="1600" b="1" dirty="0"/>
              <a:t>L’exemple des voitures d’occasion doit </a:t>
            </a:r>
            <a:r>
              <a:rPr lang="fr-FR" sz="1600" b="1" u="sng" dirty="0"/>
              <a:t>obligatoirement</a:t>
            </a:r>
            <a:r>
              <a:rPr lang="fr-FR" sz="1600" b="1" dirty="0"/>
              <a:t> être traité </a:t>
            </a:r>
            <a:r>
              <a:rPr lang="fr-FR" sz="1600" dirty="0"/>
              <a:t>(+ d’autres exemples éventuellement)</a:t>
            </a:r>
          </a:p>
          <a:p>
            <a:r>
              <a:rPr lang="fr-FR" sz="1800" dirty="0"/>
              <a:t>Expliquer que, </a:t>
            </a:r>
            <a:r>
              <a:rPr lang="fr-FR" sz="1800" b="1" dirty="0"/>
              <a:t>dans le cas de l’aléa moral</a:t>
            </a:r>
            <a:r>
              <a:rPr lang="fr-FR" sz="1800" dirty="0"/>
              <a:t>, l’agent non informé ne peut pas contrôler l’action de son partenaire =&gt; le partenaire peut en profiter pour tricher ou adopter un comportement opportuniste. </a:t>
            </a:r>
          </a:p>
          <a:p>
            <a:pPr lvl="1"/>
            <a:r>
              <a:rPr lang="fr-FR" sz="1600" b="1" dirty="0"/>
              <a:t>L’exemple de l’assurance doit </a:t>
            </a:r>
            <a:r>
              <a:rPr lang="fr-FR" sz="1600" b="1" u="sng" dirty="0"/>
              <a:t>obligatoirement</a:t>
            </a:r>
            <a:r>
              <a:rPr lang="fr-FR" sz="1600" b="1" dirty="0"/>
              <a:t> être traité </a:t>
            </a:r>
            <a:r>
              <a:rPr lang="fr-FR" sz="1600" dirty="0"/>
              <a:t>(+ d’autres exemples éventuellement)</a:t>
            </a:r>
          </a:p>
          <a:p>
            <a:endParaRPr lang="en-US" dirty="0"/>
          </a:p>
        </p:txBody>
      </p:sp>
      <p:sp>
        <p:nvSpPr>
          <p:cNvPr id="4" name="Espace réservé du pied de page 3">
            <a:extLst>
              <a:ext uri="{FF2B5EF4-FFF2-40B4-BE49-F238E27FC236}">
                <a16:creationId xmlns:a16="http://schemas.microsoft.com/office/drawing/2014/main" id="{84F83BCE-3CA0-469B-BAF1-6F248CE9EF77}"/>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sp>
        <p:nvSpPr>
          <p:cNvPr id="5" name="Espace réservé du numéro de diapositive 4">
            <a:extLst>
              <a:ext uri="{FF2B5EF4-FFF2-40B4-BE49-F238E27FC236}">
                <a16:creationId xmlns:a16="http://schemas.microsoft.com/office/drawing/2014/main" id="{A2D8C27B-A9D1-459F-9DE2-6B68AF4608D7}"/>
              </a:ext>
            </a:extLst>
          </p:cNvPr>
          <p:cNvSpPr>
            <a:spLocks noGrp="1"/>
          </p:cNvSpPr>
          <p:nvPr>
            <p:ph type="sldNum" sz="quarter" idx="12"/>
          </p:nvPr>
        </p:nvSpPr>
        <p:spPr/>
        <p:txBody>
          <a:bodyPr/>
          <a:lstStyle/>
          <a:p>
            <a:pPr rtl="0"/>
            <a:fld id="{E31375A4-56A4-47D6-9801-1991572033F7}" type="slidenum">
              <a:rPr lang="fr-FR" noProof="0" smtClean="0"/>
              <a:t>29</a:t>
            </a:fld>
            <a:endParaRPr lang="fr-FR" noProof="0" dirty="0"/>
          </a:p>
        </p:txBody>
      </p:sp>
    </p:spTree>
    <p:extLst>
      <p:ext uri="{BB962C8B-B14F-4D97-AF65-F5344CB8AC3E}">
        <p14:creationId xmlns:p14="http://schemas.microsoft.com/office/powerpoint/2010/main" val="408059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6158" y="646686"/>
            <a:ext cx="8467442" cy="533400"/>
          </a:xfrm>
        </p:spPr>
        <p:txBody>
          <a:bodyPr rtlCol="0">
            <a:normAutofit fontScale="90000"/>
          </a:bodyPr>
          <a:lstStyle/>
          <a:p>
            <a:pPr rtl="0"/>
            <a:r>
              <a:rPr lang="fr-FR" dirty="0"/>
              <a:t>Liens entre la seconde et LE premier chapitre de première sur le marché</a:t>
            </a:r>
          </a:p>
        </p:txBody>
      </p:sp>
      <p:sp>
        <p:nvSpPr>
          <p:cNvPr id="7" name="Espace réservé du pied de page 6">
            <a:extLst>
              <a:ext uri="{FF2B5EF4-FFF2-40B4-BE49-F238E27FC236}">
                <a16:creationId xmlns:a16="http://schemas.microsoft.com/office/drawing/2014/main" id="{895E3371-ECBF-459D-9E8C-C246254315AE}"/>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sp>
        <p:nvSpPr>
          <p:cNvPr id="8" name="Rectangle : coins arrondis 7">
            <a:extLst>
              <a:ext uri="{FF2B5EF4-FFF2-40B4-BE49-F238E27FC236}">
                <a16:creationId xmlns:a16="http://schemas.microsoft.com/office/drawing/2014/main" id="{28042BC0-504E-45A0-B85C-3553464A1202}"/>
              </a:ext>
            </a:extLst>
          </p:cNvPr>
          <p:cNvSpPr/>
          <p:nvPr/>
        </p:nvSpPr>
        <p:spPr>
          <a:xfrm>
            <a:off x="1057572" y="4839862"/>
            <a:ext cx="1791855" cy="646546"/>
          </a:xfrm>
          <a:prstGeom prst="roundRect">
            <a:avLst/>
          </a:prstGeom>
          <a:noFill/>
          <a:ln w="3810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solidFill>
                  <a:schemeClr val="tx2"/>
                </a:solidFill>
              </a:rPr>
              <a:t>Notion de </a:t>
            </a:r>
            <a:r>
              <a:rPr lang="en-US" sz="1200" b="1" dirty="0" err="1">
                <a:solidFill>
                  <a:schemeClr val="tx2"/>
                </a:solidFill>
              </a:rPr>
              <a:t>marché</a:t>
            </a:r>
            <a:endParaRPr lang="en-US" sz="1200" b="1" dirty="0">
              <a:solidFill>
                <a:schemeClr val="tx2"/>
              </a:solidFill>
            </a:endParaRPr>
          </a:p>
        </p:txBody>
      </p:sp>
      <p:sp>
        <p:nvSpPr>
          <p:cNvPr id="9" name="Rectangle : coins arrondis 8">
            <a:extLst>
              <a:ext uri="{FF2B5EF4-FFF2-40B4-BE49-F238E27FC236}">
                <a16:creationId xmlns:a16="http://schemas.microsoft.com/office/drawing/2014/main" id="{F2BD08CF-807F-4B2F-ACA7-8DDBD133615C}"/>
              </a:ext>
            </a:extLst>
          </p:cNvPr>
          <p:cNvSpPr/>
          <p:nvPr/>
        </p:nvSpPr>
        <p:spPr>
          <a:xfrm>
            <a:off x="3128822" y="4839862"/>
            <a:ext cx="1791855" cy="646546"/>
          </a:xfrm>
          <a:prstGeom prst="roundRect">
            <a:avLst/>
          </a:prstGeom>
          <a:noFill/>
          <a:ln w="3810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2"/>
                </a:solidFill>
              </a:rPr>
              <a:t>Variation de </a:t>
            </a:r>
            <a:r>
              <a:rPr lang="en-US" sz="1200" b="1" dirty="0" err="1">
                <a:solidFill>
                  <a:schemeClr val="tx2"/>
                </a:solidFill>
              </a:rPr>
              <a:t>l’offre</a:t>
            </a:r>
            <a:r>
              <a:rPr lang="en-US" sz="1200" b="1" dirty="0">
                <a:solidFill>
                  <a:schemeClr val="tx2"/>
                </a:solidFill>
              </a:rPr>
              <a:t> et de la </a:t>
            </a:r>
            <a:r>
              <a:rPr lang="en-US" sz="1200" b="1" dirty="0" err="1">
                <a:solidFill>
                  <a:schemeClr val="tx2"/>
                </a:solidFill>
              </a:rPr>
              <a:t>demande</a:t>
            </a:r>
            <a:r>
              <a:rPr lang="en-US" sz="1200" b="1" dirty="0">
                <a:solidFill>
                  <a:schemeClr val="tx2"/>
                </a:solidFill>
              </a:rPr>
              <a:t> </a:t>
            </a:r>
            <a:r>
              <a:rPr lang="en-US" sz="1200" b="1" dirty="0" err="1">
                <a:solidFill>
                  <a:schemeClr val="tx2"/>
                </a:solidFill>
              </a:rPr>
              <a:t>en</a:t>
            </a:r>
            <a:r>
              <a:rPr lang="en-US" sz="1200" b="1" dirty="0">
                <a:solidFill>
                  <a:schemeClr val="tx2"/>
                </a:solidFill>
              </a:rPr>
              <a:t> </a:t>
            </a:r>
            <a:r>
              <a:rPr lang="en-US" sz="1200" b="1" dirty="0" err="1">
                <a:solidFill>
                  <a:schemeClr val="tx2"/>
                </a:solidFill>
              </a:rPr>
              <a:t>fonction</a:t>
            </a:r>
            <a:r>
              <a:rPr lang="en-US" sz="1200" b="1" dirty="0">
                <a:solidFill>
                  <a:schemeClr val="tx2"/>
                </a:solidFill>
              </a:rPr>
              <a:t> du prix</a:t>
            </a:r>
          </a:p>
        </p:txBody>
      </p:sp>
      <p:sp>
        <p:nvSpPr>
          <p:cNvPr id="10" name="Rectangle : coins arrondis 9">
            <a:extLst>
              <a:ext uri="{FF2B5EF4-FFF2-40B4-BE49-F238E27FC236}">
                <a16:creationId xmlns:a16="http://schemas.microsoft.com/office/drawing/2014/main" id="{862F6D43-1DEC-4859-9812-EC29D2A614AD}"/>
              </a:ext>
            </a:extLst>
          </p:cNvPr>
          <p:cNvSpPr/>
          <p:nvPr/>
        </p:nvSpPr>
        <p:spPr>
          <a:xfrm>
            <a:off x="7266704" y="4839862"/>
            <a:ext cx="1791855" cy="646546"/>
          </a:xfrm>
          <a:prstGeom prst="roundRect">
            <a:avLst/>
          </a:prstGeom>
          <a:noFill/>
          <a:ln w="3810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a:solidFill>
                  <a:schemeClr val="tx2"/>
                </a:solidFill>
              </a:rPr>
              <a:t>Fixation des  prix</a:t>
            </a:r>
            <a:endParaRPr lang="en-US" sz="1200" b="1" dirty="0">
              <a:solidFill>
                <a:schemeClr val="tx2"/>
              </a:solidFill>
            </a:endParaRPr>
          </a:p>
        </p:txBody>
      </p:sp>
      <p:sp>
        <p:nvSpPr>
          <p:cNvPr id="11" name="Rectangle : coins arrondis 10">
            <a:extLst>
              <a:ext uri="{FF2B5EF4-FFF2-40B4-BE49-F238E27FC236}">
                <a16:creationId xmlns:a16="http://schemas.microsoft.com/office/drawing/2014/main" id="{97706387-59FC-49CC-A909-98424D29C9AF}"/>
              </a:ext>
            </a:extLst>
          </p:cNvPr>
          <p:cNvSpPr/>
          <p:nvPr/>
        </p:nvSpPr>
        <p:spPr>
          <a:xfrm>
            <a:off x="5200072" y="4839862"/>
            <a:ext cx="1791855" cy="646546"/>
          </a:xfrm>
          <a:prstGeom prst="roundRect">
            <a:avLst/>
          </a:prstGeom>
          <a:noFill/>
          <a:ln w="3810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a:solidFill>
                  <a:schemeClr val="tx2"/>
                </a:solidFill>
              </a:rPr>
              <a:t>Représentation graphique</a:t>
            </a:r>
            <a:endParaRPr lang="en-US" sz="1200" b="1" dirty="0">
              <a:solidFill>
                <a:schemeClr val="tx2"/>
              </a:solidFill>
            </a:endParaRPr>
          </a:p>
        </p:txBody>
      </p:sp>
      <p:sp>
        <p:nvSpPr>
          <p:cNvPr id="12" name="Rectangle : coins arrondis 11">
            <a:extLst>
              <a:ext uri="{FF2B5EF4-FFF2-40B4-BE49-F238E27FC236}">
                <a16:creationId xmlns:a16="http://schemas.microsoft.com/office/drawing/2014/main" id="{6F56128C-AC86-475E-8E45-6FFAA6904115}"/>
              </a:ext>
            </a:extLst>
          </p:cNvPr>
          <p:cNvSpPr/>
          <p:nvPr/>
        </p:nvSpPr>
        <p:spPr>
          <a:xfrm>
            <a:off x="9342572" y="4839862"/>
            <a:ext cx="1791855" cy="646546"/>
          </a:xfrm>
          <a:prstGeom prst="roundRect">
            <a:avLst/>
          </a:prstGeom>
          <a:noFill/>
          <a:ln w="3810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a:solidFill>
                  <a:schemeClr val="tx2"/>
                </a:solidFill>
              </a:rPr>
              <a:t>Equilibre avec taxe ou subventon</a:t>
            </a:r>
            <a:endParaRPr lang="en-US" sz="1200" b="1" dirty="0">
              <a:solidFill>
                <a:schemeClr val="tx2"/>
              </a:solidFill>
            </a:endParaRPr>
          </a:p>
        </p:txBody>
      </p:sp>
      <p:sp>
        <p:nvSpPr>
          <p:cNvPr id="14" name="Rectangle : coins arrondis 13">
            <a:extLst>
              <a:ext uri="{FF2B5EF4-FFF2-40B4-BE49-F238E27FC236}">
                <a16:creationId xmlns:a16="http://schemas.microsoft.com/office/drawing/2014/main" id="{918766C9-4B21-4E4D-AB9D-E6A31687CEF1}"/>
              </a:ext>
            </a:extLst>
          </p:cNvPr>
          <p:cNvSpPr/>
          <p:nvPr/>
        </p:nvSpPr>
        <p:spPr>
          <a:xfrm>
            <a:off x="1077207" y="2770728"/>
            <a:ext cx="1773373" cy="646546"/>
          </a:xfrm>
          <a:prstGeom prst="roundRect">
            <a:avLst/>
          </a:prstGeom>
          <a:noFill/>
          <a:ln w="38100">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solidFill>
                  <a:schemeClr val="tx2"/>
                </a:solidFill>
              </a:rPr>
              <a:t>Les </a:t>
            </a:r>
            <a:r>
              <a:rPr lang="en-US" sz="1200" b="1" dirty="0" err="1">
                <a:solidFill>
                  <a:schemeClr val="tx2"/>
                </a:solidFill>
              </a:rPr>
              <a:t>degrés</a:t>
            </a:r>
            <a:r>
              <a:rPr lang="en-US" sz="1200" b="1" dirty="0">
                <a:solidFill>
                  <a:schemeClr val="tx2"/>
                </a:solidFill>
              </a:rPr>
              <a:t> de concurrence</a:t>
            </a:r>
          </a:p>
        </p:txBody>
      </p:sp>
      <p:sp>
        <p:nvSpPr>
          <p:cNvPr id="15" name="Rectangle : coins arrondis 14">
            <a:extLst>
              <a:ext uri="{FF2B5EF4-FFF2-40B4-BE49-F238E27FC236}">
                <a16:creationId xmlns:a16="http://schemas.microsoft.com/office/drawing/2014/main" id="{FACCBCD0-9513-42C6-BCAB-A9685B9AC1AE}"/>
              </a:ext>
            </a:extLst>
          </p:cNvPr>
          <p:cNvSpPr/>
          <p:nvPr/>
        </p:nvSpPr>
        <p:spPr>
          <a:xfrm>
            <a:off x="1066812" y="3805295"/>
            <a:ext cx="1773373" cy="646546"/>
          </a:xfrm>
          <a:prstGeom prst="roundRect">
            <a:avLst/>
          </a:prstGeom>
          <a:noFill/>
          <a:ln w="38100">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solidFill>
                  <a:schemeClr val="tx2"/>
                </a:solidFill>
              </a:rPr>
              <a:t>Le </a:t>
            </a:r>
            <a:r>
              <a:rPr lang="en-US" sz="1200" b="1" dirty="0" err="1">
                <a:solidFill>
                  <a:schemeClr val="tx2"/>
                </a:solidFill>
              </a:rPr>
              <a:t>marché</a:t>
            </a:r>
            <a:r>
              <a:rPr lang="en-US" sz="1200" b="1" dirty="0">
                <a:solidFill>
                  <a:schemeClr val="tx2"/>
                </a:solidFill>
              </a:rPr>
              <a:t> </a:t>
            </a:r>
            <a:r>
              <a:rPr lang="en-US" sz="1200" b="1" dirty="0" err="1">
                <a:solidFill>
                  <a:schemeClr val="tx2"/>
                </a:solidFill>
              </a:rPr>
              <a:t>est</a:t>
            </a:r>
            <a:r>
              <a:rPr lang="en-US" sz="1200" b="1" dirty="0">
                <a:solidFill>
                  <a:schemeClr val="tx2"/>
                </a:solidFill>
              </a:rPr>
              <a:t> </a:t>
            </a:r>
            <a:r>
              <a:rPr lang="en-US" sz="1200" b="1" dirty="0" err="1">
                <a:solidFill>
                  <a:schemeClr val="tx2"/>
                </a:solidFill>
              </a:rPr>
              <a:t>une</a:t>
            </a:r>
            <a:r>
              <a:rPr lang="en-US" sz="1200" b="1" dirty="0">
                <a:solidFill>
                  <a:schemeClr val="tx2"/>
                </a:solidFill>
              </a:rPr>
              <a:t> institution</a:t>
            </a:r>
          </a:p>
        </p:txBody>
      </p:sp>
      <p:sp>
        <p:nvSpPr>
          <p:cNvPr id="16" name="Rectangle : coins arrondis 15">
            <a:extLst>
              <a:ext uri="{FF2B5EF4-FFF2-40B4-BE49-F238E27FC236}">
                <a16:creationId xmlns:a16="http://schemas.microsoft.com/office/drawing/2014/main" id="{26C1C5E9-58C1-47A3-82C9-3111719BE966}"/>
              </a:ext>
            </a:extLst>
          </p:cNvPr>
          <p:cNvSpPr/>
          <p:nvPr/>
        </p:nvSpPr>
        <p:spPr>
          <a:xfrm>
            <a:off x="4188699" y="3823768"/>
            <a:ext cx="1773373" cy="646546"/>
          </a:xfrm>
          <a:prstGeom prst="roundRect">
            <a:avLst/>
          </a:prstGeom>
          <a:noFill/>
          <a:ln w="38100">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err="1">
                <a:solidFill>
                  <a:schemeClr val="tx2"/>
                </a:solidFill>
              </a:rPr>
              <a:t>Courbes</a:t>
            </a:r>
            <a:r>
              <a:rPr lang="en-US" sz="1200" b="1" dirty="0">
                <a:solidFill>
                  <a:schemeClr val="tx2"/>
                </a:solidFill>
              </a:rPr>
              <a:t> </a:t>
            </a:r>
            <a:r>
              <a:rPr lang="en-US" sz="1200" b="1" dirty="0" err="1">
                <a:solidFill>
                  <a:schemeClr val="tx2"/>
                </a:solidFill>
              </a:rPr>
              <a:t>d’offre</a:t>
            </a:r>
            <a:r>
              <a:rPr lang="en-US" sz="1200" b="1" dirty="0">
                <a:solidFill>
                  <a:schemeClr val="tx2"/>
                </a:solidFill>
              </a:rPr>
              <a:t> et de </a:t>
            </a:r>
            <a:r>
              <a:rPr lang="en-US" sz="1200" b="1" dirty="0" err="1">
                <a:solidFill>
                  <a:schemeClr val="tx2"/>
                </a:solidFill>
              </a:rPr>
              <a:t>demande</a:t>
            </a:r>
            <a:endParaRPr lang="en-US" sz="1200" b="1" dirty="0">
              <a:solidFill>
                <a:schemeClr val="tx2"/>
              </a:solidFill>
            </a:endParaRPr>
          </a:p>
        </p:txBody>
      </p:sp>
      <p:sp>
        <p:nvSpPr>
          <p:cNvPr id="17" name="Rectangle : coins arrondis 16">
            <a:extLst>
              <a:ext uri="{FF2B5EF4-FFF2-40B4-BE49-F238E27FC236}">
                <a16:creationId xmlns:a16="http://schemas.microsoft.com/office/drawing/2014/main" id="{DD2572E1-EE9C-4EE1-86BF-E34DBD14CD3C}"/>
              </a:ext>
            </a:extLst>
          </p:cNvPr>
          <p:cNvSpPr/>
          <p:nvPr/>
        </p:nvSpPr>
        <p:spPr>
          <a:xfrm>
            <a:off x="5222051" y="2774398"/>
            <a:ext cx="1773373" cy="646546"/>
          </a:xfrm>
          <a:prstGeom prst="roundRect">
            <a:avLst/>
          </a:prstGeom>
          <a:noFill/>
          <a:ln w="38100">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err="1">
                <a:solidFill>
                  <a:schemeClr val="tx2"/>
                </a:solidFill>
              </a:rPr>
              <a:t>Equilibre</a:t>
            </a:r>
            <a:r>
              <a:rPr lang="en-US" sz="1200" b="1" dirty="0">
                <a:solidFill>
                  <a:schemeClr val="tx2"/>
                </a:solidFill>
              </a:rPr>
              <a:t> de </a:t>
            </a:r>
            <a:r>
              <a:rPr lang="en-US" sz="1200" b="1" dirty="0" err="1">
                <a:solidFill>
                  <a:schemeClr val="tx2"/>
                </a:solidFill>
              </a:rPr>
              <a:t>marché</a:t>
            </a:r>
            <a:endParaRPr lang="en-US" sz="1200" b="1" dirty="0">
              <a:solidFill>
                <a:schemeClr val="tx2"/>
              </a:solidFill>
            </a:endParaRPr>
          </a:p>
        </p:txBody>
      </p:sp>
      <p:sp>
        <p:nvSpPr>
          <p:cNvPr id="18" name="Rectangle : coins arrondis 17">
            <a:extLst>
              <a:ext uri="{FF2B5EF4-FFF2-40B4-BE49-F238E27FC236}">
                <a16:creationId xmlns:a16="http://schemas.microsoft.com/office/drawing/2014/main" id="{BA538D88-F1E3-4EC1-A7BC-B9280366AFDC}"/>
              </a:ext>
            </a:extLst>
          </p:cNvPr>
          <p:cNvSpPr/>
          <p:nvPr/>
        </p:nvSpPr>
        <p:spPr>
          <a:xfrm>
            <a:off x="1077207" y="1730716"/>
            <a:ext cx="1773373" cy="646546"/>
          </a:xfrm>
          <a:prstGeom prst="roundRect">
            <a:avLst/>
          </a:prstGeom>
          <a:noFill/>
          <a:ln w="38100">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solidFill>
                  <a:schemeClr val="tx2"/>
                </a:solidFill>
              </a:rPr>
              <a:t>Agents </a:t>
            </a:r>
            <a:r>
              <a:rPr lang="en-US" sz="1200" b="1" dirty="0" err="1">
                <a:solidFill>
                  <a:schemeClr val="tx2"/>
                </a:solidFill>
              </a:rPr>
              <a:t>preneurs</a:t>
            </a:r>
            <a:r>
              <a:rPr lang="en-US" sz="1200" b="1" dirty="0">
                <a:solidFill>
                  <a:schemeClr val="tx2"/>
                </a:solidFill>
              </a:rPr>
              <a:t> de prix </a:t>
            </a:r>
            <a:r>
              <a:rPr lang="en-US" sz="1200" b="1" dirty="0" err="1">
                <a:solidFill>
                  <a:schemeClr val="tx2"/>
                </a:solidFill>
              </a:rPr>
              <a:t>en</a:t>
            </a:r>
            <a:r>
              <a:rPr lang="en-US" sz="1200" b="1" dirty="0">
                <a:solidFill>
                  <a:schemeClr val="tx2"/>
                </a:solidFill>
              </a:rPr>
              <a:t> CP</a:t>
            </a:r>
          </a:p>
        </p:txBody>
      </p:sp>
      <p:sp>
        <p:nvSpPr>
          <p:cNvPr id="19" name="Rectangle : coins arrondis 18">
            <a:extLst>
              <a:ext uri="{FF2B5EF4-FFF2-40B4-BE49-F238E27FC236}">
                <a16:creationId xmlns:a16="http://schemas.microsoft.com/office/drawing/2014/main" id="{68020807-03B5-440B-9248-6D09CC5E133C}"/>
              </a:ext>
            </a:extLst>
          </p:cNvPr>
          <p:cNvSpPr/>
          <p:nvPr/>
        </p:nvSpPr>
        <p:spPr>
          <a:xfrm>
            <a:off x="6477000" y="3607770"/>
            <a:ext cx="1773373" cy="912099"/>
          </a:xfrm>
          <a:prstGeom prst="roundRect">
            <a:avLst/>
          </a:prstGeom>
          <a:noFill/>
          <a:ln w="38100">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err="1">
                <a:solidFill>
                  <a:schemeClr val="tx2"/>
                </a:solidFill>
              </a:rPr>
              <a:t>Déplacements</a:t>
            </a:r>
            <a:r>
              <a:rPr lang="en-US" sz="1200" b="1" dirty="0">
                <a:solidFill>
                  <a:schemeClr val="tx2"/>
                </a:solidFill>
              </a:rPr>
              <a:t> des </a:t>
            </a:r>
            <a:r>
              <a:rPr lang="en-US" sz="1200" b="1" dirty="0" err="1">
                <a:solidFill>
                  <a:schemeClr val="tx2"/>
                </a:solidFill>
              </a:rPr>
              <a:t>courbes</a:t>
            </a:r>
            <a:r>
              <a:rPr lang="en-US" sz="1200" b="1" dirty="0">
                <a:solidFill>
                  <a:schemeClr val="tx2"/>
                </a:solidFill>
              </a:rPr>
              <a:t> et sur les </a:t>
            </a:r>
            <a:r>
              <a:rPr lang="en-US" sz="1200" b="1" dirty="0" err="1">
                <a:solidFill>
                  <a:schemeClr val="tx2"/>
                </a:solidFill>
              </a:rPr>
              <a:t>courbes</a:t>
            </a:r>
            <a:r>
              <a:rPr lang="en-US" sz="1200" b="1" dirty="0">
                <a:solidFill>
                  <a:schemeClr val="tx2"/>
                </a:solidFill>
              </a:rPr>
              <a:t> + </a:t>
            </a:r>
            <a:r>
              <a:rPr lang="en-US" sz="1200" b="1" dirty="0" err="1">
                <a:solidFill>
                  <a:schemeClr val="tx2"/>
                </a:solidFill>
              </a:rPr>
              <a:t>cas</a:t>
            </a:r>
            <a:r>
              <a:rPr lang="en-US" sz="1200" b="1" dirty="0">
                <a:solidFill>
                  <a:schemeClr val="tx2"/>
                </a:solidFill>
              </a:rPr>
              <a:t> de la </a:t>
            </a:r>
            <a:r>
              <a:rPr lang="en-US" sz="1200" b="1" dirty="0" err="1">
                <a:solidFill>
                  <a:schemeClr val="tx2"/>
                </a:solidFill>
              </a:rPr>
              <a:t>taxe</a:t>
            </a:r>
            <a:r>
              <a:rPr lang="en-US" sz="1200" b="1" dirty="0">
                <a:solidFill>
                  <a:schemeClr val="tx2"/>
                </a:solidFill>
              </a:rPr>
              <a:t> </a:t>
            </a:r>
            <a:r>
              <a:rPr lang="en-US" sz="1200" b="1" dirty="0" err="1">
                <a:solidFill>
                  <a:schemeClr val="tx2"/>
                </a:solidFill>
              </a:rPr>
              <a:t>forfaitaire</a:t>
            </a:r>
            <a:endParaRPr lang="en-US" sz="1200" b="1" dirty="0">
              <a:solidFill>
                <a:schemeClr val="tx2"/>
              </a:solidFill>
            </a:endParaRPr>
          </a:p>
        </p:txBody>
      </p:sp>
      <p:sp>
        <p:nvSpPr>
          <p:cNvPr id="21" name="Rectangle : coins arrondis 20">
            <a:extLst>
              <a:ext uri="{FF2B5EF4-FFF2-40B4-BE49-F238E27FC236}">
                <a16:creationId xmlns:a16="http://schemas.microsoft.com/office/drawing/2014/main" id="{07580C61-F468-44E3-A41F-ACA59BBA1314}"/>
              </a:ext>
            </a:extLst>
          </p:cNvPr>
          <p:cNvSpPr/>
          <p:nvPr/>
        </p:nvSpPr>
        <p:spPr>
          <a:xfrm>
            <a:off x="3149629" y="1730716"/>
            <a:ext cx="1773373" cy="646546"/>
          </a:xfrm>
          <a:prstGeom prst="roundRect">
            <a:avLst/>
          </a:prstGeom>
          <a:noFill/>
          <a:ln w="38100">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err="1">
                <a:solidFill>
                  <a:schemeClr val="tx2"/>
                </a:solidFill>
              </a:rPr>
              <a:t>Maximisation</a:t>
            </a:r>
            <a:r>
              <a:rPr lang="en-US" sz="1200" b="1" dirty="0">
                <a:solidFill>
                  <a:schemeClr val="tx2"/>
                </a:solidFill>
              </a:rPr>
              <a:t> du profit par le </a:t>
            </a:r>
            <a:r>
              <a:rPr lang="en-US" sz="1200" b="1" dirty="0" err="1">
                <a:solidFill>
                  <a:schemeClr val="tx2"/>
                </a:solidFill>
              </a:rPr>
              <a:t>producteur</a:t>
            </a:r>
            <a:endParaRPr lang="en-US" sz="1200" b="1" dirty="0">
              <a:solidFill>
                <a:schemeClr val="tx2"/>
              </a:solidFill>
            </a:endParaRPr>
          </a:p>
        </p:txBody>
      </p:sp>
      <p:sp>
        <p:nvSpPr>
          <p:cNvPr id="22" name="Rectangle : coins arrondis 21">
            <a:extLst>
              <a:ext uri="{FF2B5EF4-FFF2-40B4-BE49-F238E27FC236}">
                <a16:creationId xmlns:a16="http://schemas.microsoft.com/office/drawing/2014/main" id="{FB467098-B008-4514-BF33-3A8D95C1C386}"/>
              </a:ext>
            </a:extLst>
          </p:cNvPr>
          <p:cNvSpPr/>
          <p:nvPr/>
        </p:nvSpPr>
        <p:spPr>
          <a:xfrm>
            <a:off x="5222051" y="1741606"/>
            <a:ext cx="1773373" cy="646546"/>
          </a:xfrm>
          <a:prstGeom prst="roundRect">
            <a:avLst/>
          </a:prstGeom>
          <a:noFill/>
          <a:ln w="38100">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solidFill>
                  <a:schemeClr val="tx2"/>
                </a:solidFill>
              </a:rPr>
              <a:t>Surplus du </a:t>
            </a:r>
            <a:r>
              <a:rPr lang="en-US" sz="1200" b="1" dirty="0" err="1">
                <a:solidFill>
                  <a:schemeClr val="tx2"/>
                </a:solidFill>
              </a:rPr>
              <a:t>producteur</a:t>
            </a:r>
            <a:r>
              <a:rPr lang="en-US" sz="1200" b="1" dirty="0">
                <a:solidFill>
                  <a:schemeClr val="tx2"/>
                </a:solidFill>
              </a:rPr>
              <a:t> et du </a:t>
            </a:r>
            <a:r>
              <a:rPr lang="en-US" sz="1200" b="1" dirty="0" err="1">
                <a:solidFill>
                  <a:schemeClr val="tx2"/>
                </a:solidFill>
              </a:rPr>
              <a:t>consommateur</a:t>
            </a:r>
            <a:endParaRPr lang="en-US" sz="1200" b="1" dirty="0">
              <a:solidFill>
                <a:schemeClr val="tx2"/>
              </a:solidFill>
            </a:endParaRPr>
          </a:p>
        </p:txBody>
      </p:sp>
      <p:sp>
        <p:nvSpPr>
          <p:cNvPr id="23" name="Rectangle : coins arrondis 22">
            <a:extLst>
              <a:ext uri="{FF2B5EF4-FFF2-40B4-BE49-F238E27FC236}">
                <a16:creationId xmlns:a16="http://schemas.microsoft.com/office/drawing/2014/main" id="{0E118451-6BAE-4F44-A145-395657FF66DC}"/>
              </a:ext>
            </a:extLst>
          </p:cNvPr>
          <p:cNvSpPr/>
          <p:nvPr/>
        </p:nvSpPr>
        <p:spPr>
          <a:xfrm>
            <a:off x="7285186" y="1741606"/>
            <a:ext cx="1773373" cy="646546"/>
          </a:xfrm>
          <a:prstGeom prst="roundRect">
            <a:avLst/>
          </a:prstGeom>
          <a:noFill/>
          <a:ln w="38100">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solidFill>
                  <a:schemeClr val="tx2"/>
                </a:solidFill>
              </a:rPr>
              <a:t>Gains à </a:t>
            </a:r>
            <a:r>
              <a:rPr lang="en-US" sz="1200" b="1" dirty="0" err="1">
                <a:solidFill>
                  <a:schemeClr val="tx2"/>
                </a:solidFill>
              </a:rPr>
              <a:t>l’échange</a:t>
            </a:r>
            <a:endParaRPr lang="en-US" sz="1200" b="1" dirty="0">
              <a:solidFill>
                <a:schemeClr val="tx2"/>
              </a:solidFill>
            </a:endParaRPr>
          </a:p>
        </p:txBody>
      </p:sp>
      <p:sp>
        <p:nvSpPr>
          <p:cNvPr id="24" name="Rectangle : coins arrondis 23">
            <a:extLst>
              <a:ext uri="{FF2B5EF4-FFF2-40B4-BE49-F238E27FC236}">
                <a16:creationId xmlns:a16="http://schemas.microsoft.com/office/drawing/2014/main" id="{A56A5EE7-8C69-45C7-971E-0DACDA0DAEEC}"/>
              </a:ext>
            </a:extLst>
          </p:cNvPr>
          <p:cNvSpPr/>
          <p:nvPr/>
        </p:nvSpPr>
        <p:spPr>
          <a:xfrm>
            <a:off x="9361054" y="1730716"/>
            <a:ext cx="1773373" cy="646546"/>
          </a:xfrm>
          <a:prstGeom prst="roundRect">
            <a:avLst/>
          </a:prstGeom>
          <a:noFill/>
          <a:ln w="38100">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err="1">
                <a:solidFill>
                  <a:schemeClr val="tx2"/>
                </a:solidFill>
              </a:rPr>
              <a:t>Maximisation</a:t>
            </a:r>
            <a:r>
              <a:rPr lang="en-US" sz="1200" b="1" dirty="0">
                <a:solidFill>
                  <a:schemeClr val="tx2"/>
                </a:solidFill>
              </a:rPr>
              <a:t> des surplus à </a:t>
            </a:r>
            <a:r>
              <a:rPr lang="en-US" sz="1200" b="1" dirty="0" err="1">
                <a:solidFill>
                  <a:schemeClr val="tx2"/>
                </a:solidFill>
              </a:rPr>
              <a:t>l’équilibre</a:t>
            </a:r>
            <a:endParaRPr lang="en-US" sz="1200" b="1" dirty="0">
              <a:solidFill>
                <a:schemeClr val="tx2"/>
              </a:solidFill>
            </a:endParaRPr>
          </a:p>
        </p:txBody>
      </p:sp>
      <p:sp>
        <p:nvSpPr>
          <p:cNvPr id="26" name="Flèche : bas 25">
            <a:extLst>
              <a:ext uri="{FF2B5EF4-FFF2-40B4-BE49-F238E27FC236}">
                <a16:creationId xmlns:a16="http://schemas.microsoft.com/office/drawing/2014/main" id="{5BB35C04-24FD-4BF3-B8BB-A86D17FA6D25}"/>
              </a:ext>
            </a:extLst>
          </p:cNvPr>
          <p:cNvSpPr/>
          <p:nvPr/>
        </p:nvSpPr>
        <p:spPr>
          <a:xfrm rot="10800000">
            <a:off x="1856522" y="4408728"/>
            <a:ext cx="212436" cy="427464"/>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Flèche : bas 26">
            <a:extLst>
              <a:ext uri="{FF2B5EF4-FFF2-40B4-BE49-F238E27FC236}">
                <a16:creationId xmlns:a16="http://schemas.microsoft.com/office/drawing/2014/main" id="{FF5D5533-DB1A-4A3D-8B99-5CC5AB618A3E}"/>
              </a:ext>
            </a:extLst>
          </p:cNvPr>
          <p:cNvSpPr/>
          <p:nvPr/>
        </p:nvSpPr>
        <p:spPr>
          <a:xfrm rot="10800000">
            <a:off x="1856521" y="3372310"/>
            <a:ext cx="212436" cy="427464"/>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Flèche : bas 27">
            <a:extLst>
              <a:ext uri="{FF2B5EF4-FFF2-40B4-BE49-F238E27FC236}">
                <a16:creationId xmlns:a16="http://schemas.microsoft.com/office/drawing/2014/main" id="{09D73143-E909-4EA4-AA01-102A5DCA2942}"/>
              </a:ext>
            </a:extLst>
          </p:cNvPr>
          <p:cNvSpPr/>
          <p:nvPr/>
        </p:nvSpPr>
        <p:spPr>
          <a:xfrm rot="10800000">
            <a:off x="1847280" y="2344174"/>
            <a:ext cx="212436" cy="427464"/>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Flèche : bas 28">
            <a:extLst>
              <a:ext uri="{FF2B5EF4-FFF2-40B4-BE49-F238E27FC236}">
                <a16:creationId xmlns:a16="http://schemas.microsoft.com/office/drawing/2014/main" id="{8C2B0EE3-1865-43BC-9702-21885573F03C}"/>
              </a:ext>
            </a:extLst>
          </p:cNvPr>
          <p:cNvSpPr/>
          <p:nvPr/>
        </p:nvSpPr>
        <p:spPr>
          <a:xfrm rot="16200000">
            <a:off x="2895610" y="1840257"/>
            <a:ext cx="212436" cy="427464"/>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Flèche : bas 29">
            <a:extLst>
              <a:ext uri="{FF2B5EF4-FFF2-40B4-BE49-F238E27FC236}">
                <a16:creationId xmlns:a16="http://schemas.microsoft.com/office/drawing/2014/main" id="{F3785FEF-1435-404D-9917-DAE9A79A6C95}"/>
              </a:ext>
            </a:extLst>
          </p:cNvPr>
          <p:cNvSpPr/>
          <p:nvPr/>
        </p:nvSpPr>
        <p:spPr>
          <a:xfrm rot="16200000">
            <a:off x="4969167" y="1840257"/>
            <a:ext cx="212436" cy="427464"/>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Flèche : bas 30">
            <a:extLst>
              <a:ext uri="{FF2B5EF4-FFF2-40B4-BE49-F238E27FC236}">
                <a16:creationId xmlns:a16="http://schemas.microsoft.com/office/drawing/2014/main" id="{1155B8A3-CCB9-479A-853D-8BEE2F91E6BF}"/>
              </a:ext>
            </a:extLst>
          </p:cNvPr>
          <p:cNvSpPr/>
          <p:nvPr/>
        </p:nvSpPr>
        <p:spPr>
          <a:xfrm rot="16200000">
            <a:off x="7043736" y="1851207"/>
            <a:ext cx="212436" cy="427464"/>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Flèche : bas 31">
            <a:extLst>
              <a:ext uri="{FF2B5EF4-FFF2-40B4-BE49-F238E27FC236}">
                <a16:creationId xmlns:a16="http://schemas.microsoft.com/office/drawing/2014/main" id="{B83D9AC5-6564-4807-B2A4-63CF3BBE550C}"/>
              </a:ext>
            </a:extLst>
          </p:cNvPr>
          <p:cNvSpPr/>
          <p:nvPr/>
        </p:nvSpPr>
        <p:spPr>
          <a:xfrm rot="16200000">
            <a:off x="9103589" y="1865054"/>
            <a:ext cx="212436" cy="427464"/>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Flèche : bas 32">
            <a:extLst>
              <a:ext uri="{FF2B5EF4-FFF2-40B4-BE49-F238E27FC236}">
                <a16:creationId xmlns:a16="http://schemas.microsoft.com/office/drawing/2014/main" id="{CC05FBCE-84DB-4789-BC43-3D03D30A628D}"/>
              </a:ext>
            </a:extLst>
          </p:cNvPr>
          <p:cNvSpPr/>
          <p:nvPr/>
        </p:nvSpPr>
        <p:spPr>
          <a:xfrm rot="16200000">
            <a:off x="2880598" y="4949403"/>
            <a:ext cx="212436" cy="427464"/>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Flèche : bas 33">
            <a:extLst>
              <a:ext uri="{FF2B5EF4-FFF2-40B4-BE49-F238E27FC236}">
                <a16:creationId xmlns:a16="http://schemas.microsoft.com/office/drawing/2014/main" id="{F09B3012-4344-4EBC-8469-EEF9D1BCA09A}"/>
              </a:ext>
            </a:extLst>
          </p:cNvPr>
          <p:cNvSpPr/>
          <p:nvPr/>
        </p:nvSpPr>
        <p:spPr>
          <a:xfrm rot="16200000">
            <a:off x="4951848" y="4960293"/>
            <a:ext cx="212436" cy="427464"/>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Flèche : bas 34">
            <a:extLst>
              <a:ext uri="{FF2B5EF4-FFF2-40B4-BE49-F238E27FC236}">
                <a16:creationId xmlns:a16="http://schemas.microsoft.com/office/drawing/2014/main" id="{5046C2CA-1511-4163-A654-C9E049B9DEDF}"/>
              </a:ext>
            </a:extLst>
          </p:cNvPr>
          <p:cNvSpPr/>
          <p:nvPr/>
        </p:nvSpPr>
        <p:spPr>
          <a:xfrm rot="16200000">
            <a:off x="7027716" y="4960293"/>
            <a:ext cx="212436" cy="427464"/>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Flèche : bas 35">
            <a:extLst>
              <a:ext uri="{FF2B5EF4-FFF2-40B4-BE49-F238E27FC236}">
                <a16:creationId xmlns:a16="http://schemas.microsoft.com/office/drawing/2014/main" id="{32F5C829-E30C-4B6E-86E5-0C4204723551}"/>
              </a:ext>
            </a:extLst>
          </p:cNvPr>
          <p:cNvSpPr/>
          <p:nvPr/>
        </p:nvSpPr>
        <p:spPr>
          <a:xfrm rot="16200000">
            <a:off x="9103589" y="4956279"/>
            <a:ext cx="212436" cy="427464"/>
          </a:xfrm>
          <a:prstGeom prst="downArrow">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40" name="Connecteur droit avec flèche 39">
            <a:extLst>
              <a:ext uri="{FF2B5EF4-FFF2-40B4-BE49-F238E27FC236}">
                <a16:creationId xmlns:a16="http://schemas.microsoft.com/office/drawing/2014/main" id="{E116FE65-83F5-4ADC-99B2-615E2B6CA753}"/>
              </a:ext>
            </a:extLst>
          </p:cNvPr>
          <p:cNvCxnSpPr>
            <a:stCxn id="9" idx="0"/>
            <a:endCxn id="16" idx="2"/>
          </p:cNvCxnSpPr>
          <p:nvPr/>
        </p:nvCxnSpPr>
        <p:spPr>
          <a:xfrm flipV="1">
            <a:off x="4024750" y="4470314"/>
            <a:ext cx="1050636" cy="3695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E114436B-6A57-4E6B-AD90-C6DB2ABC661A}"/>
              </a:ext>
            </a:extLst>
          </p:cNvPr>
          <p:cNvCxnSpPr>
            <a:cxnSpLocks/>
            <a:stCxn id="11" idx="0"/>
            <a:endCxn id="16" idx="2"/>
          </p:cNvCxnSpPr>
          <p:nvPr/>
        </p:nvCxnSpPr>
        <p:spPr>
          <a:xfrm flipH="1" flipV="1">
            <a:off x="5075386" y="4470314"/>
            <a:ext cx="1020614" cy="3695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a:extLst>
              <a:ext uri="{FF2B5EF4-FFF2-40B4-BE49-F238E27FC236}">
                <a16:creationId xmlns:a16="http://schemas.microsoft.com/office/drawing/2014/main" id="{4711A0D0-B14B-4E94-B7B4-DB76794E0C23}"/>
              </a:ext>
            </a:extLst>
          </p:cNvPr>
          <p:cNvCxnSpPr>
            <a:cxnSpLocks/>
            <a:stCxn id="10" idx="0"/>
            <a:endCxn id="19" idx="2"/>
          </p:cNvCxnSpPr>
          <p:nvPr/>
        </p:nvCxnSpPr>
        <p:spPr>
          <a:xfrm flipH="1" flipV="1">
            <a:off x="7363687" y="4519869"/>
            <a:ext cx="798945" cy="3199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DC6E0275-FF6B-495E-8978-AF4681080C5D}"/>
              </a:ext>
            </a:extLst>
          </p:cNvPr>
          <p:cNvCxnSpPr>
            <a:cxnSpLocks/>
            <a:stCxn id="12" idx="0"/>
            <a:endCxn id="19" idx="3"/>
          </p:cNvCxnSpPr>
          <p:nvPr/>
        </p:nvCxnSpPr>
        <p:spPr>
          <a:xfrm flipH="1" flipV="1">
            <a:off x="8250373" y="4063820"/>
            <a:ext cx="1988127" cy="7760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777E583C-785A-4BF0-89DC-847BAA384350}"/>
              </a:ext>
            </a:extLst>
          </p:cNvPr>
          <p:cNvCxnSpPr>
            <a:cxnSpLocks/>
            <a:endCxn id="19" idx="2"/>
          </p:cNvCxnSpPr>
          <p:nvPr/>
        </p:nvCxnSpPr>
        <p:spPr>
          <a:xfrm flipV="1">
            <a:off x="6096000" y="4519869"/>
            <a:ext cx="1267687" cy="3315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a16="http://schemas.microsoft.com/office/drawing/2014/main" id="{33E5031B-DC85-48DD-9ED9-0CAC3F867250}"/>
              </a:ext>
            </a:extLst>
          </p:cNvPr>
          <p:cNvCxnSpPr>
            <a:cxnSpLocks/>
            <a:stCxn id="16" idx="0"/>
            <a:endCxn id="17" idx="2"/>
          </p:cNvCxnSpPr>
          <p:nvPr/>
        </p:nvCxnSpPr>
        <p:spPr>
          <a:xfrm flipV="1">
            <a:off x="5075386" y="3420944"/>
            <a:ext cx="1033352" cy="4028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a:extLst>
              <a:ext uri="{FF2B5EF4-FFF2-40B4-BE49-F238E27FC236}">
                <a16:creationId xmlns:a16="http://schemas.microsoft.com/office/drawing/2014/main" id="{537803D0-CF7F-4BEC-93E8-FA8D55BDD7E7}"/>
              </a:ext>
            </a:extLst>
          </p:cNvPr>
          <p:cNvCxnSpPr>
            <a:cxnSpLocks/>
            <a:stCxn id="19" idx="0"/>
            <a:endCxn id="17" idx="2"/>
          </p:cNvCxnSpPr>
          <p:nvPr/>
        </p:nvCxnSpPr>
        <p:spPr>
          <a:xfrm flipH="1" flipV="1">
            <a:off x="6108738" y="3420944"/>
            <a:ext cx="1254949" cy="1868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a:extLst>
              <a:ext uri="{FF2B5EF4-FFF2-40B4-BE49-F238E27FC236}">
                <a16:creationId xmlns:a16="http://schemas.microsoft.com/office/drawing/2014/main" id="{6039CDA9-9896-409F-971C-EE10A94264DE}"/>
              </a:ext>
            </a:extLst>
          </p:cNvPr>
          <p:cNvCxnSpPr>
            <a:cxnSpLocks/>
            <a:endCxn id="21" idx="2"/>
          </p:cNvCxnSpPr>
          <p:nvPr/>
        </p:nvCxnSpPr>
        <p:spPr>
          <a:xfrm flipH="1" flipV="1">
            <a:off x="4036316" y="2377262"/>
            <a:ext cx="2048276" cy="3879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a:extLst>
              <a:ext uri="{FF2B5EF4-FFF2-40B4-BE49-F238E27FC236}">
                <a16:creationId xmlns:a16="http://schemas.microsoft.com/office/drawing/2014/main" id="{B7BEAB9A-86DB-459F-98D6-9D8A07B89E1D}"/>
              </a:ext>
            </a:extLst>
          </p:cNvPr>
          <p:cNvCxnSpPr>
            <a:cxnSpLocks/>
            <a:stCxn id="17" idx="0"/>
            <a:endCxn id="22" idx="2"/>
          </p:cNvCxnSpPr>
          <p:nvPr/>
        </p:nvCxnSpPr>
        <p:spPr>
          <a:xfrm flipV="1">
            <a:off x="6108738" y="2388152"/>
            <a:ext cx="0" cy="3862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eur droit avec flèche 71">
            <a:extLst>
              <a:ext uri="{FF2B5EF4-FFF2-40B4-BE49-F238E27FC236}">
                <a16:creationId xmlns:a16="http://schemas.microsoft.com/office/drawing/2014/main" id="{3C7EBEA9-FBB4-4924-ADCF-19E17F6923C4}"/>
              </a:ext>
            </a:extLst>
          </p:cNvPr>
          <p:cNvCxnSpPr>
            <a:cxnSpLocks/>
            <a:stCxn id="17" idx="0"/>
            <a:endCxn id="23" idx="2"/>
          </p:cNvCxnSpPr>
          <p:nvPr/>
        </p:nvCxnSpPr>
        <p:spPr>
          <a:xfrm flipV="1">
            <a:off x="6108738" y="2388152"/>
            <a:ext cx="2063135" cy="3862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a:extLst>
              <a:ext uri="{FF2B5EF4-FFF2-40B4-BE49-F238E27FC236}">
                <a16:creationId xmlns:a16="http://schemas.microsoft.com/office/drawing/2014/main" id="{D87684A2-5406-4D7B-82D4-889E38DDB106}"/>
              </a:ext>
            </a:extLst>
          </p:cNvPr>
          <p:cNvCxnSpPr>
            <a:cxnSpLocks/>
            <a:stCxn id="17" idx="0"/>
            <a:endCxn id="24" idx="2"/>
          </p:cNvCxnSpPr>
          <p:nvPr/>
        </p:nvCxnSpPr>
        <p:spPr>
          <a:xfrm flipV="1">
            <a:off x="6108738" y="2377262"/>
            <a:ext cx="4139003" cy="3971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 coins arrondis 78">
            <a:extLst>
              <a:ext uri="{FF2B5EF4-FFF2-40B4-BE49-F238E27FC236}">
                <a16:creationId xmlns:a16="http://schemas.microsoft.com/office/drawing/2014/main" id="{1721B8ED-BD3D-4D09-98F4-99F79C32CE1B}"/>
              </a:ext>
            </a:extLst>
          </p:cNvPr>
          <p:cNvSpPr/>
          <p:nvPr/>
        </p:nvSpPr>
        <p:spPr>
          <a:xfrm>
            <a:off x="9244435" y="352791"/>
            <a:ext cx="1791855" cy="293251"/>
          </a:xfrm>
          <a:prstGeom prst="roundRect">
            <a:avLst/>
          </a:prstGeom>
          <a:noFill/>
          <a:ln w="3810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solidFill>
                  <a:schemeClr val="tx2"/>
                </a:solidFill>
              </a:rPr>
              <a:t>SECONDE</a:t>
            </a:r>
          </a:p>
        </p:txBody>
      </p:sp>
      <p:sp>
        <p:nvSpPr>
          <p:cNvPr id="80" name="Rectangle : coins arrondis 79">
            <a:extLst>
              <a:ext uri="{FF2B5EF4-FFF2-40B4-BE49-F238E27FC236}">
                <a16:creationId xmlns:a16="http://schemas.microsoft.com/office/drawing/2014/main" id="{2FF5DB65-061E-42DC-99F1-F1B99578561E}"/>
              </a:ext>
            </a:extLst>
          </p:cNvPr>
          <p:cNvSpPr/>
          <p:nvPr/>
        </p:nvSpPr>
        <p:spPr>
          <a:xfrm>
            <a:off x="9244435" y="766760"/>
            <a:ext cx="1791855" cy="293252"/>
          </a:xfrm>
          <a:prstGeom prst="roundRect">
            <a:avLst/>
          </a:prstGeom>
          <a:noFill/>
          <a:ln w="38100">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solidFill>
                  <a:schemeClr val="tx2"/>
                </a:solidFill>
              </a:rPr>
              <a:t>PREMIERE</a:t>
            </a:r>
          </a:p>
        </p:txBody>
      </p:sp>
      <p:sp>
        <p:nvSpPr>
          <p:cNvPr id="3" name="Espace réservé du numéro de diapositive 2">
            <a:extLst>
              <a:ext uri="{FF2B5EF4-FFF2-40B4-BE49-F238E27FC236}">
                <a16:creationId xmlns:a16="http://schemas.microsoft.com/office/drawing/2014/main" id="{68FABBBE-93A4-478C-9B98-4C9CDDD40CE6}"/>
              </a:ext>
            </a:extLst>
          </p:cNvPr>
          <p:cNvSpPr>
            <a:spLocks noGrp="1"/>
          </p:cNvSpPr>
          <p:nvPr>
            <p:ph type="sldNum" sz="quarter" idx="12"/>
          </p:nvPr>
        </p:nvSpPr>
        <p:spPr/>
        <p:txBody>
          <a:bodyPr/>
          <a:lstStyle/>
          <a:p>
            <a:pPr rtl="0"/>
            <a:fld id="{E31375A4-56A4-47D6-9801-1991572033F7}" type="slidenum">
              <a:rPr lang="fr-FR" noProof="0" smtClean="0"/>
              <a:pPr rtl="0"/>
              <a:t>3</a:t>
            </a:fld>
            <a:endParaRPr lang="fr-FR" noProof="0"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9461A-9439-47C5-B77D-8F0AEB7528F5}"/>
              </a:ext>
            </a:extLst>
          </p:cNvPr>
          <p:cNvSpPr>
            <a:spLocks noGrp="1"/>
          </p:cNvSpPr>
          <p:nvPr>
            <p:ph type="title"/>
          </p:nvPr>
        </p:nvSpPr>
        <p:spPr>
          <a:xfrm>
            <a:off x="1295399" y="324092"/>
            <a:ext cx="9601200" cy="794794"/>
          </a:xfrm>
        </p:spPr>
        <p:txBody>
          <a:bodyPr>
            <a:normAutofit/>
          </a:bodyPr>
          <a:lstStyle/>
          <a:p>
            <a:r>
              <a:rPr lang="fr-FR" sz="2400" u="sng" dirty="0"/>
              <a:t>OBJECTIF 4</a:t>
            </a:r>
            <a:r>
              <a:rPr lang="fr-FR" sz="2400" dirty="0"/>
              <a:t> : </a:t>
            </a:r>
            <a:r>
              <a:rPr lang="fr-FR" sz="2400" dirty="0">
                <a:solidFill>
                  <a:srgbClr val="0070C0"/>
                </a:solidFill>
              </a:rPr>
              <a:t>Comprendre</a:t>
            </a:r>
            <a:r>
              <a:rPr lang="fr-FR" sz="2400" dirty="0"/>
              <a:t> que la sélection adverse peut mener à l’absence d’équilibre</a:t>
            </a:r>
            <a:endParaRPr lang="en-US" sz="2400" dirty="0"/>
          </a:p>
        </p:txBody>
      </p:sp>
      <p:sp>
        <p:nvSpPr>
          <p:cNvPr id="3" name="Espace réservé du contenu 2">
            <a:extLst>
              <a:ext uri="{FF2B5EF4-FFF2-40B4-BE49-F238E27FC236}">
                <a16:creationId xmlns:a16="http://schemas.microsoft.com/office/drawing/2014/main" id="{1148A8A0-CFB4-4138-BEED-8A24BEFBB3C7}"/>
              </a:ext>
            </a:extLst>
          </p:cNvPr>
          <p:cNvSpPr>
            <a:spLocks noGrp="1"/>
          </p:cNvSpPr>
          <p:nvPr>
            <p:ph idx="1"/>
          </p:nvPr>
        </p:nvSpPr>
        <p:spPr>
          <a:xfrm>
            <a:off x="1295399" y="1279000"/>
            <a:ext cx="9601200" cy="5047862"/>
          </a:xfrm>
        </p:spPr>
        <p:txBody>
          <a:bodyPr>
            <a:normAutofit/>
          </a:bodyPr>
          <a:lstStyle/>
          <a:p>
            <a:r>
              <a:rPr lang="fr-FR" sz="1800" dirty="0"/>
              <a:t>Montrer que l’information asymétrique amène les acheteurs à anticiper des défauts cachés dans les biens offerts à la vente =&gt; </a:t>
            </a:r>
            <a:r>
              <a:rPr lang="fr-FR" sz="1800" b="1" dirty="0"/>
              <a:t>baisse des prix et retrait du marché des biens de meilleure qualité </a:t>
            </a:r>
            <a:r>
              <a:rPr lang="fr-FR" sz="1800" dirty="0"/>
              <a:t>=&gt; baisse des prix =&gt; baisse de la demande =&gt; absence d’équilibre</a:t>
            </a:r>
          </a:p>
          <a:p>
            <a:endParaRPr lang="fr-FR" sz="1800" dirty="0"/>
          </a:p>
          <a:p>
            <a:endParaRPr lang="fr-FR" sz="1800" dirty="0"/>
          </a:p>
          <a:p>
            <a:pPr marL="45720" indent="0">
              <a:buNone/>
            </a:pPr>
            <a:endParaRPr lang="fr-FR" sz="1800" dirty="0"/>
          </a:p>
          <a:p>
            <a:pPr marL="45720" indent="0">
              <a:buNone/>
            </a:pPr>
            <a:endParaRPr lang="fr-FR" sz="1800" dirty="0"/>
          </a:p>
          <a:p>
            <a:pPr marL="45720" indent="0">
              <a:buNone/>
            </a:pPr>
            <a:endParaRPr lang="fr-FR" sz="1800" dirty="0"/>
          </a:p>
          <a:p>
            <a:pPr lvl="0"/>
            <a:r>
              <a:rPr lang="fr-FR" sz="1800" b="1" dirty="0"/>
              <a:t>Reprendre éventuellement l’exemple du marché des voitures d’occasion </a:t>
            </a:r>
            <a:r>
              <a:rPr lang="fr-FR" sz="1800" dirty="0"/>
              <a:t>: sur le marché des véhicules d’occasion, au bout d’un certain temps, plus personne n’achètera les vieilles voitures et le marché risque de disparaître =&gt; absence d’équilibre.</a:t>
            </a:r>
          </a:p>
          <a:p>
            <a:pPr lvl="0"/>
            <a:r>
              <a:rPr lang="fr-FR" sz="1800" dirty="0"/>
              <a:t>Il est possible, mais non obligatoire, de passer par une représentation graphique.</a:t>
            </a:r>
          </a:p>
        </p:txBody>
      </p:sp>
      <p:sp>
        <p:nvSpPr>
          <p:cNvPr id="4" name="Espace réservé du pied de page 3">
            <a:extLst>
              <a:ext uri="{FF2B5EF4-FFF2-40B4-BE49-F238E27FC236}">
                <a16:creationId xmlns:a16="http://schemas.microsoft.com/office/drawing/2014/main" id="{B16C56D5-A8FE-47B8-8F69-360877E262D3}"/>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sp>
        <p:nvSpPr>
          <p:cNvPr id="5" name="Espace réservé du numéro de diapositive 4">
            <a:extLst>
              <a:ext uri="{FF2B5EF4-FFF2-40B4-BE49-F238E27FC236}">
                <a16:creationId xmlns:a16="http://schemas.microsoft.com/office/drawing/2014/main" id="{6C0A85A9-2E8D-465B-8D6D-E32AF4B242CD}"/>
              </a:ext>
            </a:extLst>
          </p:cNvPr>
          <p:cNvSpPr>
            <a:spLocks noGrp="1"/>
          </p:cNvSpPr>
          <p:nvPr>
            <p:ph type="sldNum" sz="quarter" idx="12"/>
          </p:nvPr>
        </p:nvSpPr>
        <p:spPr/>
        <p:txBody>
          <a:bodyPr/>
          <a:lstStyle/>
          <a:p>
            <a:pPr rtl="0"/>
            <a:fld id="{E31375A4-56A4-47D6-9801-1991572033F7}" type="slidenum">
              <a:rPr lang="fr-FR" noProof="0" smtClean="0"/>
              <a:t>30</a:t>
            </a:fld>
            <a:endParaRPr lang="fr-FR" noProof="0" dirty="0"/>
          </a:p>
        </p:txBody>
      </p:sp>
      <p:pic>
        <p:nvPicPr>
          <p:cNvPr id="6" name="Image 5">
            <a:extLst>
              <a:ext uri="{FF2B5EF4-FFF2-40B4-BE49-F238E27FC236}">
                <a16:creationId xmlns:a16="http://schemas.microsoft.com/office/drawing/2014/main" id="{7BEB9BB7-11C5-4EDB-AF30-FD75633B9620}"/>
              </a:ext>
            </a:extLst>
          </p:cNvPr>
          <p:cNvPicPr>
            <a:picLocks noChangeAspect="1"/>
          </p:cNvPicPr>
          <p:nvPr/>
        </p:nvPicPr>
        <p:blipFill>
          <a:blip r:embed="rId3"/>
          <a:stretch>
            <a:fillRect/>
          </a:stretch>
        </p:blipFill>
        <p:spPr>
          <a:xfrm>
            <a:off x="1998122" y="2241556"/>
            <a:ext cx="3142397" cy="2282288"/>
          </a:xfrm>
          <a:prstGeom prst="rect">
            <a:avLst/>
          </a:prstGeom>
        </p:spPr>
      </p:pic>
      <p:sp>
        <p:nvSpPr>
          <p:cNvPr id="7" name="Rectangle 6">
            <a:extLst>
              <a:ext uri="{FF2B5EF4-FFF2-40B4-BE49-F238E27FC236}">
                <a16:creationId xmlns:a16="http://schemas.microsoft.com/office/drawing/2014/main" id="{58CF3ECF-AA46-4C4E-8DCA-D162AB2E9E4B}"/>
              </a:ext>
            </a:extLst>
          </p:cNvPr>
          <p:cNvSpPr/>
          <p:nvPr/>
        </p:nvSpPr>
        <p:spPr>
          <a:xfrm>
            <a:off x="5250705" y="4108346"/>
            <a:ext cx="4286834" cy="415498"/>
          </a:xfrm>
          <a:prstGeom prst="rect">
            <a:avLst/>
          </a:prstGeom>
        </p:spPr>
        <p:txBody>
          <a:bodyPr wrap="square">
            <a:spAutoFit/>
          </a:bodyPr>
          <a:lstStyle/>
          <a:p>
            <a:r>
              <a:rPr lang="en-US" sz="1050" dirty="0"/>
              <a:t>Joseph E. </a:t>
            </a:r>
            <a:r>
              <a:rPr lang="en-US" sz="1050" dirty="0" err="1"/>
              <a:t>Stiglitz</a:t>
            </a:r>
            <a:r>
              <a:rPr lang="en-US" sz="1050" dirty="0"/>
              <a:t>, Carl E. Walsh, Jean-Dominique </a:t>
            </a:r>
            <a:r>
              <a:rPr lang="en-US" sz="1050" dirty="0" err="1"/>
              <a:t>Lafay</a:t>
            </a:r>
            <a:r>
              <a:rPr lang="en-US" sz="1050" dirty="0"/>
              <a:t>, </a:t>
            </a:r>
            <a:r>
              <a:rPr lang="en-US" sz="1050" i="1" dirty="0" err="1"/>
              <a:t>Principes</a:t>
            </a:r>
            <a:r>
              <a:rPr lang="en-US" sz="1050" i="1" dirty="0"/>
              <a:t> </a:t>
            </a:r>
            <a:r>
              <a:rPr lang="en-US" sz="1050" i="1" dirty="0" err="1"/>
              <a:t>d’économie</a:t>
            </a:r>
            <a:r>
              <a:rPr lang="en-US" sz="1050" i="1" dirty="0"/>
              <a:t> </a:t>
            </a:r>
            <a:r>
              <a:rPr lang="en-US" sz="1050" i="1" dirty="0" err="1"/>
              <a:t>moderne</a:t>
            </a:r>
            <a:r>
              <a:rPr lang="en-US" sz="1050" dirty="0"/>
              <a:t>, De </a:t>
            </a:r>
            <a:r>
              <a:rPr lang="en-US" sz="1050" dirty="0" err="1"/>
              <a:t>Boeck</a:t>
            </a:r>
            <a:r>
              <a:rPr lang="en-US" sz="1050" dirty="0"/>
              <a:t>, 3ème edition, 2011, p, 316.</a:t>
            </a:r>
          </a:p>
        </p:txBody>
      </p:sp>
    </p:spTree>
    <p:extLst>
      <p:ext uri="{BB962C8B-B14F-4D97-AF65-F5344CB8AC3E}">
        <p14:creationId xmlns:p14="http://schemas.microsoft.com/office/powerpoint/2010/main" val="214547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2D2DBB-2479-47BC-B709-DD55988B6A47}"/>
              </a:ext>
            </a:extLst>
          </p:cNvPr>
          <p:cNvSpPr>
            <a:spLocks noGrp="1"/>
          </p:cNvSpPr>
          <p:nvPr>
            <p:ph type="title"/>
          </p:nvPr>
        </p:nvSpPr>
        <p:spPr>
          <a:xfrm>
            <a:off x="1295400" y="381000"/>
            <a:ext cx="9601200" cy="834342"/>
          </a:xfrm>
        </p:spPr>
        <p:txBody>
          <a:bodyPr>
            <a:normAutofit/>
          </a:bodyPr>
          <a:lstStyle/>
          <a:p>
            <a:r>
              <a:rPr lang="fr-FR" sz="2400" u="sng" dirty="0"/>
              <a:t>OBJECTIF 5</a:t>
            </a:r>
            <a:r>
              <a:rPr lang="fr-FR" sz="2400" dirty="0"/>
              <a:t> : </a:t>
            </a:r>
            <a:r>
              <a:rPr lang="fr-FR" sz="2400" dirty="0">
                <a:solidFill>
                  <a:srgbClr val="0070C0"/>
                </a:solidFill>
              </a:rPr>
              <a:t>Être capable d’illustrer </a:t>
            </a:r>
            <a:r>
              <a:rPr lang="fr-FR" sz="2400" dirty="0"/>
              <a:t>l’intervention des pouvoirs publics face à ces différentes défaillances</a:t>
            </a:r>
            <a:endParaRPr lang="en-US" sz="2400" dirty="0"/>
          </a:p>
        </p:txBody>
      </p:sp>
      <p:sp>
        <p:nvSpPr>
          <p:cNvPr id="3" name="Espace réservé du contenu 2">
            <a:extLst>
              <a:ext uri="{FF2B5EF4-FFF2-40B4-BE49-F238E27FC236}">
                <a16:creationId xmlns:a16="http://schemas.microsoft.com/office/drawing/2014/main" id="{2E5756E6-6236-4BC2-8F7F-13304CB99DE1}"/>
              </a:ext>
            </a:extLst>
          </p:cNvPr>
          <p:cNvSpPr>
            <a:spLocks noGrp="1"/>
          </p:cNvSpPr>
          <p:nvPr>
            <p:ph idx="1"/>
          </p:nvPr>
        </p:nvSpPr>
        <p:spPr>
          <a:xfrm>
            <a:off x="1295400" y="1371599"/>
            <a:ext cx="9601200" cy="619247"/>
          </a:xfrm>
        </p:spPr>
        <p:txBody>
          <a:bodyPr>
            <a:normAutofit/>
          </a:bodyPr>
          <a:lstStyle/>
          <a:p>
            <a:pPr marL="45720" indent="0">
              <a:buNone/>
            </a:pPr>
            <a:r>
              <a:rPr lang="fr-FR" sz="1800" b="1" dirty="0">
                <a:solidFill>
                  <a:srgbClr val="FF0000"/>
                </a:solidFill>
              </a:rPr>
              <a:t>Ce 5ème objectif peut être abordé soit à la fin du chapitre, soit en l’associant à chaque défaillance.</a:t>
            </a:r>
          </a:p>
          <a:p>
            <a:pPr marL="0" indent="0">
              <a:buNone/>
            </a:pPr>
            <a:endParaRPr lang="fr-FR" sz="1800" b="1" dirty="0"/>
          </a:p>
          <a:p>
            <a:pPr marL="45720" indent="0">
              <a:buNone/>
            </a:pPr>
            <a:endParaRPr lang="fr-FR" sz="1800" b="1" dirty="0">
              <a:solidFill>
                <a:srgbClr val="FF0000"/>
              </a:solidFill>
            </a:endParaRPr>
          </a:p>
          <a:p>
            <a:pPr marL="45720" indent="0">
              <a:buNone/>
            </a:pPr>
            <a:endParaRPr lang="fr-FR" sz="1800" b="1" dirty="0">
              <a:solidFill>
                <a:srgbClr val="FF0000"/>
              </a:solidFill>
            </a:endParaRPr>
          </a:p>
          <a:p>
            <a:pPr marL="45720" indent="0">
              <a:buNone/>
            </a:pPr>
            <a:endParaRPr lang="en-US" b="1" dirty="0"/>
          </a:p>
        </p:txBody>
      </p:sp>
      <p:sp>
        <p:nvSpPr>
          <p:cNvPr id="4" name="Espace réservé du pied de page 3">
            <a:extLst>
              <a:ext uri="{FF2B5EF4-FFF2-40B4-BE49-F238E27FC236}">
                <a16:creationId xmlns:a16="http://schemas.microsoft.com/office/drawing/2014/main" id="{900BC47B-076D-45A0-8CB6-EE93CB46790A}"/>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sp>
        <p:nvSpPr>
          <p:cNvPr id="5" name="Espace réservé du numéro de diapositive 4">
            <a:extLst>
              <a:ext uri="{FF2B5EF4-FFF2-40B4-BE49-F238E27FC236}">
                <a16:creationId xmlns:a16="http://schemas.microsoft.com/office/drawing/2014/main" id="{27243A6A-BB61-4576-AF52-A8C8ECDB4FD8}"/>
              </a:ext>
            </a:extLst>
          </p:cNvPr>
          <p:cNvSpPr>
            <a:spLocks noGrp="1"/>
          </p:cNvSpPr>
          <p:nvPr>
            <p:ph type="sldNum" sz="quarter" idx="12"/>
          </p:nvPr>
        </p:nvSpPr>
        <p:spPr/>
        <p:txBody>
          <a:bodyPr/>
          <a:lstStyle/>
          <a:p>
            <a:pPr rtl="0"/>
            <a:fld id="{E31375A4-56A4-47D6-9801-1991572033F7}" type="slidenum">
              <a:rPr lang="fr-FR" noProof="0" smtClean="0"/>
              <a:t>31</a:t>
            </a:fld>
            <a:endParaRPr lang="fr-FR" noProof="0" dirty="0"/>
          </a:p>
        </p:txBody>
      </p:sp>
      <p:graphicFrame>
        <p:nvGraphicFramePr>
          <p:cNvPr id="6" name="Tableau 5">
            <a:extLst>
              <a:ext uri="{FF2B5EF4-FFF2-40B4-BE49-F238E27FC236}">
                <a16:creationId xmlns:a16="http://schemas.microsoft.com/office/drawing/2014/main" id="{F1702E75-A81D-4218-8F16-C7509D01B15F}"/>
              </a:ext>
            </a:extLst>
          </p:cNvPr>
          <p:cNvGraphicFramePr>
            <a:graphicFrameLocks noGrp="1"/>
          </p:cNvGraphicFramePr>
          <p:nvPr/>
        </p:nvGraphicFramePr>
        <p:xfrm>
          <a:off x="1380065" y="2030823"/>
          <a:ext cx="9169401" cy="4090079"/>
        </p:xfrm>
        <a:graphic>
          <a:graphicData uri="http://schemas.openxmlformats.org/drawingml/2006/table">
            <a:tbl>
              <a:tblPr firstRow="1" bandRow="1">
                <a:tableStyleId>{B301B821-A1FF-4177-AEE7-76D212191A09}</a:tableStyleId>
              </a:tblPr>
              <a:tblGrid>
                <a:gridCol w="3056467">
                  <a:extLst>
                    <a:ext uri="{9D8B030D-6E8A-4147-A177-3AD203B41FA5}">
                      <a16:colId xmlns:a16="http://schemas.microsoft.com/office/drawing/2014/main" val="1163484922"/>
                    </a:ext>
                  </a:extLst>
                </a:gridCol>
                <a:gridCol w="3056467">
                  <a:extLst>
                    <a:ext uri="{9D8B030D-6E8A-4147-A177-3AD203B41FA5}">
                      <a16:colId xmlns:a16="http://schemas.microsoft.com/office/drawing/2014/main" val="2963669104"/>
                    </a:ext>
                  </a:extLst>
                </a:gridCol>
                <a:gridCol w="3056467">
                  <a:extLst>
                    <a:ext uri="{9D8B030D-6E8A-4147-A177-3AD203B41FA5}">
                      <a16:colId xmlns:a16="http://schemas.microsoft.com/office/drawing/2014/main" val="2990063040"/>
                    </a:ext>
                  </a:extLst>
                </a:gridCol>
              </a:tblGrid>
              <a:tr h="1182857">
                <a:tc>
                  <a:txBody>
                    <a:bodyPr/>
                    <a:lstStyle/>
                    <a:p>
                      <a:pPr algn="l"/>
                      <a:r>
                        <a:rPr lang="en-US" dirty="0"/>
                        <a:t>DEFAILLANCES</a:t>
                      </a:r>
                    </a:p>
                  </a:txBody>
                  <a:tcPr/>
                </a:tc>
                <a:tc>
                  <a:txBody>
                    <a:bodyPr/>
                    <a:lstStyle/>
                    <a:p>
                      <a:pPr algn="l"/>
                      <a:r>
                        <a:rPr lang="en-US" dirty="0"/>
                        <a:t>EXEMPLE POSSIBLE</a:t>
                      </a:r>
                    </a:p>
                  </a:txBody>
                  <a:tcPr/>
                </a:tc>
                <a:tc>
                  <a:txBody>
                    <a:bodyPr/>
                    <a:lstStyle/>
                    <a:p>
                      <a:pPr algn="l"/>
                      <a:r>
                        <a:rPr lang="en-US" dirty="0"/>
                        <a:t>EXEMPLE D’INTERVENTION DES POUVOIRS PUBLICS</a:t>
                      </a:r>
                    </a:p>
                  </a:txBody>
                  <a:tcPr/>
                </a:tc>
                <a:extLst>
                  <a:ext uri="{0D108BD9-81ED-4DB2-BD59-A6C34878D82A}">
                    <a16:rowId xmlns:a16="http://schemas.microsoft.com/office/drawing/2014/main" val="2593044962"/>
                  </a:ext>
                </a:extLst>
              </a:tr>
              <a:tr h="479714">
                <a:tc>
                  <a:txBody>
                    <a:bodyPr/>
                    <a:lstStyle/>
                    <a:p>
                      <a:pPr algn="l"/>
                      <a:r>
                        <a:rPr lang="en-US" dirty="0"/>
                        <a:t>EXTERNALITE</a:t>
                      </a:r>
                    </a:p>
                  </a:txBody>
                  <a:tcPr/>
                </a:tc>
                <a:tc>
                  <a:txBody>
                    <a:bodyPr/>
                    <a:lstStyle/>
                    <a:p>
                      <a:pPr algn="l"/>
                      <a:r>
                        <a:rPr lang="en-US" dirty="0"/>
                        <a:t>Pollution</a:t>
                      </a:r>
                    </a:p>
                  </a:txBody>
                  <a:tcPr/>
                </a:tc>
                <a:tc>
                  <a:txBody>
                    <a:bodyPr/>
                    <a:lstStyle/>
                    <a:p>
                      <a:pPr algn="l"/>
                      <a:r>
                        <a:rPr lang="en-US" dirty="0" err="1"/>
                        <a:t>Normes</a:t>
                      </a:r>
                      <a:r>
                        <a:rPr lang="en-US" dirty="0"/>
                        <a:t> / Taxes</a:t>
                      </a:r>
                    </a:p>
                  </a:txBody>
                  <a:tcPr/>
                </a:tc>
                <a:extLst>
                  <a:ext uri="{0D108BD9-81ED-4DB2-BD59-A6C34878D82A}">
                    <a16:rowId xmlns:a16="http://schemas.microsoft.com/office/drawing/2014/main" val="920711372"/>
                  </a:ext>
                </a:extLst>
              </a:tr>
              <a:tr h="479714">
                <a:tc>
                  <a:txBody>
                    <a:bodyPr/>
                    <a:lstStyle/>
                    <a:p>
                      <a:pPr algn="l"/>
                      <a:r>
                        <a:rPr lang="en-US" dirty="0"/>
                        <a:t>BIEN COMMUN</a:t>
                      </a:r>
                    </a:p>
                  </a:txBody>
                  <a:tcPr/>
                </a:tc>
                <a:tc>
                  <a:txBody>
                    <a:bodyPr/>
                    <a:lstStyle/>
                    <a:p>
                      <a:pPr algn="l"/>
                      <a:r>
                        <a:rPr lang="en-US" dirty="0" err="1"/>
                        <a:t>Ressources</a:t>
                      </a:r>
                      <a:r>
                        <a:rPr lang="en-US" dirty="0"/>
                        <a:t> </a:t>
                      </a:r>
                      <a:r>
                        <a:rPr lang="en-US" dirty="0" err="1"/>
                        <a:t>halieutiques</a:t>
                      </a:r>
                      <a:endParaRPr lang="en-US" dirty="0"/>
                    </a:p>
                  </a:txBody>
                  <a:tcPr/>
                </a:tc>
                <a:tc>
                  <a:txBody>
                    <a:bodyPr/>
                    <a:lstStyle/>
                    <a:p>
                      <a:pPr algn="l"/>
                      <a:r>
                        <a:rPr lang="en-US" dirty="0" err="1"/>
                        <a:t>Réglementation</a:t>
                      </a:r>
                      <a:r>
                        <a:rPr lang="en-US" dirty="0"/>
                        <a:t> / Quotas</a:t>
                      </a:r>
                    </a:p>
                  </a:txBody>
                  <a:tcPr/>
                </a:tc>
                <a:extLst>
                  <a:ext uri="{0D108BD9-81ED-4DB2-BD59-A6C34878D82A}">
                    <a16:rowId xmlns:a16="http://schemas.microsoft.com/office/drawing/2014/main" val="333970198"/>
                  </a:ext>
                </a:extLst>
              </a:tr>
              <a:tr h="479714">
                <a:tc>
                  <a:txBody>
                    <a:bodyPr/>
                    <a:lstStyle/>
                    <a:p>
                      <a:pPr algn="l"/>
                      <a:r>
                        <a:rPr lang="en-US" dirty="0"/>
                        <a:t>BIEN COLLECTIF</a:t>
                      </a:r>
                    </a:p>
                  </a:txBody>
                  <a:tcPr/>
                </a:tc>
                <a:tc>
                  <a:txBody>
                    <a:bodyPr/>
                    <a:lstStyle/>
                    <a:p>
                      <a:pPr algn="l"/>
                      <a:r>
                        <a:rPr lang="en-US" dirty="0"/>
                        <a:t>Défense </a:t>
                      </a:r>
                      <a:r>
                        <a:rPr lang="en-US" dirty="0" err="1"/>
                        <a:t>nationale</a:t>
                      </a:r>
                      <a:endParaRPr lang="en-US" dirty="0"/>
                    </a:p>
                  </a:txBody>
                  <a:tcPr/>
                </a:tc>
                <a:tc>
                  <a:txBody>
                    <a:bodyPr/>
                    <a:lstStyle/>
                    <a:p>
                      <a:pPr algn="l"/>
                      <a:r>
                        <a:rPr lang="en-US" dirty="0"/>
                        <a:t>Production du service par les </a:t>
                      </a:r>
                      <a:r>
                        <a:rPr lang="en-US" dirty="0" err="1"/>
                        <a:t>pouvoirs</a:t>
                      </a:r>
                      <a:r>
                        <a:rPr lang="en-US" dirty="0"/>
                        <a:t> publics</a:t>
                      </a:r>
                    </a:p>
                  </a:txBody>
                  <a:tcPr/>
                </a:tc>
                <a:extLst>
                  <a:ext uri="{0D108BD9-81ED-4DB2-BD59-A6C34878D82A}">
                    <a16:rowId xmlns:a16="http://schemas.microsoft.com/office/drawing/2014/main" val="1737478764"/>
                  </a:ext>
                </a:extLst>
              </a:tr>
              <a:tr h="828000">
                <a:tc>
                  <a:txBody>
                    <a:bodyPr/>
                    <a:lstStyle/>
                    <a:p>
                      <a:pPr algn="l"/>
                      <a:r>
                        <a:rPr lang="en-US" dirty="0"/>
                        <a:t>SELECTION ADVERSE</a:t>
                      </a:r>
                    </a:p>
                  </a:txBody>
                  <a:tcPr/>
                </a:tc>
                <a:tc>
                  <a:txBody>
                    <a:bodyPr/>
                    <a:lstStyle/>
                    <a:p>
                      <a:pPr algn="l"/>
                      <a:r>
                        <a:rPr lang="en-US" dirty="0" err="1"/>
                        <a:t>Voitures</a:t>
                      </a:r>
                      <a:r>
                        <a:rPr lang="en-US" dirty="0"/>
                        <a:t> </a:t>
                      </a:r>
                      <a:r>
                        <a:rPr lang="en-US" dirty="0" err="1"/>
                        <a:t>d’occasion</a:t>
                      </a:r>
                      <a:endParaRPr lang="en-US" dirty="0"/>
                    </a:p>
                  </a:txBody>
                  <a:tcPr/>
                </a:tc>
                <a:tc>
                  <a:txBody>
                    <a:bodyPr/>
                    <a:lstStyle/>
                    <a:p>
                      <a:pPr algn="l"/>
                      <a:r>
                        <a:rPr lang="en-US" dirty="0" err="1"/>
                        <a:t>Contrôle</a:t>
                      </a:r>
                      <a:r>
                        <a:rPr lang="en-US" dirty="0"/>
                        <a:t> technique </a:t>
                      </a:r>
                      <a:r>
                        <a:rPr lang="en-US" dirty="0" err="1"/>
                        <a:t>obligatoire</a:t>
                      </a:r>
                      <a:endParaRPr lang="en-US" dirty="0"/>
                    </a:p>
                  </a:txBody>
                  <a:tcPr/>
                </a:tc>
                <a:extLst>
                  <a:ext uri="{0D108BD9-81ED-4DB2-BD59-A6C34878D82A}">
                    <a16:rowId xmlns:a16="http://schemas.microsoft.com/office/drawing/2014/main" val="46239075"/>
                  </a:ext>
                </a:extLst>
              </a:tr>
              <a:tr h="479714">
                <a:tc>
                  <a:txBody>
                    <a:bodyPr/>
                    <a:lstStyle/>
                    <a:p>
                      <a:pPr algn="l"/>
                      <a:r>
                        <a:rPr lang="en-US" dirty="0"/>
                        <a:t>ALEA MORAL</a:t>
                      </a:r>
                    </a:p>
                  </a:txBody>
                  <a:tcPr/>
                </a:tc>
                <a:tc>
                  <a:txBody>
                    <a:bodyPr/>
                    <a:lstStyle/>
                    <a:p>
                      <a:pPr algn="l"/>
                      <a:r>
                        <a:rPr lang="en-US" dirty="0"/>
                        <a:t>Assurance</a:t>
                      </a:r>
                    </a:p>
                  </a:txBody>
                  <a:tcPr/>
                </a:tc>
                <a:tc>
                  <a:txBody>
                    <a:bodyPr/>
                    <a:lstStyle/>
                    <a:p>
                      <a:pPr algn="l"/>
                      <a:r>
                        <a:rPr lang="en-US" dirty="0" err="1"/>
                        <a:t>Contrôle</a:t>
                      </a:r>
                      <a:r>
                        <a:rPr lang="en-US" dirty="0"/>
                        <a:t> </a:t>
                      </a:r>
                      <a:r>
                        <a:rPr lang="en-US" dirty="0" err="1"/>
                        <a:t>arrêts</a:t>
                      </a:r>
                      <a:r>
                        <a:rPr lang="en-US" dirty="0"/>
                        <a:t> de travail</a:t>
                      </a:r>
                    </a:p>
                  </a:txBody>
                  <a:tcPr/>
                </a:tc>
                <a:extLst>
                  <a:ext uri="{0D108BD9-81ED-4DB2-BD59-A6C34878D82A}">
                    <a16:rowId xmlns:a16="http://schemas.microsoft.com/office/drawing/2014/main" val="2770815906"/>
                  </a:ext>
                </a:extLst>
              </a:tr>
            </a:tbl>
          </a:graphicData>
        </a:graphic>
      </p:graphicFrame>
    </p:spTree>
    <p:extLst>
      <p:ext uri="{BB962C8B-B14F-4D97-AF65-F5344CB8AC3E}">
        <p14:creationId xmlns:p14="http://schemas.microsoft.com/office/powerpoint/2010/main" val="315348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C65078-1A29-4346-99C4-6707FA2E776F}"/>
              </a:ext>
            </a:extLst>
          </p:cNvPr>
          <p:cNvSpPr>
            <a:spLocks noGrp="1"/>
          </p:cNvSpPr>
          <p:nvPr>
            <p:ph type="title"/>
          </p:nvPr>
        </p:nvSpPr>
        <p:spPr>
          <a:xfrm>
            <a:off x="772997" y="249701"/>
            <a:ext cx="9641863" cy="551577"/>
          </a:xfrm>
        </p:spPr>
        <p:txBody>
          <a:bodyPr vert="horz" lIns="91440" tIns="45720" rIns="91440" bIns="45720" rtlCol="0" anchor="b">
            <a:noAutofit/>
          </a:bodyPr>
          <a:lstStyle/>
          <a:p>
            <a:r>
              <a:rPr lang="en-US" sz="2000" dirty="0" err="1"/>
              <a:t>questionnement</a:t>
            </a:r>
            <a:r>
              <a:rPr lang="en-US" sz="2000" dirty="0"/>
              <a:t>  1 : 6 </a:t>
            </a:r>
            <a:r>
              <a:rPr lang="en-US" sz="2000" dirty="0" err="1"/>
              <a:t>objectifs</a:t>
            </a:r>
            <a:r>
              <a:rPr lang="en-US" sz="2000" dirty="0"/>
              <a:t> </a:t>
            </a:r>
            <a:r>
              <a:rPr lang="en-US" sz="2000" dirty="0" err="1"/>
              <a:t>d’apprentissage</a:t>
            </a:r>
            <a:r>
              <a:rPr lang="en-US" sz="2000" dirty="0"/>
              <a:t> </a:t>
            </a:r>
            <a:r>
              <a:rPr lang="en-US" sz="2000" u="sng" dirty="0"/>
              <a:t>POUR LES </a:t>
            </a:r>
            <a:r>
              <a:rPr lang="en-US" sz="2000" u="sng" dirty="0" err="1"/>
              <a:t>élèves</a:t>
            </a:r>
            <a:endParaRPr lang="en-US" sz="2000" u="sng" dirty="0"/>
          </a:p>
        </p:txBody>
      </p:sp>
      <p:sp>
        <p:nvSpPr>
          <p:cNvPr id="3" name="Espace réservé du contenu 2">
            <a:extLst>
              <a:ext uri="{FF2B5EF4-FFF2-40B4-BE49-F238E27FC236}">
                <a16:creationId xmlns:a16="http://schemas.microsoft.com/office/drawing/2014/main" id="{F8CAEA49-E96A-447C-9C8F-15EAF4DD7588}"/>
              </a:ext>
            </a:extLst>
          </p:cNvPr>
          <p:cNvSpPr>
            <a:spLocks noGrp="1"/>
          </p:cNvSpPr>
          <p:nvPr>
            <p:ph idx="1"/>
          </p:nvPr>
        </p:nvSpPr>
        <p:spPr>
          <a:xfrm>
            <a:off x="772998" y="1021117"/>
            <a:ext cx="7626284" cy="4927119"/>
          </a:xfrm>
        </p:spPr>
        <p:txBody>
          <a:bodyPr>
            <a:normAutofit/>
          </a:bodyPr>
          <a:lstStyle/>
          <a:p>
            <a:pPr marL="266700" indent="-266700" algn="just">
              <a:buFont typeface="+mj-lt"/>
              <a:buAutoNum type="arabicPeriod"/>
            </a:pPr>
            <a:r>
              <a:rPr lang="fr-FR" sz="1730" b="1" dirty="0">
                <a:solidFill>
                  <a:srgbClr val="0070C0"/>
                </a:solidFill>
                <a:latin typeface="Baskerville Old Face"/>
                <a:cs typeface="Baskerville Old Face"/>
              </a:rPr>
              <a:t>Savoir que</a:t>
            </a:r>
            <a:r>
              <a:rPr lang="fr-FR" sz="1730" dirty="0">
                <a:latin typeface="Baskerville Old Face"/>
                <a:cs typeface="Baskerville Old Face"/>
              </a:rPr>
              <a:t> le marché est une institution </a:t>
            </a:r>
            <a:r>
              <a:rPr lang="fr-FR" sz="1700" dirty="0">
                <a:latin typeface="Baskerville Old Face"/>
              </a:rPr>
              <a:t>et</a:t>
            </a:r>
            <a:r>
              <a:rPr lang="fr-FR" sz="1730" b="1" dirty="0">
                <a:solidFill>
                  <a:srgbClr val="0070C0"/>
                </a:solidFill>
                <a:latin typeface="Baskerville Old Face"/>
                <a:cs typeface="Baskerville Old Face"/>
              </a:rPr>
              <a:t> savoir distinguer </a:t>
            </a:r>
            <a:r>
              <a:rPr lang="fr-FR" sz="1730" dirty="0">
                <a:latin typeface="Baskerville Old Face"/>
                <a:cs typeface="Baskerville Old Face"/>
              </a:rPr>
              <a:t>les marchés selon leur degré de concurrence (de la concurrence parfaite au monopole)</a:t>
            </a:r>
          </a:p>
          <a:p>
            <a:pPr marL="266700" indent="-266700" algn="just">
              <a:buFont typeface="+mj-lt"/>
              <a:buAutoNum type="arabicPeriod"/>
            </a:pPr>
            <a:r>
              <a:rPr lang="fr-FR" sz="1730" b="1" dirty="0">
                <a:solidFill>
                  <a:srgbClr val="0070C0"/>
                </a:solidFill>
                <a:latin typeface="Baskerville Old Face"/>
                <a:cs typeface="Baskerville Old Face"/>
              </a:rPr>
              <a:t>Savoir interpréter </a:t>
            </a:r>
            <a:r>
              <a:rPr lang="fr-FR" sz="1730" dirty="0">
                <a:latin typeface="Baskerville Old Face"/>
                <a:cs typeface="Baskerville Old Face"/>
              </a:rPr>
              <a:t>des courbes d’offre et de demande ainsi que leurs pentes, et </a:t>
            </a:r>
            <a:r>
              <a:rPr lang="fr-FR" sz="1730" b="1" dirty="0">
                <a:solidFill>
                  <a:srgbClr val="0070C0"/>
                </a:solidFill>
                <a:latin typeface="Baskerville Old Face"/>
                <a:cs typeface="Baskerville Old Face"/>
              </a:rPr>
              <a:t>comprendre</a:t>
            </a:r>
            <a:r>
              <a:rPr lang="fr-FR" sz="1730" dirty="0">
                <a:latin typeface="Baskerville Old Face"/>
                <a:cs typeface="Baskerville Old Face"/>
              </a:rPr>
              <a:t> comment leur confrontation détermine l’équilibre sur un marché de type concurrentiel où les agents sont des preneurs de prix.</a:t>
            </a:r>
          </a:p>
          <a:p>
            <a:pPr marL="266700" indent="-266700" algn="just">
              <a:buFont typeface="+mj-lt"/>
              <a:buAutoNum type="arabicPeriod"/>
            </a:pPr>
            <a:r>
              <a:rPr lang="fr-FR" sz="1730" b="1" dirty="0">
                <a:solidFill>
                  <a:srgbClr val="0070C0"/>
                </a:solidFill>
                <a:latin typeface="Baskerville Old Face"/>
                <a:cs typeface="Baskerville Old Face"/>
              </a:rPr>
              <a:t>Savoir illustrer et interpréter </a:t>
            </a:r>
            <a:r>
              <a:rPr lang="fr-FR" sz="1730" dirty="0">
                <a:latin typeface="Baskerville Old Face"/>
                <a:cs typeface="Baskerville Old Face"/>
              </a:rPr>
              <a:t>les déplacements des courbes et sur les courbes, par différents exemples chiffrés, notamment celui de la mise en œuvre d’une taxe forfaitaire.</a:t>
            </a:r>
          </a:p>
          <a:p>
            <a:pPr marL="266700" indent="-266700" algn="just">
              <a:buFont typeface="+mj-lt"/>
              <a:buAutoNum type="arabicPeriod"/>
            </a:pPr>
            <a:r>
              <a:rPr lang="fr-FR" sz="1730" b="1" dirty="0">
                <a:solidFill>
                  <a:srgbClr val="0070C0"/>
                </a:solidFill>
                <a:latin typeface="Baskerville Old Face"/>
                <a:cs typeface="Baskerville Old Face"/>
              </a:rPr>
              <a:t>Savoir déduire </a:t>
            </a:r>
            <a:r>
              <a:rPr lang="fr-FR" sz="1730" dirty="0">
                <a:latin typeface="Baskerville Old Face"/>
                <a:cs typeface="Baskerville Old Face"/>
              </a:rPr>
              <a:t>la courbe d’offre de la maximisation du profit par le  d’offre et de producteur et </a:t>
            </a:r>
            <a:r>
              <a:rPr lang="fr-FR" sz="1730" b="1" dirty="0">
                <a:solidFill>
                  <a:srgbClr val="0070C0"/>
                </a:solidFill>
                <a:latin typeface="Baskerville Old Face"/>
                <a:cs typeface="Baskerville Old Face"/>
              </a:rPr>
              <a:t>comprendre </a:t>
            </a:r>
            <a:r>
              <a:rPr lang="fr-FR" sz="1730" dirty="0">
                <a:latin typeface="Baskerville Old Face"/>
                <a:cs typeface="Baskerville Old Face"/>
              </a:rPr>
              <a:t>qu’en situation de coût marginal croissant, le producteur produit la quantité qui permet d’égaliser le coût marginal au prix ; </a:t>
            </a:r>
            <a:r>
              <a:rPr lang="fr-FR" sz="1730" b="1" dirty="0">
                <a:solidFill>
                  <a:srgbClr val="0070C0"/>
                </a:solidFill>
                <a:latin typeface="Baskerville Old Face"/>
                <a:cs typeface="Baskerville Old Face"/>
              </a:rPr>
              <a:t>savoir l’illustrer </a:t>
            </a:r>
            <a:r>
              <a:rPr lang="fr-FR" sz="1730" dirty="0">
                <a:latin typeface="Baskerville Old Face"/>
                <a:cs typeface="Baskerville Old Face"/>
              </a:rPr>
              <a:t>par des exemples.</a:t>
            </a:r>
          </a:p>
          <a:p>
            <a:pPr marL="266700" indent="-266700" algn="just">
              <a:buFont typeface="+mj-lt"/>
              <a:buAutoNum type="arabicPeriod"/>
            </a:pPr>
            <a:r>
              <a:rPr lang="fr-FR" sz="1730" b="1" dirty="0">
                <a:solidFill>
                  <a:srgbClr val="0070C0"/>
                </a:solidFill>
                <a:latin typeface="Baskerville Old Face"/>
                <a:cs typeface="Baskerville Old Face"/>
              </a:rPr>
              <a:t>Comprendre </a:t>
            </a:r>
            <a:r>
              <a:rPr lang="fr-FR" sz="1730" dirty="0">
                <a:latin typeface="Baskerville Old Face"/>
                <a:cs typeface="Baskerville Old Face"/>
              </a:rPr>
              <a:t>les notions de surplus du producteur et du consommateur</a:t>
            </a:r>
          </a:p>
          <a:p>
            <a:pPr marL="266700" indent="-266700" algn="just">
              <a:buFont typeface="+mj-lt"/>
              <a:buAutoNum type="arabicPeriod"/>
            </a:pPr>
            <a:r>
              <a:rPr lang="fr-FR" sz="1730" b="1" dirty="0">
                <a:solidFill>
                  <a:srgbClr val="0070C0"/>
                </a:solidFill>
                <a:latin typeface="Baskerville Old Face"/>
                <a:cs typeface="Baskerville Old Face"/>
              </a:rPr>
              <a:t>Comprendre</a:t>
            </a:r>
            <a:r>
              <a:rPr lang="fr-FR" sz="1730" dirty="0">
                <a:latin typeface="Baskerville Old Face"/>
                <a:cs typeface="Baskerville Old Face"/>
              </a:rPr>
              <a:t> la notion de gains à l’échange et savoir que la somme des surplus est maximisée à l’équilibre.</a:t>
            </a:r>
          </a:p>
          <a:p>
            <a:endParaRPr lang="en-US" dirty="0"/>
          </a:p>
        </p:txBody>
      </p:sp>
      <p:sp>
        <p:nvSpPr>
          <p:cNvPr id="5" name="ZoneTexte 4"/>
          <p:cNvSpPr txBox="1"/>
          <p:nvPr/>
        </p:nvSpPr>
        <p:spPr>
          <a:xfrm>
            <a:off x="8809168" y="1129603"/>
            <a:ext cx="2723722" cy="2031325"/>
          </a:xfrm>
          <a:prstGeom prst="rect">
            <a:avLst/>
          </a:prstGeom>
          <a:noFill/>
          <a:ln w="19050">
            <a:solidFill>
              <a:schemeClr val="tx1"/>
            </a:solidFill>
          </a:ln>
        </p:spPr>
        <p:txBody>
          <a:bodyPr wrap="square" rtlCol="0">
            <a:spAutoFit/>
          </a:bodyPr>
          <a:lstStyle/>
          <a:p>
            <a:r>
              <a:rPr lang="fr-FR" b="1" dirty="0">
                <a:solidFill>
                  <a:srgbClr val="0070C0"/>
                </a:solidFill>
                <a:latin typeface="Baskerville Old Face"/>
                <a:cs typeface="Baskerville Old Face"/>
              </a:rPr>
              <a:t>Les consignes principales :</a:t>
            </a:r>
          </a:p>
          <a:p>
            <a:pPr marL="285750" indent="-285750">
              <a:buFont typeface="Arial" panose="020B0604020202020204" pitchFamily="34" charset="0"/>
              <a:buChar char="•"/>
            </a:pPr>
            <a:r>
              <a:rPr lang="fr-FR" b="1" dirty="0">
                <a:latin typeface="Baskerville Old Face"/>
                <a:cs typeface="Baskerville Old Face"/>
              </a:rPr>
              <a:t>Savoir </a:t>
            </a:r>
          </a:p>
          <a:p>
            <a:pPr marL="285750" indent="-285750">
              <a:buFont typeface="Arial" panose="020B0604020202020204" pitchFamily="34" charset="0"/>
              <a:buChar char="•"/>
            </a:pPr>
            <a:r>
              <a:rPr lang="fr-FR" b="1" dirty="0">
                <a:latin typeface="Baskerville Old Face"/>
                <a:cs typeface="Baskerville Old Face"/>
              </a:rPr>
              <a:t>Savoir distinguer</a:t>
            </a:r>
          </a:p>
          <a:p>
            <a:pPr marL="285750" indent="-285750">
              <a:buFont typeface="Arial" panose="020B0604020202020204" pitchFamily="34" charset="0"/>
              <a:buChar char="•"/>
            </a:pPr>
            <a:r>
              <a:rPr lang="fr-FR" b="1" dirty="0">
                <a:latin typeface="Baskerville Old Face"/>
                <a:cs typeface="Baskerville Old Face"/>
              </a:rPr>
              <a:t>Savoir interpréter</a:t>
            </a:r>
          </a:p>
          <a:p>
            <a:pPr marL="285750" indent="-285750">
              <a:buFont typeface="Arial" panose="020B0604020202020204" pitchFamily="34" charset="0"/>
              <a:buChar char="•"/>
            </a:pPr>
            <a:r>
              <a:rPr lang="fr-FR" b="1" dirty="0">
                <a:latin typeface="Baskerville Old Face"/>
                <a:cs typeface="Baskerville Old Face"/>
              </a:rPr>
              <a:t>Savoir déduire</a:t>
            </a:r>
          </a:p>
          <a:p>
            <a:pPr marL="285750" indent="-285750">
              <a:buFont typeface="Arial" panose="020B0604020202020204" pitchFamily="34" charset="0"/>
              <a:buChar char="•"/>
            </a:pPr>
            <a:r>
              <a:rPr lang="fr-FR" b="1" dirty="0">
                <a:latin typeface="Baskerville Old Face"/>
                <a:cs typeface="Baskerville Old Face"/>
              </a:rPr>
              <a:t>Savoir illustrer</a:t>
            </a:r>
          </a:p>
          <a:p>
            <a:pPr marL="285750" indent="-285750">
              <a:buFont typeface="Arial" panose="020B0604020202020204" pitchFamily="34" charset="0"/>
              <a:buChar char="•"/>
            </a:pPr>
            <a:r>
              <a:rPr lang="fr-FR" b="1" dirty="0">
                <a:latin typeface="Baskerville Old Face"/>
                <a:cs typeface="Baskerville Old Face"/>
              </a:rPr>
              <a:t>Comprendre</a:t>
            </a:r>
          </a:p>
        </p:txBody>
      </p:sp>
      <p:sp>
        <p:nvSpPr>
          <p:cNvPr id="4" name="Espace réservé du pied de page 3">
            <a:extLst>
              <a:ext uri="{FF2B5EF4-FFF2-40B4-BE49-F238E27FC236}">
                <a16:creationId xmlns:a16="http://schemas.microsoft.com/office/drawing/2014/main" id="{C458F992-20A7-47F4-B69F-03FB29DCE749}"/>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sp>
        <p:nvSpPr>
          <p:cNvPr id="6" name="Espace réservé du numéro de diapositive 5">
            <a:extLst>
              <a:ext uri="{FF2B5EF4-FFF2-40B4-BE49-F238E27FC236}">
                <a16:creationId xmlns:a16="http://schemas.microsoft.com/office/drawing/2014/main" id="{2D784632-D4EB-4FF0-A4B5-99245C0BB1CC}"/>
              </a:ext>
            </a:extLst>
          </p:cNvPr>
          <p:cNvSpPr>
            <a:spLocks noGrp="1"/>
          </p:cNvSpPr>
          <p:nvPr>
            <p:ph type="sldNum" sz="quarter" idx="12"/>
          </p:nvPr>
        </p:nvSpPr>
        <p:spPr/>
        <p:txBody>
          <a:bodyPr/>
          <a:lstStyle/>
          <a:p>
            <a:pPr rtl="0"/>
            <a:fld id="{E31375A4-56A4-47D6-9801-1991572033F7}" type="slidenum">
              <a:rPr lang="fr-FR" noProof="0" smtClean="0"/>
              <a:pPr rtl="0"/>
              <a:t>4</a:t>
            </a:fld>
            <a:endParaRPr lang="fr-FR" noProof="0" dirty="0"/>
          </a:p>
        </p:txBody>
      </p:sp>
    </p:spTree>
    <p:extLst>
      <p:ext uri="{BB962C8B-B14F-4D97-AF65-F5344CB8AC3E}">
        <p14:creationId xmlns:p14="http://schemas.microsoft.com/office/powerpoint/2010/main" val="79744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4DE0BB-90B3-4522-B3E6-6D82950495C4}"/>
              </a:ext>
            </a:extLst>
          </p:cNvPr>
          <p:cNvSpPr>
            <a:spLocks noGrp="1"/>
          </p:cNvSpPr>
          <p:nvPr>
            <p:ph type="title"/>
          </p:nvPr>
        </p:nvSpPr>
        <p:spPr>
          <a:xfrm>
            <a:off x="1295400" y="115479"/>
            <a:ext cx="9601200" cy="1143000"/>
          </a:xfrm>
        </p:spPr>
        <p:txBody>
          <a:bodyPr vert="horz" lIns="91440" tIns="45720" rIns="91440" bIns="45720" rtlCol="0" anchor="b">
            <a:noAutofit/>
          </a:bodyPr>
          <a:lstStyle/>
          <a:p>
            <a:r>
              <a:rPr lang="en-US" sz="1800" u="sng" dirty="0"/>
              <a:t>OBJECTIF 1</a:t>
            </a:r>
            <a:r>
              <a:rPr lang="en-US" sz="1800" dirty="0"/>
              <a:t> : </a:t>
            </a:r>
            <a:r>
              <a:rPr lang="fr-FR" sz="1800" dirty="0">
                <a:solidFill>
                  <a:srgbClr val="0070C0"/>
                </a:solidFill>
              </a:rPr>
              <a:t>Savoir</a:t>
            </a:r>
            <a:r>
              <a:rPr lang="fr-FR" sz="1800" dirty="0"/>
              <a:t> que le marché est une institution et </a:t>
            </a:r>
            <a:r>
              <a:rPr lang="fr-FR" sz="1800" dirty="0">
                <a:solidFill>
                  <a:srgbClr val="0070C0"/>
                </a:solidFill>
              </a:rPr>
              <a:t>savoir distinguer </a:t>
            </a:r>
            <a:r>
              <a:rPr lang="fr-FR" sz="1800" dirty="0"/>
              <a:t>les marchés selon leur degré de concurrence (de la concurrence </a:t>
            </a:r>
            <a:br>
              <a:rPr lang="fr-FR" sz="1800" dirty="0"/>
            </a:br>
            <a:r>
              <a:rPr lang="fr-FR" sz="1800" dirty="0"/>
              <a:t>parfaite au monopole)</a:t>
            </a:r>
            <a:endParaRPr lang="en-US" sz="1800" dirty="0"/>
          </a:p>
        </p:txBody>
      </p:sp>
      <p:sp>
        <p:nvSpPr>
          <p:cNvPr id="3" name="Espace réservé du contenu 2">
            <a:extLst>
              <a:ext uri="{FF2B5EF4-FFF2-40B4-BE49-F238E27FC236}">
                <a16:creationId xmlns:a16="http://schemas.microsoft.com/office/drawing/2014/main" id="{2EBA4167-74EA-48CC-A1F3-4069366F4CA3}"/>
              </a:ext>
            </a:extLst>
          </p:cNvPr>
          <p:cNvSpPr>
            <a:spLocks noGrp="1"/>
          </p:cNvSpPr>
          <p:nvPr>
            <p:ph idx="1"/>
          </p:nvPr>
        </p:nvSpPr>
        <p:spPr>
          <a:xfrm>
            <a:off x="1295400" y="1484721"/>
            <a:ext cx="9601200" cy="4114800"/>
          </a:xfrm>
        </p:spPr>
        <p:txBody>
          <a:bodyPr>
            <a:normAutofit/>
          </a:bodyPr>
          <a:lstStyle/>
          <a:p>
            <a:pPr>
              <a:buFont typeface="Wingdings" charset="2"/>
              <a:buChar char="§"/>
            </a:pPr>
            <a:r>
              <a:rPr lang="fr-FR" sz="1800" b="1" dirty="0">
                <a:solidFill>
                  <a:srgbClr val="0070C0"/>
                </a:solidFill>
                <a:latin typeface="Baskerville Old Face"/>
              </a:rPr>
              <a:t>Savoir</a:t>
            </a:r>
            <a:r>
              <a:rPr lang="fr-FR" sz="1800" b="1" dirty="0">
                <a:solidFill>
                  <a:srgbClr val="990000"/>
                </a:solidFill>
                <a:latin typeface="Baskerville Old Face"/>
              </a:rPr>
              <a:t> que le marché est une institution </a:t>
            </a:r>
          </a:p>
          <a:p>
            <a:pPr lvl="1"/>
            <a:r>
              <a:rPr lang="fr-FR" dirty="0">
                <a:latin typeface="Baskerville Old Face"/>
                <a:cs typeface="Baskerville Old Face"/>
              </a:rPr>
              <a:t>Enoncer les caractéristiques d’une institution</a:t>
            </a:r>
            <a:endParaRPr lang="fr-FR" u="sng" dirty="0">
              <a:latin typeface="Baskerville Old Face"/>
              <a:cs typeface="Baskerville Old Face"/>
            </a:endParaRPr>
          </a:p>
          <a:p>
            <a:pPr lvl="1"/>
            <a:r>
              <a:rPr lang="fr-FR" dirty="0">
                <a:latin typeface="Baskerville Old Face"/>
                <a:cs typeface="Baskerville Old Face"/>
              </a:rPr>
              <a:t>Retrouver éventuellement ces différentes caractéristiques dans des exemples de marchés</a:t>
            </a:r>
          </a:p>
          <a:p>
            <a:pPr>
              <a:buFont typeface="Wingdings" charset="2"/>
              <a:buChar char="§"/>
            </a:pPr>
            <a:r>
              <a:rPr lang="fr-FR" sz="1800" b="1" dirty="0">
                <a:solidFill>
                  <a:srgbClr val="0070C0"/>
                </a:solidFill>
                <a:latin typeface="Baskerville Old Face"/>
              </a:rPr>
              <a:t>Savoir distinguer </a:t>
            </a:r>
            <a:r>
              <a:rPr lang="fr-FR" sz="1800" b="1" dirty="0">
                <a:solidFill>
                  <a:srgbClr val="990000"/>
                </a:solidFill>
                <a:latin typeface="Baskerville Old Face"/>
              </a:rPr>
              <a:t>les marchés selon leur degré de concurrence (de la concurrence </a:t>
            </a:r>
            <a:br>
              <a:rPr lang="fr-FR" sz="1800" b="1" dirty="0">
                <a:solidFill>
                  <a:srgbClr val="990000"/>
                </a:solidFill>
                <a:latin typeface="Baskerville Old Face"/>
              </a:rPr>
            </a:br>
            <a:r>
              <a:rPr lang="fr-FR" sz="1800" b="1" dirty="0">
                <a:solidFill>
                  <a:srgbClr val="990000"/>
                </a:solidFill>
                <a:latin typeface="Baskerville Old Face"/>
              </a:rPr>
              <a:t>parfaite au monopole) </a:t>
            </a:r>
          </a:p>
          <a:p>
            <a:pPr lvl="1"/>
            <a:r>
              <a:rPr lang="fr-FR" dirty="0">
                <a:latin typeface="Baskerville Old Face"/>
              </a:rPr>
              <a:t>Savoir distinguer les différents marchés en fonction d’un critère principal : l’atomicité</a:t>
            </a:r>
          </a:p>
          <a:p>
            <a:pPr lvl="1"/>
            <a:r>
              <a:rPr lang="fr-FR" dirty="0">
                <a:latin typeface="Baskerville Old Face"/>
              </a:rPr>
              <a:t>Marché concurrentiel, oligopole, monopole</a:t>
            </a:r>
          </a:p>
          <a:p>
            <a:endParaRPr lang="en-US" sz="1800" dirty="0"/>
          </a:p>
        </p:txBody>
      </p:sp>
      <p:sp>
        <p:nvSpPr>
          <p:cNvPr id="4" name="Espace réservé du pied de page 3">
            <a:extLst>
              <a:ext uri="{FF2B5EF4-FFF2-40B4-BE49-F238E27FC236}">
                <a16:creationId xmlns:a16="http://schemas.microsoft.com/office/drawing/2014/main" id="{3AFFE7B1-0888-4B03-8C88-19E8204B8C0D}"/>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sp>
        <p:nvSpPr>
          <p:cNvPr id="5" name="Espace réservé du numéro de diapositive 4">
            <a:extLst>
              <a:ext uri="{FF2B5EF4-FFF2-40B4-BE49-F238E27FC236}">
                <a16:creationId xmlns:a16="http://schemas.microsoft.com/office/drawing/2014/main" id="{FF167EBC-D3BC-4882-AFE2-203FD417084B}"/>
              </a:ext>
            </a:extLst>
          </p:cNvPr>
          <p:cNvSpPr>
            <a:spLocks noGrp="1"/>
          </p:cNvSpPr>
          <p:nvPr>
            <p:ph type="sldNum" sz="quarter" idx="12"/>
          </p:nvPr>
        </p:nvSpPr>
        <p:spPr/>
        <p:txBody>
          <a:bodyPr/>
          <a:lstStyle/>
          <a:p>
            <a:pPr rtl="0"/>
            <a:fld id="{E31375A4-56A4-47D6-9801-1991572033F7}" type="slidenum">
              <a:rPr lang="fr-FR" noProof="0" smtClean="0"/>
              <a:pPr rtl="0"/>
              <a:t>5</a:t>
            </a:fld>
            <a:endParaRPr lang="fr-FR" noProof="0" dirty="0"/>
          </a:p>
        </p:txBody>
      </p:sp>
    </p:spTree>
    <p:extLst>
      <p:ext uri="{BB962C8B-B14F-4D97-AF65-F5344CB8AC3E}">
        <p14:creationId xmlns:p14="http://schemas.microsoft.com/office/powerpoint/2010/main" val="110400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399" y="586723"/>
            <a:ext cx="9601200" cy="812911"/>
          </a:xfrm>
        </p:spPr>
        <p:txBody>
          <a:bodyPr vert="horz" lIns="91440" tIns="45720" rIns="91440" bIns="45720" rtlCol="0" anchor="b">
            <a:noAutofit/>
          </a:bodyPr>
          <a:lstStyle/>
          <a:p>
            <a:r>
              <a:rPr lang="en-US" sz="2000" u="sng" dirty="0"/>
              <a:t>OBJECTIF 2 </a:t>
            </a:r>
            <a:r>
              <a:rPr lang="en-US" sz="2000" dirty="0"/>
              <a:t>: </a:t>
            </a:r>
            <a:r>
              <a:rPr lang="fr-FR" sz="2000" dirty="0"/>
              <a:t> </a:t>
            </a:r>
            <a:r>
              <a:rPr lang="fr-FR" sz="2000" dirty="0">
                <a:solidFill>
                  <a:srgbClr val="0070C0"/>
                </a:solidFill>
              </a:rPr>
              <a:t>Savoir interpréter </a:t>
            </a:r>
            <a:r>
              <a:rPr lang="fr-FR" sz="2000" dirty="0"/>
              <a:t>des courbes d’offre et de demande ainsi que leurs pentes et </a:t>
            </a:r>
            <a:r>
              <a:rPr lang="fr-FR" sz="2000" dirty="0">
                <a:solidFill>
                  <a:srgbClr val="0070C0"/>
                </a:solidFill>
              </a:rPr>
              <a:t>comprendre</a:t>
            </a:r>
            <a:r>
              <a:rPr lang="fr-FR" sz="2000" dirty="0"/>
              <a:t> comment leur confrontation détermine l’équilibre sur un marché de type concurrentiel où les agents sont des preneurs de prix</a:t>
            </a:r>
            <a:endParaRPr lang="fr-FR" sz="2000" u="sng" dirty="0"/>
          </a:p>
        </p:txBody>
      </p:sp>
      <p:sp>
        <p:nvSpPr>
          <p:cNvPr id="3" name="Espace réservé du contenu 2"/>
          <p:cNvSpPr>
            <a:spLocks noGrp="1"/>
          </p:cNvSpPr>
          <p:nvPr>
            <p:ph idx="1"/>
          </p:nvPr>
        </p:nvSpPr>
        <p:spPr>
          <a:xfrm>
            <a:off x="1295399" y="1637565"/>
            <a:ext cx="9601201" cy="4306035"/>
          </a:xfrm>
        </p:spPr>
        <p:txBody>
          <a:bodyPr>
            <a:normAutofit/>
          </a:bodyPr>
          <a:lstStyle/>
          <a:p>
            <a:pPr>
              <a:buFont typeface="Wingdings" charset="2"/>
              <a:buChar char="§"/>
            </a:pPr>
            <a:r>
              <a:rPr lang="fr-FR" sz="1800" b="1" dirty="0">
                <a:solidFill>
                  <a:srgbClr val="0070C0"/>
                </a:solidFill>
                <a:latin typeface="Baskerville Old Face"/>
              </a:rPr>
              <a:t>Savoir</a:t>
            </a:r>
            <a:r>
              <a:rPr lang="fr-FR" sz="1800" b="1" dirty="0">
                <a:solidFill>
                  <a:srgbClr val="990000"/>
                </a:solidFill>
                <a:latin typeface="Baskerville Old Face"/>
              </a:rPr>
              <a:t> </a:t>
            </a:r>
            <a:r>
              <a:rPr lang="fr-FR" sz="1800" b="1" dirty="0">
                <a:solidFill>
                  <a:srgbClr val="0070C0"/>
                </a:solidFill>
                <a:latin typeface="Baskerville Old Face"/>
              </a:rPr>
              <a:t>interpréter</a:t>
            </a:r>
            <a:r>
              <a:rPr lang="fr-FR" sz="1800" b="1" dirty="0">
                <a:solidFill>
                  <a:srgbClr val="990000"/>
                </a:solidFill>
                <a:latin typeface="Baskerville Old Face"/>
              </a:rPr>
              <a:t> des courbes d’offre et de demande ainsi que leurs pentes</a:t>
            </a:r>
          </a:p>
          <a:p>
            <a:pPr lvl="1"/>
            <a:r>
              <a:rPr lang="fr-FR" dirty="0">
                <a:latin typeface="Baskerville Old Face"/>
              </a:rPr>
              <a:t>Reprise du cours de seconde : la demande décroit avec le prix et l’offre varie en sens inverse</a:t>
            </a:r>
          </a:p>
          <a:p>
            <a:pPr lvl="1"/>
            <a:r>
              <a:rPr lang="fr-FR" dirty="0">
                <a:latin typeface="Baskerville Old Face"/>
              </a:rPr>
              <a:t>Les pentes reflètent la plus ou moins grande sensibilité de la demande et de l’offre par rapport au prix</a:t>
            </a:r>
          </a:p>
          <a:p>
            <a:pPr algn="just">
              <a:buFont typeface="Wingdings" charset="2"/>
              <a:buChar char="§"/>
            </a:pPr>
            <a:r>
              <a:rPr lang="fr-FR" sz="1800" b="1" dirty="0">
                <a:solidFill>
                  <a:srgbClr val="0070C0"/>
                </a:solidFill>
                <a:latin typeface="Baskerville Old Face"/>
                <a:cs typeface="Baskerville Old Face"/>
              </a:rPr>
              <a:t>Comprendre </a:t>
            </a:r>
            <a:r>
              <a:rPr lang="fr-FR" sz="1800" b="1" dirty="0">
                <a:solidFill>
                  <a:srgbClr val="990000"/>
                </a:solidFill>
                <a:latin typeface="Baskerville Old Face"/>
              </a:rPr>
              <a:t>comment leur confrontation détermine l’équilibre sur un marché de type concurrentiel</a:t>
            </a:r>
          </a:p>
          <a:p>
            <a:pPr lvl="1"/>
            <a:r>
              <a:rPr lang="fr-FR" dirty="0">
                <a:latin typeface="Baskerville Old Face"/>
              </a:rPr>
              <a:t>Expliquer le mécanisme d’ajustement par les prix jusqu’à l’obtention de l’équilibre sur le marché</a:t>
            </a:r>
          </a:p>
          <a:p>
            <a:pPr algn="just">
              <a:buFont typeface="Wingdings" charset="2"/>
              <a:buChar char="§"/>
            </a:pPr>
            <a:r>
              <a:rPr lang="fr-FR" sz="1800" b="1" dirty="0">
                <a:solidFill>
                  <a:srgbClr val="0070C0"/>
                </a:solidFill>
                <a:latin typeface="Baskerville Old Face"/>
                <a:cs typeface="Baskerville Old Face"/>
              </a:rPr>
              <a:t>Comprendre </a:t>
            </a:r>
            <a:r>
              <a:rPr lang="fr-FR" sz="1800" b="1" dirty="0">
                <a:solidFill>
                  <a:srgbClr val="990000"/>
                </a:solidFill>
                <a:latin typeface="Baskerville Old Face"/>
              </a:rPr>
              <a:t>que les agents sont des preneurs de prix</a:t>
            </a:r>
          </a:p>
          <a:p>
            <a:pPr lvl="1"/>
            <a:r>
              <a:rPr lang="fr-FR" dirty="0">
                <a:latin typeface="Baskerville Old Face"/>
              </a:rPr>
              <a:t>Expliquer pourquoi en situation de concurrence le prix s’impose aux agents économiques</a:t>
            </a:r>
          </a:p>
          <a:p>
            <a:pPr lvl="1" algn="just"/>
            <a:endParaRPr lang="fr-FR" dirty="0"/>
          </a:p>
          <a:p>
            <a:endParaRPr lang="fr-FR" sz="1800" dirty="0"/>
          </a:p>
          <a:p>
            <a:endParaRPr lang="fr-FR" sz="1800" dirty="0"/>
          </a:p>
          <a:p>
            <a:endParaRPr lang="fr-FR" sz="1800" dirty="0"/>
          </a:p>
        </p:txBody>
      </p:sp>
      <p:sp>
        <p:nvSpPr>
          <p:cNvPr id="4" name="Espace réservé du pied de page 3">
            <a:extLst>
              <a:ext uri="{FF2B5EF4-FFF2-40B4-BE49-F238E27FC236}">
                <a16:creationId xmlns:a16="http://schemas.microsoft.com/office/drawing/2014/main" id="{B7CF3169-995A-49E6-A761-CB37314F79E3}"/>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sp>
        <p:nvSpPr>
          <p:cNvPr id="5" name="Espace réservé du numéro de diapositive 4">
            <a:extLst>
              <a:ext uri="{FF2B5EF4-FFF2-40B4-BE49-F238E27FC236}">
                <a16:creationId xmlns:a16="http://schemas.microsoft.com/office/drawing/2014/main" id="{27AD1C65-B26D-47C7-BC2B-F2E06DCFD50C}"/>
              </a:ext>
            </a:extLst>
          </p:cNvPr>
          <p:cNvSpPr>
            <a:spLocks noGrp="1"/>
          </p:cNvSpPr>
          <p:nvPr>
            <p:ph type="sldNum" sz="quarter" idx="12"/>
          </p:nvPr>
        </p:nvSpPr>
        <p:spPr/>
        <p:txBody>
          <a:bodyPr/>
          <a:lstStyle/>
          <a:p>
            <a:pPr rtl="0"/>
            <a:fld id="{E31375A4-56A4-47D6-9801-1991572033F7}" type="slidenum">
              <a:rPr lang="fr-FR" noProof="0" smtClean="0"/>
              <a:pPr rtl="0"/>
              <a:t>6</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D2880F-3E1F-4FCB-9F63-25ABE8262292}"/>
              </a:ext>
            </a:extLst>
          </p:cNvPr>
          <p:cNvSpPr>
            <a:spLocks noGrp="1"/>
          </p:cNvSpPr>
          <p:nvPr>
            <p:ph type="title"/>
          </p:nvPr>
        </p:nvSpPr>
        <p:spPr>
          <a:xfrm>
            <a:off x="1295400" y="340558"/>
            <a:ext cx="9601200" cy="775755"/>
          </a:xfrm>
        </p:spPr>
        <p:txBody>
          <a:bodyPr>
            <a:normAutofit/>
          </a:bodyPr>
          <a:lstStyle/>
          <a:p>
            <a:r>
              <a:rPr lang="fr-FR" sz="2000" dirty="0"/>
              <a:t>Les pentes reflètent la plus ou moins grande sensibilité de la demande et de l’offre par rapport au prix</a:t>
            </a:r>
            <a:endParaRPr lang="en-US" sz="2000" dirty="0"/>
          </a:p>
        </p:txBody>
      </p:sp>
      <p:sp>
        <p:nvSpPr>
          <p:cNvPr id="3" name="Espace réservé du pied de page 2">
            <a:extLst>
              <a:ext uri="{FF2B5EF4-FFF2-40B4-BE49-F238E27FC236}">
                <a16:creationId xmlns:a16="http://schemas.microsoft.com/office/drawing/2014/main" id="{00F2A6B0-8842-4CF8-AC98-46A4DBA08522}"/>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pic>
        <p:nvPicPr>
          <p:cNvPr id="4" name="Image 3">
            <a:extLst>
              <a:ext uri="{FF2B5EF4-FFF2-40B4-BE49-F238E27FC236}">
                <a16:creationId xmlns:a16="http://schemas.microsoft.com/office/drawing/2014/main" id="{B68B3075-46FB-4E36-8756-58DD625900D0}"/>
              </a:ext>
            </a:extLst>
          </p:cNvPr>
          <p:cNvPicPr>
            <a:picLocks noChangeAspect="1"/>
          </p:cNvPicPr>
          <p:nvPr/>
        </p:nvPicPr>
        <p:blipFill>
          <a:blip r:embed="rId2"/>
          <a:stretch>
            <a:fillRect/>
          </a:stretch>
        </p:blipFill>
        <p:spPr>
          <a:xfrm>
            <a:off x="1226627" y="2182962"/>
            <a:ext cx="9738746" cy="2807711"/>
          </a:xfrm>
          <a:prstGeom prst="rect">
            <a:avLst/>
          </a:prstGeom>
        </p:spPr>
      </p:pic>
      <p:sp>
        <p:nvSpPr>
          <p:cNvPr id="5" name="ZoneTexte 4">
            <a:extLst>
              <a:ext uri="{FF2B5EF4-FFF2-40B4-BE49-F238E27FC236}">
                <a16:creationId xmlns:a16="http://schemas.microsoft.com/office/drawing/2014/main" id="{C1875C2D-6E64-453F-9C5A-DF5D619F922D}"/>
              </a:ext>
            </a:extLst>
          </p:cNvPr>
          <p:cNvSpPr txBox="1"/>
          <p:nvPr/>
        </p:nvSpPr>
        <p:spPr>
          <a:xfrm>
            <a:off x="1295400" y="1458953"/>
            <a:ext cx="8462356" cy="369332"/>
          </a:xfrm>
          <a:prstGeom prst="rect">
            <a:avLst/>
          </a:prstGeom>
          <a:noFill/>
        </p:spPr>
        <p:txBody>
          <a:bodyPr wrap="square" rtlCol="0">
            <a:spAutoFit/>
          </a:bodyPr>
          <a:lstStyle/>
          <a:p>
            <a:r>
              <a:rPr lang="en-US" b="1" u="sng" dirty="0" err="1">
                <a:solidFill>
                  <a:srgbClr val="FF0000"/>
                </a:solidFill>
              </a:rPr>
              <a:t>Savoirs</a:t>
            </a:r>
            <a:r>
              <a:rPr lang="en-US" b="1" u="sng" dirty="0">
                <a:solidFill>
                  <a:srgbClr val="FF0000"/>
                </a:solidFill>
              </a:rPr>
              <a:t> pour </a:t>
            </a:r>
            <a:r>
              <a:rPr lang="en-US" b="1" u="sng" dirty="0" err="1">
                <a:solidFill>
                  <a:srgbClr val="FF0000"/>
                </a:solidFill>
              </a:rPr>
              <a:t>enseigner</a:t>
            </a:r>
            <a:r>
              <a:rPr lang="en-US" b="1" u="sng" dirty="0">
                <a:solidFill>
                  <a:srgbClr val="FF0000"/>
                </a:solidFill>
              </a:rPr>
              <a:t> </a:t>
            </a:r>
            <a:r>
              <a:rPr lang="en-US" b="1" dirty="0"/>
              <a:t>: </a:t>
            </a:r>
            <a:r>
              <a:rPr lang="en-US" b="1" dirty="0" err="1"/>
              <a:t>élasticité</a:t>
            </a:r>
            <a:r>
              <a:rPr lang="en-US" b="1" dirty="0"/>
              <a:t> de la </a:t>
            </a:r>
            <a:r>
              <a:rPr lang="en-US" b="1" dirty="0" err="1"/>
              <a:t>demande</a:t>
            </a:r>
            <a:r>
              <a:rPr lang="en-US" b="1" dirty="0"/>
              <a:t> par rapport au prix</a:t>
            </a:r>
          </a:p>
        </p:txBody>
      </p:sp>
      <p:sp>
        <p:nvSpPr>
          <p:cNvPr id="8" name="Rectangle 7">
            <a:extLst>
              <a:ext uri="{FF2B5EF4-FFF2-40B4-BE49-F238E27FC236}">
                <a16:creationId xmlns:a16="http://schemas.microsoft.com/office/drawing/2014/main" id="{FA224063-53C6-4C80-A5FD-960F40ACA570}"/>
              </a:ext>
            </a:extLst>
          </p:cNvPr>
          <p:cNvSpPr/>
          <p:nvPr/>
        </p:nvSpPr>
        <p:spPr>
          <a:xfrm>
            <a:off x="1226626" y="5524980"/>
            <a:ext cx="6142361" cy="584775"/>
          </a:xfrm>
          <a:prstGeom prst="rect">
            <a:avLst/>
          </a:prstGeom>
        </p:spPr>
        <p:txBody>
          <a:bodyPr wrap="square">
            <a:spAutoFit/>
          </a:bodyPr>
          <a:lstStyle/>
          <a:p>
            <a:r>
              <a:rPr lang="fr-FR" sz="1600" dirty="0">
                <a:latin typeface="Baskerville Old Face"/>
                <a:cs typeface="Baskerville Old Face"/>
              </a:rPr>
              <a:t>Source : présentation de Christophe </a:t>
            </a:r>
            <a:r>
              <a:rPr lang="fr-FR" sz="1600" dirty="0" err="1">
                <a:latin typeface="Baskerville Old Face"/>
                <a:cs typeface="Baskerville Old Face"/>
              </a:rPr>
              <a:t>Lavialle</a:t>
            </a:r>
            <a:r>
              <a:rPr lang="fr-FR" sz="1600" dirty="0">
                <a:latin typeface="Baskerville Old Face"/>
                <a:cs typeface="Baskerville Old Face"/>
              </a:rPr>
              <a:t> et Sandrine Parayre – Séminaire PNF Nouveaux Programmes de SES – 6 février 2019</a:t>
            </a:r>
            <a:endParaRPr lang="en-US" sz="1600" dirty="0"/>
          </a:p>
        </p:txBody>
      </p:sp>
      <p:sp>
        <p:nvSpPr>
          <p:cNvPr id="9" name="Espace réservé du numéro de diapositive 8">
            <a:extLst>
              <a:ext uri="{FF2B5EF4-FFF2-40B4-BE49-F238E27FC236}">
                <a16:creationId xmlns:a16="http://schemas.microsoft.com/office/drawing/2014/main" id="{AB6A6280-3A9A-4C9A-91F2-1B00267D3CD7}"/>
              </a:ext>
            </a:extLst>
          </p:cNvPr>
          <p:cNvSpPr>
            <a:spLocks noGrp="1"/>
          </p:cNvSpPr>
          <p:nvPr>
            <p:ph type="sldNum" sz="quarter" idx="12"/>
          </p:nvPr>
        </p:nvSpPr>
        <p:spPr/>
        <p:txBody>
          <a:bodyPr/>
          <a:lstStyle/>
          <a:p>
            <a:pPr rtl="0"/>
            <a:fld id="{E31375A4-56A4-47D6-9801-1991572033F7}" type="slidenum">
              <a:rPr lang="fr-FR" noProof="0" smtClean="0"/>
              <a:pPr rtl="0"/>
              <a:t>7</a:t>
            </a:fld>
            <a:endParaRPr lang="fr-FR" noProof="0" dirty="0"/>
          </a:p>
        </p:txBody>
      </p:sp>
    </p:spTree>
    <p:extLst>
      <p:ext uri="{BB962C8B-B14F-4D97-AF65-F5344CB8AC3E}">
        <p14:creationId xmlns:p14="http://schemas.microsoft.com/office/powerpoint/2010/main" val="156466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D2880F-3E1F-4FCB-9F63-25ABE8262292}"/>
              </a:ext>
            </a:extLst>
          </p:cNvPr>
          <p:cNvSpPr>
            <a:spLocks noGrp="1"/>
          </p:cNvSpPr>
          <p:nvPr>
            <p:ph type="title"/>
          </p:nvPr>
        </p:nvSpPr>
        <p:spPr>
          <a:xfrm>
            <a:off x="1295400" y="325568"/>
            <a:ext cx="9601200" cy="775755"/>
          </a:xfrm>
        </p:spPr>
        <p:txBody>
          <a:bodyPr>
            <a:noAutofit/>
          </a:bodyPr>
          <a:lstStyle/>
          <a:p>
            <a:r>
              <a:rPr lang="fr-FR" sz="2000" dirty="0"/>
              <a:t>Les pentes reflètent la plus ou moins grande sensibilité de la demande et de l’offre par rapport au prix</a:t>
            </a:r>
            <a:endParaRPr lang="en-US" sz="2000" dirty="0"/>
          </a:p>
        </p:txBody>
      </p:sp>
      <p:sp>
        <p:nvSpPr>
          <p:cNvPr id="3" name="Espace réservé du pied de page 2">
            <a:extLst>
              <a:ext uri="{FF2B5EF4-FFF2-40B4-BE49-F238E27FC236}">
                <a16:creationId xmlns:a16="http://schemas.microsoft.com/office/drawing/2014/main" id="{00F2A6B0-8842-4CF8-AC98-46A4DBA08522}"/>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sp>
        <p:nvSpPr>
          <p:cNvPr id="5" name="ZoneTexte 4">
            <a:extLst>
              <a:ext uri="{FF2B5EF4-FFF2-40B4-BE49-F238E27FC236}">
                <a16:creationId xmlns:a16="http://schemas.microsoft.com/office/drawing/2014/main" id="{C1875C2D-6E64-453F-9C5A-DF5D619F922D}"/>
              </a:ext>
            </a:extLst>
          </p:cNvPr>
          <p:cNvSpPr txBox="1"/>
          <p:nvPr/>
        </p:nvSpPr>
        <p:spPr>
          <a:xfrm>
            <a:off x="1295400" y="1458956"/>
            <a:ext cx="8462356" cy="369332"/>
          </a:xfrm>
          <a:prstGeom prst="rect">
            <a:avLst/>
          </a:prstGeom>
          <a:noFill/>
        </p:spPr>
        <p:txBody>
          <a:bodyPr wrap="square" rtlCol="0">
            <a:spAutoFit/>
          </a:bodyPr>
          <a:lstStyle/>
          <a:p>
            <a:r>
              <a:rPr lang="en-US" b="1" u="sng" dirty="0" err="1">
                <a:solidFill>
                  <a:srgbClr val="FF0000"/>
                </a:solidFill>
              </a:rPr>
              <a:t>Savoirs</a:t>
            </a:r>
            <a:r>
              <a:rPr lang="en-US" b="1" u="sng" dirty="0">
                <a:solidFill>
                  <a:srgbClr val="FF0000"/>
                </a:solidFill>
              </a:rPr>
              <a:t> pour </a:t>
            </a:r>
            <a:r>
              <a:rPr lang="en-US" b="1" u="sng" dirty="0" err="1">
                <a:solidFill>
                  <a:srgbClr val="FF0000"/>
                </a:solidFill>
              </a:rPr>
              <a:t>enseigner</a:t>
            </a:r>
            <a:r>
              <a:rPr lang="en-US" b="1" u="sng" dirty="0">
                <a:solidFill>
                  <a:srgbClr val="FF0000"/>
                </a:solidFill>
              </a:rPr>
              <a:t> </a:t>
            </a:r>
            <a:r>
              <a:rPr lang="en-US" b="1" dirty="0"/>
              <a:t>: </a:t>
            </a:r>
            <a:r>
              <a:rPr lang="en-US" b="1" dirty="0" err="1"/>
              <a:t>élasticité</a:t>
            </a:r>
            <a:r>
              <a:rPr lang="en-US" b="1" dirty="0"/>
              <a:t> </a:t>
            </a:r>
            <a:r>
              <a:rPr lang="en-US" b="1" dirty="0" err="1"/>
              <a:t>l’offre</a:t>
            </a:r>
            <a:r>
              <a:rPr lang="en-US" b="1" dirty="0"/>
              <a:t> par rapport au prix</a:t>
            </a:r>
          </a:p>
        </p:txBody>
      </p:sp>
      <p:sp>
        <p:nvSpPr>
          <p:cNvPr id="8" name="Rectangle 7">
            <a:extLst>
              <a:ext uri="{FF2B5EF4-FFF2-40B4-BE49-F238E27FC236}">
                <a16:creationId xmlns:a16="http://schemas.microsoft.com/office/drawing/2014/main" id="{FA224063-53C6-4C80-A5FD-960F40ACA570}"/>
              </a:ext>
            </a:extLst>
          </p:cNvPr>
          <p:cNvSpPr/>
          <p:nvPr/>
        </p:nvSpPr>
        <p:spPr>
          <a:xfrm>
            <a:off x="1226626" y="5524980"/>
            <a:ext cx="6142361" cy="584775"/>
          </a:xfrm>
          <a:prstGeom prst="rect">
            <a:avLst/>
          </a:prstGeom>
        </p:spPr>
        <p:txBody>
          <a:bodyPr wrap="square">
            <a:spAutoFit/>
          </a:bodyPr>
          <a:lstStyle/>
          <a:p>
            <a:r>
              <a:rPr lang="fr-FR" sz="1600" dirty="0">
                <a:latin typeface="Baskerville Old Face"/>
                <a:cs typeface="Baskerville Old Face"/>
              </a:rPr>
              <a:t>Source : présentation de Christophe </a:t>
            </a:r>
            <a:r>
              <a:rPr lang="fr-FR" sz="1600" dirty="0" err="1">
                <a:latin typeface="Baskerville Old Face"/>
                <a:cs typeface="Baskerville Old Face"/>
              </a:rPr>
              <a:t>Lavialle</a:t>
            </a:r>
            <a:r>
              <a:rPr lang="fr-FR" sz="1600" dirty="0">
                <a:latin typeface="Baskerville Old Face"/>
                <a:cs typeface="Baskerville Old Face"/>
              </a:rPr>
              <a:t> et Sandrine Parayre – Séminaire PNF Nouveaux Programmes de SES – 6 février 2019</a:t>
            </a:r>
            <a:endParaRPr lang="en-US" sz="1600" dirty="0"/>
          </a:p>
        </p:txBody>
      </p:sp>
      <p:pic>
        <p:nvPicPr>
          <p:cNvPr id="6" name="Image 5">
            <a:extLst>
              <a:ext uri="{FF2B5EF4-FFF2-40B4-BE49-F238E27FC236}">
                <a16:creationId xmlns:a16="http://schemas.microsoft.com/office/drawing/2014/main" id="{539736BF-43DA-46B3-AA55-B033F08A6F26}"/>
              </a:ext>
            </a:extLst>
          </p:cNvPr>
          <p:cNvPicPr>
            <a:picLocks noChangeAspect="1"/>
          </p:cNvPicPr>
          <p:nvPr/>
        </p:nvPicPr>
        <p:blipFill>
          <a:blip r:embed="rId2"/>
          <a:stretch>
            <a:fillRect/>
          </a:stretch>
        </p:blipFill>
        <p:spPr>
          <a:xfrm>
            <a:off x="1321723" y="2033229"/>
            <a:ext cx="10096060" cy="2972280"/>
          </a:xfrm>
          <a:prstGeom prst="rect">
            <a:avLst/>
          </a:prstGeom>
        </p:spPr>
      </p:pic>
      <p:sp>
        <p:nvSpPr>
          <p:cNvPr id="7" name="Espace réservé du numéro de diapositive 6">
            <a:extLst>
              <a:ext uri="{FF2B5EF4-FFF2-40B4-BE49-F238E27FC236}">
                <a16:creationId xmlns:a16="http://schemas.microsoft.com/office/drawing/2014/main" id="{E4C67187-22BC-453F-BCA6-D4E9AC51E945}"/>
              </a:ext>
            </a:extLst>
          </p:cNvPr>
          <p:cNvSpPr>
            <a:spLocks noGrp="1"/>
          </p:cNvSpPr>
          <p:nvPr>
            <p:ph type="sldNum" sz="quarter" idx="12"/>
          </p:nvPr>
        </p:nvSpPr>
        <p:spPr/>
        <p:txBody>
          <a:bodyPr/>
          <a:lstStyle/>
          <a:p>
            <a:pPr rtl="0"/>
            <a:fld id="{E31375A4-56A4-47D6-9801-1991572033F7}" type="slidenum">
              <a:rPr lang="fr-FR" noProof="0" smtClean="0"/>
              <a:pPr rtl="0"/>
              <a:t>8</a:t>
            </a:fld>
            <a:endParaRPr lang="fr-FR" noProof="0" dirty="0"/>
          </a:p>
        </p:txBody>
      </p:sp>
    </p:spTree>
    <p:extLst>
      <p:ext uri="{BB962C8B-B14F-4D97-AF65-F5344CB8AC3E}">
        <p14:creationId xmlns:p14="http://schemas.microsoft.com/office/powerpoint/2010/main" val="347919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0" y="114387"/>
            <a:ext cx="9601200" cy="1005860"/>
          </a:xfrm>
        </p:spPr>
        <p:txBody>
          <a:bodyPr>
            <a:normAutofit/>
          </a:bodyPr>
          <a:lstStyle/>
          <a:p>
            <a:r>
              <a:rPr lang="fr-FR" sz="2000" u="sng" dirty="0"/>
              <a:t>OBJECTIF 3</a:t>
            </a:r>
            <a:r>
              <a:rPr lang="fr-FR" sz="2000" dirty="0"/>
              <a:t> : </a:t>
            </a:r>
            <a:r>
              <a:rPr lang="fr-FR" sz="2000" dirty="0">
                <a:solidFill>
                  <a:srgbClr val="3366FF"/>
                </a:solidFill>
              </a:rPr>
              <a:t>Savoir illustrer et interpréter </a:t>
            </a:r>
            <a:r>
              <a:rPr lang="fr-FR" sz="2000" dirty="0"/>
              <a:t>les déplacements des courbes et sur les courbes, par différents exemples chiffrés, notamment celui de la mise en œuvre d’une taxe forfaitaire</a:t>
            </a:r>
          </a:p>
        </p:txBody>
      </p:sp>
      <p:sp>
        <p:nvSpPr>
          <p:cNvPr id="3" name="Espace réservé du contenu 2"/>
          <p:cNvSpPr>
            <a:spLocks noGrp="1"/>
          </p:cNvSpPr>
          <p:nvPr>
            <p:ph idx="1"/>
          </p:nvPr>
        </p:nvSpPr>
        <p:spPr>
          <a:xfrm>
            <a:off x="1295400" y="1224159"/>
            <a:ext cx="9601200" cy="3449441"/>
          </a:xfrm>
        </p:spPr>
        <p:txBody>
          <a:bodyPr>
            <a:noAutofit/>
          </a:bodyPr>
          <a:lstStyle/>
          <a:p>
            <a:pPr>
              <a:buFont typeface="Wingdings" charset="2"/>
              <a:buChar char="§"/>
            </a:pPr>
            <a:r>
              <a:rPr lang="fr-FR" sz="1800" b="1" dirty="0">
                <a:solidFill>
                  <a:srgbClr val="0070C0"/>
                </a:solidFill>
                <a:latin typeface="Baskerville Old Face"/>
                <a:cs typeface="Baskerville Old Face"/>
              </a:rPr>
              <a:t>Savoir illustrer </a:t>
            </a:r>
          </a:p>
          <a:p>
            <a:pPr lvl="1">
              <a:buFont typeface="Wingdings" charset="2"/>
              <a:buChar char="§"/>
            </a:pPr>
            <a:r>
              <a:rPr lang="fr-FR" dirty="0">
                <a:latin typeface="Baskerville Old Face"/>
                <a:cs typeface="Baskerville Old Face"/>
              </a:rPr>
              <a:t>par différents exemples </a:t>
            </a:r>
            <a:r>
              <a:rPr lang="fr-FR" b="1" dirty="0">
                <a:latin typeface="Baskerville Old Face"/>
                <a:cs typeface="Baskerville Old Face"/>
              </a:rPr>
              <a:t>chiffrés </a:t>
            </a:r>
          </a:p>
          <a:p>
            <a:pPr lvl="1">
              <a:buFont typeface="Wingdings" charset="2"/>
              <a:buChar char="§"/>
            </a:pPr>
            <a:r>
              <a:rPr lang="fr-FR" b="1" u="sng" dirty="0">
                <a:latin typeface="Baskerville Old Face"/>
                <a:cs typeface="Baskerville Old Face"/>
              </a:rPr>
              <a:t>dont obligatoirement </a:t>
            </a:r>
            <a:r>
              <a:rPr lang="fr-FR" dirty="0">
                <a:latin typeface="Baskerville Old Face"/>
                <a:cs typeface="Baskerville Old Face"/>
              </a:rPr>
              <a:t>celui de la taxe forfaitaire</a:t>
            </a:r>
          </a:p>
          <a:p>
            <a:pPr lvl="1">
              <a:buFont typeface="Wingdings" charset="2"/>
              <a:buChar char="§"/>
            </a:pPr>
            <a:r>
              <a:rPr lang="fr-FR" dirty="0">
                <a:latin typeface="Baskerville Old Face"/>
                <a:cs typeface="Baskerville Old Face"/>
              </a:rPr>
              <a:t>Une taxe forfaitaire est une taxe à l’unité </a:t>
            </a:r>
          </a:p>
          <a:p>
            <a:pPr>
              <a:buFont typeface="Wingdings" charset="2"/>
              <a:buChar char="§"/>
            </a:pPr>
            <a:r>
              <a:rPr lang="fr-FR" sz="1800" b="1" dirty="0">
                <a:solidFill>
                  <a:srgbClr val="0070C0"/>
                </a:solidFill>
                <a:latin typeface="Baskerville Old Face"/>
                <a:cs typeface="Baskerville Old Face"/>
              </a:rPr>
              <a:t>Savoir interpréter </a:t>
            </a:r>
          </a:p>
          <a:p>
            <a:pPr lvl="1">
              <a:buFont typeface="Wingdings" charset="2"/>
              <a:buChar char="§"/>
            </a:pPr>
            <a:r>
              <a:rPr lang="fr-FR" dirty="0">
                <a:latin typeface="Baskerville Old Face"/>
                <a:cs typeface="Baskerville Old Face"/>
              </a:rPr>
              <a:t>à partir de ces exemples, les déplacements des courbes d’offre ou de demande et les déplacements sur une courbe</a:t>
            </a:r>
          </a:p>
          <a:p>
            <a:endParaRPr lang="fr-FR" sz="1800" dirty="0">
              <a:latin typeface="Baskerville Old Face"/>
              <a:cs typeface="Baskerville Old Face"/>
            </a:endParaRPr>
          </a:p>
          <a:p>
            <a:endParaRPr lang="fr-FR" sz="1800" dirty="0"/>
          </a:p>
        </p:txBody>
      </p:sp>
      <p:sp>
        <p:nvSpPr>
          <p:cNvPr id="6" name="Espace réservé du pied de page 5">
            <a:extLst>
              <a:ext uri="{FF2B5EF4-FFF2-40B4-BE49-F238E27FC236}">
                <a16:creationId xmlns:a16="http://schemas.microsoft.com/office/drawing/2014/main" id="{DE1A43E5-37DA-4347-849B-F13B1E72C7A7}"/>
              </a:ext>
            </a:extLst>
          </p:cNvPr>
          <p:cNvSpPr>
            <a:spLocks noGrp="1"/>
          </p:cNvSpPr>
          <p:nvPr>
            <p:ph type="ftr" sz="quarter" idx="11"/>
          </p:nvPr>
        </p:nvSpPr>
        <p:spPr/>
        <p:txBody>
          <a:bodyPr/>
          <a:lstStyle/>
          <a:p>
            <a:pPr rtl="0"/>
            <a:r>
              <a:rPr lang="fr-FR" noProof="0"/>
              <a:t>SES / Journées de formation aux nouveaux programmes - 11, 12 et 13 juin 2019 Académie de Lyon</a:t>
            </a:r>
            <a:endParaRPr lang="fr-FR" noProof="0" dirty="0"/>
          </a:p>
        </p:txBody>
      </p:sp>
      <p:sp>
        <p:nvSpPr>
          <p:cNvPr id="7" name="Espace réservé du numéro de diapositive 6">
            <a:extLst>
              <a:ext uri="{FF2B5EF4-FFF2-40B4-BE49-F238E27FC236}">
                <a16:creationId xmlns:a16="http://schemas.microsoft.com/office/drawing/2014/main" id="{6C363866-A025-486C-8479-D4DBD5BA9C9A}"/>
              </a:ext>
            </a:extLst>
          </p:cNvPr>
          <p:cNvSpPr>
            <a:spLocks noGrp="1"/>
          </p:cNvSpPr>
          <p:nvPr>
            <p:ph type="sldNum" sz="quarter" idx="12"/>
          </p:nvPr>
        </p:nvSpPr>
        <p:spPr/>
        <p:txBody>
          <a:bodyPr/>
          <a:lstStyle/>
          <a:p>
            <a:pPr rtl="0"/>
            <a:fld id="{E31375A4-56A4-47D6-9801-1991572033F7}" type="slidenum">
              <a:rPr lang="fr-FR" noProof="0" smtClean="0"/>
              <a:pPr rtl="0"/>
              <a:t>9</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59423_TF03031023.potx" id="{E9BA6A40-6D74-4F74-AC85-50275B689D79}" vid="{75F489D5-8883-49A1-8C21-2872094B3901}"/>
    </a:ext>
  </a:extLst>
</a:theme>
</file>

<file path=ppt/theme/theme2.xml><?xml version="1.0" encoding="utf-8"?>
<a:theme xmlns:a="http://schemas.openxmlformats.org/drawingml/2006/main" name="Thème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 commerciale avec lignes rouges (écran large)</Template>
  <TotalTime>1224</TotalTime>
  <Words>5838</Words>
  <Application>Microsoft Office PowerPoint</Application>
  <PresentationFormat>Grand écran</PresentationFormat>
  <Paragraphs>579</Paragraphs>
  <Slides>31</Slides>
  <Notes>23</Notes>
  <HiddenSlides>7</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31</vt:i4>
      </vt:variant>
    </vt:vector>
  </HeadingPairs>
  <TitlesOfParts>
    <vt:vector size="39" baseType="lpstr">
      <vt:lpstr>Arial</vt:lpstr>
      <vt:lpstr>Baskerville Old Face</vt:lpstr>
      <vt:lpstr>Cambria</vt:lpstr>
      <vt:lpstr>Century Schoolbook</vt:lpstr>
      <vt:lpstr>Euphemia</vt:lpstr>
      <vt:lpstr>Times New Roman</vt:lpstr>
      <vt:lpstr>Wingdings</vt:lpstr>
      <vt:lpstr>Red Line Business 16x9</vt:lpstr>
      <vt:lpstr>ECONOMIE : le marché </vt:lpstr>
      <vt:lpstr>3 questionnements sur le marché</vt:lpstr>
      <vt:lpstr>Liens entre la seconde et LE premier chapitre de première sur le marché</vt:lpstr>
      <vt:lpstr>questionnement  1 : 6 objectifs d’apprentissage POUR LES élèves</vt:lpstr>
      <vt:lpstr>OBJECTIF 1 : Savoir que le marché est une institution et savoir distinguer les marchés selon leur degré de concurrence (de la concurrence  parfaite au monopole)</vt:lpstr>
      <vt:lpstr>OBJECTIF 2 :  Savoir interpréter des courbes d’offre et de demande ainsi que leurs pentes et comprendre comment leur confrontation détermine l’équilibre sur un marché de type concurrentiel où les agents sont des preneurs de prix</vt:lpstr>
      <vt:lpstr>Les pentes reflètent la plus ou moins grande sensibilité de la demande et de l’offre par rapport au prix</vt:lpstr>
      <vt:lpstr>Les pentes reflètent la plus ou moins grande sensibilité de la demande et de l’offre par rapport au prix</vt:lpstr>
      <vt:lpstr>OBJECTIF 3 : Savoir illustrer et interpréter les déplacements des courbes et sur les courbes, par différents exemples chiffrés, notamment celui de la mise en œuvre d’une taxe forfaitaire</vt:lpstr>
      <vt:lpstr>Savoir interpreter les déplacements sur la courbe de demande et le long de la courbe de demande</vt:lpstr>
      <vt:lpstr>Savoir interpreter les déplacements sur la courbe d’offre et le long de la courbe d’offre</vt:lpstr>
      <vt:lpstr>Exemple d’un déplacement de la courbe d’offre </vt:lpstr>
      <vt:lpstr>Exemple de la mise en oeuvre d’une taxe forfaitaire : la TICPE</vt:lpstr>
      <vt:lpstr>Exemple de la mise en oeuvre d’une taxe forfaitaire </vt:lpstr>
      <vt:lpstr>OBJECTIF 4 : Savoir déduire la courbe d’offre de la maximisation du profit par le producteur et comprendre qu’en situation de coût marginal croissant, le producteur produit la quantité qui permet d’égaliser le coût marginal au prix ; savoir l’illustrer par des exemples</vt:lpstr>
      <vt:lpstr>OBJECTIF 5 : Comprendre les notions de surplus du producteur et du consommateur OBJECTIF 6 : Comprendre la notion de gains à l’échange et savoir que la somme des surplus est maximisée à l’équilibre</vt:lpstr>
      <vt:lpstr>3 questionnements sur le marché</vt:lpstr>
      <vt:lpstr>Liens entre le questionnement 1 et le questionnement 2</vt:lpstr>
      <vt:lpstr>questionnement 2 : 5 objectifs d’apprentissage pour les élèves</vt:lpstr>
      <vt:lpstr>objectif 1 : Comprendre, à l’aide d’exemples, les principales sources du pouvoir de marché (nombre limité d’offreurs, ententes et barrières à l’entrée)</vt:lpstr>
      <vt:lpstr>objectif 2 : Comprendre que le monopole est faiseur de prix et être capable de donner des exemples de monopoles (monopole naturel, institutionnel et d’innovation)</vt:lpstr>
      <vt:lpstr>objectif 3 : Comprendre, à l’aide de représentations graphiques et/ou d’un exemple chiffré, que l’équilibre du monopole n’est pas efficace</vt:lpstr>
      <vt:lpstr>objectif 4 : Comprendre ce qu’est un oligopole et, à l’aide du dilemme du prisonnier, pourquoi les firmes en oligopole ont intérêt à former des ententes</vt:lpstr>
      <vt:lpstr>objectif 5 : Comprendre que la politique de la concurrence, en régulant les fusions-acquisitions et en luttant contre les ententes illicites et les abus de position dominante, augmente le surplus du consommateur</vt:lpstr>
      <vt:lpstr>3 questionnements sur le marché</vt:lpstr>
      <vt:lpstr>Présentation PowerPoint</vt:lpstr>
      <vt:lpstr>OBJECTIF 1 : Comprendre que le marché est défaillant en présence d’externalités et être capable de l’illustrer par un exemple (notamment celui de la pollution)</vt:lpstr>
      <vt:lpstr>OBJECTIF 2 : Comprendre que le marché est défaillant en présence de biens communs et de biens collectifs, et être capable de l’illustrer par des exemples</vt:lpstr>
      <vt:lpstr>OBJECTIF 3 : Connaître les deux principales formes d’information asymétrique, la sélection adverse et l’aléa moral, et être capable de les illustrer par des exemples (notamment celui des voitures d’occasion pour la sélection adverse et de l’assurance pour l’aléa moral)</vt:lpstr>
      <vt:lpstr>OBJECTIF 4 : Comprendre que la sélection adverse peut mener à l’absence d’équilibre</vt:lpstr>
      <vt:lpstr>OBJECTIF 5 : Être capable d’illustrer l’intervention des pouvoirs publics face à ces différentes défaillances</vt:lpstr>
    </vt:vector>
  </TitlesOfParts>
  <Company>ACADEMIE DE 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Disposition du titre</dc:title>
  <dc:creator>cbruet</dc:creator>
  <cp:lastModifiedBy>CHEYNET Pascal</cp:lastModifiedBy>
  <cp:revision>168</cp:revision>
  <dcterms:created xsi:type="dcterms:W3CDTF">2019-06-05T14:40:54Z</dcterms:created>
  <dcterms:modified xsi:type="dcterms:W3CDTF">2019-06-10T18:14:54Z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