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2E2"/>
          </a:solidFill>
        </a:fill>
      </a:tcStyle>
    </a:wholeTbl>
    <a:band2H>
      <a:tcTxStyle/>
      <a:tcStyle>
        <a:tcBdr/>
        <a:fill>
          <a:solidFill>
            <a:srgbClr val="E8EAF1"/>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7EF"/>
          </a:solidFill>
        </a:fill>
      </a:tcStyle>
    </a:wholeTbl>
    <a:band2H>
      <a:tcTxStyle/>
      <a:tcStyle>
        <a:tcBdr/>
        <a:fill>
          <a:solidFill>
            <a:srgbClr val="E7EC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BDF"/>
          </a:solidFill>
        </a:fill>
      </a:tcStyle>
    </a:wholeTbl>
    <a:band2H>
      <a:tcTxStyle/>
      <a:tcStyle>
        <a:tcBdr/>
        <a:fill>
          <a:solidFill>
            <a:srgbClr val="EFEE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86"/>
  </p:normalViewPr>
  <p:slideViewPr>
    <p:cSldViewPr snapToGrid="0" snapToObjects="1">
      <p:cViewPr varScale="1">
        <p:scale>
          <a:sx n="36" d="100"/>
          <a:sy n="36" d="100"/>
        </p:scale>
        <p:origin x="10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1143000" y="685800"/>
            <a:ext cx="4572000" cy="3429000"/>
          </a:xfrm>
          <a:prstGeom prst="rect">
            <a:avLst/>
          </a:prstGeom>
        </p:spPr>
        <p:txBody>
          <a:bodyPr/>
          <a:lstStyle/>
          <a:p>
            <a:endParaRPr/>
          </a:p>
        </p:txBody>
      </p:sp>
      <p:sp>
        <p:nvSpPr>
          <p:cNvPr id="103" name="Shape 10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Arial"/>
      </a:defRPr>
    </a:lvl1pPr>
    <a:lvl2pPr indent="228600" defTabSz="457200" latinLnBrk="0">
      <a:defRPr sz="1200">
        <a:latin typeface="+mj-lt"/>
        <a:ea typeface="+mj-ea"/>
        <a:cs typeface="+mj-cs"/>
        <a:sym typeface="Arial"/>
      </a:defRPr>
    </a:lvl2pPr>
    <a:lvl3pPr indent="457200" defTabSz="457200" latinLnBrk="0">
      <a:defRPr sz="1200">
        <a:latin typeface="+mj-lt"/>
        <a:ea typeface="+mj-ea"/>
        <a:cs typeface="+mj-cs"/>
        <a:sym typeface="Arial"/>
      </a:defRPr>
    </a:lvl3pPr>
    <a:lvl4pPr indent="685800" defTabSz="457200" latinLnBrk="0">
      <a:defRPr sz="1200">
        <a:latin typeface="+mj-lt"/>
        <a:ea typeface="+mj-ea"/>
        <a:cs typeface="+mj-cs"/>
        <a:sym typeface="Arial"/>
      </a:defRPr>
    </a:lvl4pPr>
    <a:lvl5pPr indent="914400" defTabSz="457200" latinLnBrk="0">
      <a:defRPr sz="1200">
        <a:latin typeface="+mj-lt"/>
        <a:ea typeface="+mj-ea"/>
        <a:cs typeface="+mj-cs"/>
        <a:sym typeface="Arial"/>
      </a:defRPr>
    </a:lvl5pPr>
    <a:lvl6pPr indent="1143000" defTabSz="457200" latinLnBrk="0">
      <a:defRPr sz="1200">
        <a:latin typeface="+mj-lt"/>
        <a:ea typeface="+mj-ea"/>
        <a:cs typeface="+mj-cs"/>
        <a:sym typeface="Arial"/>
      </a:defRPr>
    </a:lvl6pPr>
    <a:lvl7pPr indent="1371600" defTabSz="457200" latinLnBrk="0">
      <a:defRPr sz="1200">
        <a:latin typeface="+mj-lt"/>
        <a:ea typeface="+mj-ea"/>
        <a:cs typeface="+mj-cs"/>
        <a:sym typeface="Arial"/>
      </a:defRPr>
    </a:lvl7pPr>
    <a:lvl8pPr indent="1600200" defTabSz="457200" latinLnBrk="0">
      <a:defRPr sz="1200">
        <a:latin typeface="+mj-lt"/>
        <a:ea typeface="+mj-ea"/>
        <a:cs typeface="+mj-cs"/>
        <a:sym typeface="Arial"/>
      </a:defRPr>
    </a:lvl8pPr>
    <a:lvl9pPr indent="1828800" defTabSz="457200" latinLnBrk="0">
      <a:defRPr sz="12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Rectangle 3"/>
          <p:cNvSpPr/>
          <p:nvPr/>
        </p:nvSpPr>
        <p:spPr>
          <a:xfrm>
            <a:off x="0" y="0"/>
            <a:ext cx="12192000" cy="6858000"/>
          </a:xfrm>
          <a:prstGeom prst="rect">
            <a:avLst/>
          </a:prstGeom>
          <a:solidFill>
            <a:schemeClr val="accent1"/>
          </a:solidFill>
          <a:ln w="12700">
            <a:miter lim="400000"/>
          </a:ln>
        </p:spPr>
        <p:txBody>
          <a:bodyPr lIns="45719" rIns="45719"/>
          <a:lstStyle/>
          <a:p>
            <a:endParaRPr/>
          </a:p>
        </p:txBody>
      </p:sp>
      <p:sp>
        <p:nvSpPr>
          <p:cNvPr id="12" name="Texte du titre"/>
          <p:cNvSpPr txBox="1">
            <a:spLocks noGrp="1"/>
          </p:cNvSpPr>
          <p:nvPr>
            <p:ph type="title"/>
          </p:nvPr>
        </p:nvSpPr>
        <p:spPr>
          <a:xfrm>
            <a:off x="603504" y="770467"/>
            <a:ext cx="10782301" cy="3352801"/>
          </a:xfrm>
          <a:prstGeom prst="rect">
            <a:avLst/>
          </a:prstGeom>
        </p:spPr>
        <p:txBody>
          <a:bodyPr anchor="b"/>
          <a:lstStyle>
            <a:lvl1pPr>
              <a:lnSpc>
                <a:spcPct val="80000"/>
              </a:lnSpc>
              <a:defRPr sz="8800">
                <a:solidFill>
                  <a:srgbClr val="FFFFFF"/>
                </a:solidFill>
              </a:defRPr>
            </a:lvl1pPr>
          </a:lstStyle>
          <a:p>
            <a:r>
              <a:t>Texte du titre</a:t>
            </a:r>
          </a:p>
        </p:txBody>
      </p:sp>
      <p:sp>
        <p:nvSpPr>
          <p:cNvPr id="13" name="Texte niveau 1…"/>
          <p:cNvSpPr txBox="1">
            <a:spLocks noGrp="1"/>
          </p:cNvSpPr>
          <p:nvPr>
            <p:ph type="body" sz="quarter" idx="1"/>
          </p:nvPr>
        </p:nvSpPr>
        <p:spPr>
          <a:xfrm>
            <a:off x="667512" y="4206876"/>
            <a:ext cx="9228202" cy="1645921"/>
          </a:xfrm>
          <a:prstGeom prst="rect">
            <a:avLst/>
          </a:prstGeom>
        </p:spPr>
        <p:txBody>
          <a:bodyPr/>
          <a:lstStyle>
            <a:lvl1pPr marL="0" indent="0">
              <a:buSzTx/>
              <a:buFontTx/>
              <a:buNone/>
              <a:defRPr sz="3200">
                <a:solidFill>
                  <a:srgbClr val="FFFFFF"/>
                </a:solidFill>
              </a:defRPr>
            </a:lvl1pPr>
            <a:lvl2pPr marL="0" indent="457200">
              <a:buSzTx/>
              <a:buFontTx/>
              <a:buNone/>
              <a:defRPr sz="3200">
                <a:solidFill>
                  <a:srgbClr val="FFFFFF"/>
                </a:solidFill>
              </a:defRPr>
            </a:lvl2pPr>
            <a:lvl3pPr marL="0" indent="914400">
              <a:buSzTx/>
              <a:buFontTx/>
              <a:buNone/>
              <a:defRPr sz="3200">
                <a:solidFill>
                  <a:srgbClr val="FFFFFF"/>
                </a:solidFill>
              </a:defRPr>
            </a:lvl3pPr>
            <a:lvl4pPr marL="0" indent="1371600">
              <a:buSzTx/>
              <a:buFontTx/>
              <a:buNone/>
              <a:defRPr sz="3200">
                <a:solidFill>
                  <a:srgbClr val="FFFFFF"/>
                </a:solidFill>
              </a:defRPr>
            </a:lvl4pPr>
            <a:lvl5pPr marL="0" indent="1828800">
              <a:buSzTx/>
              <a:buFontTx/>
              <a:buNone/>
              <a:defRPr sz="3200">
                <a:solidFill>
                  <a:srgbClr val="FFFFFF"/>
                </a:solidFill>
              </a:defRPr>
            </a:lvl5pPr>
          </a:lstStyle>
          <a:p>
            <a:r>
              <a:t>Texte niveau 1</a:t>
            </a:r>
          </a:p>
          <a:p>
            <a:pPr lvl="1"/>
            <a:r>
              <a:t>Texte niveau 2</a:t>
            </a:r>
          </a:p>
          <a:p>
            <a:pPr lvl="2"/>
            <a:r>
              <a:t>Texte niveau 3</a:t>
            </a:r>
          </a:p>
          <a:p>
            <a:pPr lvl="3"/>
            <a:r>
              <a:t>Texte niveau 4</a:t>
            </a:r>
          </a:p>
          <a:p>
            <a:pPr lvl="4"/>
            <a:r>
              <a:t>Texte niveau 5</a:t>
            </a:r>
          </a:p>
        </p:txBody>
      </p:sp>
      <p:sp>
        <p:nvSpPr>
          <p:cNvPr id="14" name="Numéro de diapositive"/>
          <p:cNvSpPr txBox="1">
            <a:spLocks noGrp="1"/>
          </p:cNvSpPr>
          <p:nvPr>
            <p:ph type="sldNum" sz="quarter" idx="2"/>
          </p:nvPr>
        </p:nvSpPr>
        <p:spPr>
          <a:prstGeom prst="rect">
            <a:avLst/>
          </a:prstGeom>
        </p:spPr>
        <p:txBody>
          <a:bodyPr/>
          <a:lstStyle>
            <a:lvl1pPr>
              <a:defRPr>
                <a:solidFill>
                  <a:srgbClr val="FFFFFF">
                    <a:alpha val="25000"/>
                  </a:srgbClr>
                </a:solidFill>
              </a:defRPr>
            </a:lvl1p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re et sous-titre">
    <p:spTree>
      <p:nvGrpSpPr>
        <p:cNvPr id="1" name=""/>
        <p:cNvGrpSpPr/>
        <p:nvPr/>
      </p:nvGrpSpPr>
      <p:grpSpPr>
        <a:xfrm>
          <a:off x="0" y="0"/>
          <a:ext cx="0" cy="0"/>
          <a:chOff x="0" y="0"/>
          <a:chExt cx="0" cy="0"/>
        </a:xfrm>
      </p:grpSpPr>
      <p:sp>
        <p:nvSpPr>
          <p:cNvPr id="94" name="Texte du titre"/>
          <p:cNvSpPr txBox="1">
            <a:spLocks noGrp="1"/>
          </p:cNvSpPr>
          <p:nvPr>
            <p:ph type="title"/>
          </p:nvPr>
        </p:nvSpPr>
        <p:spPr>
          <a:xfrm>
            <a:off x="2416968" y="1151929"/>
            <a:ext cx="7358064" cy="2321720"/>
          </a:xfrm>
          <a:prstGeom prst="rect">
            <a:avLst/>
          </a:prstGeom>
        </p:spPr>
        <p:txBody>
          <a:bodyPr lIns="35718" tIns="35718" rIns="35718" bIns="35718" anchor="b"/>
          <a:lstStyle>
            <a:lvl1pPr algn="ctr" defTabSz="410765">
              <a:lnSpc>
                <a:spcPct val="100000"/>
              </a:lnSpc>
              <a:defRPr sz="5600" spc="0">
                <a:solidFill>
                  <a:srgbClr val="000000"/>
                </a:solidFill>
                <a:latin typeface="Helvetica Neue Medium"/>
                <a:ea typeface="Helvetica Neue Medium"/>
                <a:cs typeface="Helvetica Neue Medium"/>
                <a:sym typeface="Helvetica Neue Medium"/>
              </a:defRPr>
            </a:lvl1pPr>
          </a:lstStyle>
          <a:p>
            <a:r>
              <a:t>Texte du titre</a:t>
            </a:r>
          </a:p>
        </p:txBody>
      </p:sp>
      <p:sp>
        <p:nvSpPr>
          <p:cNvPr id="95" name="Texte niveau 1…"/>
          <p:cNvSpPr txBox="1">
            <a:spLocks noGrp="1"/>
          </p:cNvSpPr>
          <p:nvPr>
            <p:ph type="body" sz="quarter" idx="1"/>
          </p:nvPr>
        </p:nvSpPr>
        <p:spPr>
          <a:xfrm>
            <a:off x="2416968" y="3545085"/>
            <a:ext cx="7358064" cy="794744"/>
          </a:xfrm>
          <a:prstGeom prst="rect">
            <a:avLst/>
          </a:prstGeom>
        </p:spPr>
        <p:txBody>
          <a:bodyPr lIns="35718" tIns="35718" rIns="35718" bIns="35718"/>
          <a:lstStyle>
            <a:lvl1pPr marL="0" indent="0" algn="ctr" defTabSz="410765">
              <a:lnSpc>
                <a:spcPct val="100000"/>
              </a:lnSpc>
              <a:spcBef>
                <a:spcPts val="0"/>
              </a:spcBef>
              <a:buSzTx/>
              <a:buFontTx/>
              <a:buNone/>
              <a:defRPr sz="2600">
                <a:solidFill>
                  <a:srgbClr val="000000"/>
                </a:solidFill>
                <a:latin typeface="Helvetica Neue"/>
                <a:ea typeface="Helvetica Neue"/>
                <a:cs typeface="Helvetica Neue"/>
                <a:sym typeface="Helvetica Neue"/>
              </a:defRPr>
            </a:lvl1pPr>
            <a:lvl2pPr marL="0" indent="0" algn="ctr" defTabSz="410765">
              <a:lnSpc>
                <a:spcPct val="100000"/>
              </a:lnSpc>
              <a:spcBef>
                <a:spcPts val="0"/>
              </a:spcBef>
              <a:buSzTx/>
              <a:buFontTx/>
              <a:buNone/>
              <a:defRPr sz="2600">
                <a:solidFill>
                  <a:srgbClr val="000000"/>
                </a:solidFill>
                <a:latin typeface="Helvetica Neue"/>
                <a:ea typeface="Helvetica Neue"/>
                <a:cs typeface="Helvetica Neue"/>
                <a:sym typeface="Helvetica Neue"/>
              </a:defRPr>
            </a:lvl2pPr>
            <a:lvl3pPr marL="0" indent="0" algn="ctr" defTabSz="410765">
              <a:lnSpc>
                <a:spcPct val="100000"/>
              </a:lnSpc>
              <a:spcBef>
                <a:spcPts val="0"/>
              </a:spcBef>
              <a:buSzTx/>
              <a:buFontTx/>
              <a:buNone/>
              <a:defRPr sz="2600">
                <a:solidFill>
                  <a:srgbClr val="000000"/>
                </a:solidFill>
                <a:latin typeface="Helvetica Neue"/>
                <a:ea typeface="Helvetica Neue"/>
                <a:cs typeface="Helvetica Neue"/>
                <a:sym typeface="Helvetica Neue"/>
              </a:defRPr>
            </a:lvl3pPr>
            <a:lvl4pPr marL="0" indent="0" algn="ctr" defTabSz="410765">
              <a:lnSpc>
                <a:spcPct val="100000"/>
              </a:lnSpc>
              <a:spcBef>
                <a:spcPts val="0"/>
              </a:spcBef>
              <a:buSzTx/>
              <a:buFontTx/>
              <a:buNone/>
              <a:defRPr sz="2600">
                <a:solidFill>
                  <a:srgbClr val="000000"/>
                </a:solidFill>
                <a:latin typeface="Helvetica Neue"/>
                <a:ea typeface="Helvetica Neue"/>
                <a:cs typeface="Helvetica Neue"/>
                <a:sym typeface="Helvetica Neue"/>
              </a:defRPr>
            </a:lvl4pPr>
            <a:lvl5pPr marL="0" indent="0" algn="ctr" defTabSz="410765">
              <a:lnSpc>
                <a:spcPct val="100000"/>
              </a:lnSpc>
              <a:spcBef>
                <a:spcPts val="0"/>
              </a:spcBef>
              <a:buSzTx/>
              <a:buFontTx/>
              <a:buNone/>
              <a:defRPr sz="2600">
                <a:solidFill>
                  <a:srgbClr val="000000"/>
                </a:solidFill>
                <a:latin typeface="Helvetica Neue"/>
                <a:ea typeface="Helvetica Neue"/>
                <a:cs typeface="Helvetica Neue"/>
                <a:sym typeface="Helvetica Neue"/>
              </a:defRPr>
            </a:lvl5pPr>
          </a:lstStyle>
          <a:p>
            <a:r>
              <a:t>Texte niveau 1</a:t>
            </a:r>
          </a:p>
          <a:p>
            <a:pPr lvl="1"/>
            <a:r>
              <a:t>Texte niveau 2</a:t>
            </a:r>
          </a:p>
          <a:p>
            <a:pPr lvl="2"/>
            <a:r>
              <a:t>Texte niveau 3</a:t>
            </a:r>
          </a:p>
          <a:p>
            <a:pPr lvl="3"/>
            <a:r>
              <a:t>Texte niveau 4</a:t>
            </a:r>
          </a:p>
          <a:p>
            <a:pPr lvl="4"/>
            <a:r>
              <a:t>Texte niveau 5</a:t>
            </a:r>
          </a:p>
        </p:txBody>
      </p:sp>
      <p:sp>
        <p:nvSpPr>
          <p:cNvPr id="96" name="Numéro de diapositive"/>
          <p:cNvSpPr txBox="1">
            <a:spLocks noGrp="1"/>
          </p:cNvSpPr>
          <p:nvPr>
            <p:ph type="sldNum" sz="quarter" idx="2"/>
          </p:nvPr>
        </p:nvSpPr>
        <p:spPr>
          <a:xfrm>
            <a:off x="5973876" y="6536531"/>
            <a:ext cx="239485" cy="232486"/>
          </a:xfrm>
          <a:prstGeom prst="rect">
            <a:avLst/>
          </a:prstGeom>
        </p:spPr>
        <p:txBody>
          <a:bodyPr lIns="35718" tIns="35718" rIns="35718" bIns="35718" anchor="t"/>
          <a:lstStyle>
            <a:lvl1pPr algn="ctr" defTabSz="410765">
              <a:defRPr sz="1100">
                <a:solidFill>
                  <a:srgbClr val="000000"/>
                </a:solidFill>
                <a:latin typeface="Helvetica Neue Thin"/>
                <a:ea typeface="Helvetica Neue Thin"/>
                <a:cs typeface="Helvetica Neue Thin"/>
                <a:sym typeface="Helvetica Neue Thin"/>
              </a:defRPr>
            </a:lvl1p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21" name="Texte du titre"/>
          <p:cNvSpPr txBox="1">
            <a:spLocks noGrp="1"/>
          </p:cNvSpPr>
          <p:nvPr>
            <p:ph type="title"/>
          </p:nvPr>
        </p:nvSpPr>
        <p:spPr>
          <a:prstGeom prst="rect">
            <a:avLst/>
          </a:prstGeom>
        </p:spPr>
        <p:txBody>
          <a:bodyPr/>
          <a:lstStyle/>
          <a:p>
            <a:r>
              <a:t>Texte du titre</a:t>
            </a:r>
          </a:p>
        </p:txBody>
      </p:sp>
      <p:sp>
        <p:nvSpPr>
          <p:cNvPr id="22" name="Texte niveau 1…"/>
          <p:cNvSpPr txBox="1">
            <a:spLocks noGrp="1"/>
          </p:cNvSpPr>
          <p:nvPr>
            <p:ph type="body" idx="1"/>
          </p:nvPr>
        </p:nvSpPr>
        <p:spPr>
          <a:xfrm>
            <a:off x="676655" y="2011679"/>
            <a:ext cx="10753726" cy="3766186"/>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de section">
    <p:spTree>
      <p:nvGrpSpPr>
        <p:cNvPr id="1" name=""/>
        <p:cNvGrpSpPr/>
        <p:nvPr/>
      </p:nvGrpSpPr>
      <p:grpSpPr>
        <a:xfrm>
          <a:off x="0" y="0"/>
          <a:ext cx="0" cy="0"/>
          <a:chOff x="0" y="0"/>
          <a:chExt cx="0" cy="0"/>
        </a:xfrm>
      </p:grpSpPr>
      <p:sp>
        <p:nvSpPr>
          <p:cNvPr id="30" name="Texte du titre"/>
          <p:cNvSpPr txBox="1">
            <a:spLocks noGrp="1"/>
          </p:cNvSpPr>
          <p:nvPr>
            <p:ph type="title"/>
          </p:nvPr>
        </p:nvSpPr>
        <p:spPr>
          <a:xfrm>
            <a:off x="603504" y="767419"/>
            <a:ext cx="10780777" cy="3355848"/>
          </a:xfrm>
          <a:prstGeom prst="rect">
            <a:avLst/>
          </a:prstGeom>
        </p:spPr>
        <p:txBody>
          <a:bodyPr anchor="b"/>
          <a:lstStyle>
            <a:lvl1pPr>
              <a:lnSpc>
                <a:spcPct val="80000"/>
              </a:lnSpc>
              <a:defRPr sz="8800"/>
            </a:lvl1pPr>
          </a:lstStyle>
          <a:p>
            <a:r>
              <a:t>Texte du titre</a:t>
            </a:r>
          </a:p>
        </p:txBody>
      </p:sp>
      <p:sp>
        <p:nvSpPr>
          <p:cNvPr id="31" name="Texte niveau 1…"/>
          <p:cNvSpPr txBox="1">
            <a:spLocks noGrp="1"/>
          </p:cNvSpPr>
          <p:nvPr>
            <p:ph type="body" sz="quarter" idx="1"/>
          </p:nvPr>
        </p:nvSpPr>
        <p:spPr>
          <a:xfrm>
            <a:off x="667512" y="4204208"/>
            <a:ext cx="9226296" cy="1645921"/>
          </a:xfrm>
          <a:prstGeom prst="rect">
            <a:avLst/>
          </a:prstGeom>
        </p:spPr>
        <p:txBody>
          <a:bodyPr/>
          <a:lstStyle>
            <a:lvl1pPr marL="0" indent="0">
              <a:buSzTx/>
              <a:buFontTx/>
              <a:buNone/>
              <a:defRPr sz="3200">
                <a:solidFill>
                  <a:srgbClr val="000000"/>
                </a:solidFill>
              </a:defRPr>
            </a:lvl1pPr>
            <a:lvl2pPr marL="0" indent="457200">
              <a:buSzTx/>
              <a:buFontTx/>
              <a:buNone/>
              <a:defRPr sz="3200">
                <a:solidFill>
                  <a:srgbClr val="000000"/>
                </a:solidFill>
              </a:defRPr>
            </a:lvl2pPr>
            <a:lvl3pPr marL="0" indent="914400">
              <a:buSzTx/>
              <a:buFontTx/>
              <a:buNone/>
              <a:defRPr sz="3200">
                <a:solidFill>
                  <a:srgbClr val="000000"/>
                </a:solidFill>
              </a:defRPr>
            </a:lvl3pPr>
            <a:lvl4pPr marL="0" indent="1371600">
              <a:buSzTx/>
              <a:buFontTx/>
              <a:buNone/>
              <a:defRPr sz="3200">
                <a:solidFill>
                  <a:srgbClr val="000000"/>
                </a:solidFill>
              </a:defRPr>
            </a:lvl4pPr>
            <a:lvl5pPr marL="0" indent="1828800">
              <a:buSzTx/>
              <a:buFontTx/>
              <a:buNone/>
              <a:defRPr sz="3200">
                <a:solidFill>
                  <a:srgbClr val="000000"/>
                </a:solidFill>
              </a:defRPr>
            </a:lvl5pPr>
          </a:lstStyle>
          <a:p>
            <a:r>
              <a:t>Texte niveau 1</a:t>
            </a:r>
          </a:p>
          <a:p>
            <a:pPr lvl="1"/>
            <a:r>
              <a:t>Texte niveau 2</a:t>
            </a:r>
          </a:p>
          <a:p>
            <a:pPr lvl="2"/>
            <a:r>
              <a:t>Texte niveau 3</a:t>
            </a:r>
          </a:p>
          <a:p>
            <a:pPr lvl="3"/>
            <a:r>
              <a:t>Texte niveau 4</a:t>
            </a:r>
          </a:p>
          <a:p>
            <a:pPr lvl="4"/>
            <a:r>
              <a:t>Texte niveau 5</a:t>
            </a:r>
          </a:p>
        </p:txBody>
      </p:sp>
      <p:sp>
        <p:nvSpPr>
          <p:cNvPr id="3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39" name="Texte du titre"/>
          <p:cNvSpPr txBox="1">
            <a:spLocks noGrp="1"/>
          </p:cNvSpPr>
          <p:nvPr>
            <p:ph type="title"/>
          </p:nvPr>
        </p:nvSpPr>
        <p:spPr>
          <a:prstGeom prst="rect">
            <a:avLst/>
          </a:prstGeom>
        </p:spPr>
        <p:txBody>
          <a:bodyPr/>
          <a:lstStyle/>
          <a:p>
            <a:r>
              <a:t>Texte du titre</a:t>
            </a:r>
          </a:p>
        </p:txBody>
      </p:sp>
      <p:sp>
        <p:nvSpPr>
          <p:cNvPr id="40" name="Texte niveau 1…"/>
          <p:cNvSpPr txBox="1">
            <a:spLocks noGrp="1"/>
          </p:cNvSpPr>
          <p:nvPr>
            <p:ph type="body" sz="half" idx="1"/>
          </p:nvPr>
        </p:nvSpPr>
        <p:spPr>
          <a:xfrm>
            <a:off x="676655" y="1998134"/>
            <a:ext cx="4663442" cy="3767329"/>
          </a:xfrm>
          <a:prstGeom prst="rect">
            <a:avLst/>
          </a:prstGeom>
        </p:spPr>
        <p:txBody>
          <a:bodyPr/>
          <a:lstStyle>
            <a:lvl2pPr marL="416052" indent="-411480"/>
            <a:lvl3pPr marL="731520" indent="-731520"/>
            <a:lvl4pPr marL="1234440" indent="-1234440"/>
            <a:lvl5pPr marL="1645920" indent="-1645920"/>
          </a:lstStyle>
          <a:p>
            <a:r>
              <a:t>Texte niveau 1</a:t>
            </a:r>
          </a:p>
          <a:p>
            <a:pPr lvl="1"/>
            <a:r>
              <a:t>Texte niveau 2</a:t>
            </a:r>
          </a:p>
          <a:p>
            <a:pPr lvl="2"/>
            <a:r>
              <a:t>Texte niveau 3</a:t>
            </a:r>
          </a:p>
          <a:p>
            <a:pPr lvl="3"/>
            <a:r>
              <a:t>Texte niveau 4</a:t>
            </a:r>
          </a:p>
          <a:p>
            <a:pPr lvl="4"/>
            <a:r>
              <a:t>Texte niveau 5</a:t>
            </a:r>
          </a:p>
        </p:txBody>
      </p:sp>
      <p:sp>
        <p:nvSpPr>
          <p:cNvPr id="4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ison">
    <p:spTree>
      <p:nvGrpSpPr>
        <p:cNvPr id="1" name=""/>
        <p:cNvGrpSpPr/>
        <p:nvPr/>
      </p:nvGrpSpPr>
      <p:grpSpPr>
        <a:xfrm>
          <a:off x="0" y="0"/>
          <a:ext cx="0" cy="0"/>
          <a:chOff x="0" y="0"/>
          <a:chExt cx="0" cy="0"/>
        </a:xfrm>
      </p:grpSpPr>
      <p:sp>
        <p:nvSpPr>
          <p:cNvPr id="48" name="Texte du titre"/>
          <p:cNvSpPr txBox="1">
            <a:spLocks noGrp="1"/>
          </p:cNvSpPr>
          <p:nvPr>
            <p:ph type="title"/>
          </p:nvPr>
        </p:nvSpPr>
        <p:spPr>
          <a:prstGeom prst="rect">
            <a:avLst/>
          </a:prstGeom>
        </p:spPr>
        <p:txBody>
          <a:bodyPr/>
          <a:lstStyle/>
          <a:p>
            <a:r>
              <a:t>Texte du titre</a:t>
            </a:r>
          </a:p>
        </p:txBody>
      </p:sp>
      <p:sp>
        <p:nvSpPr>
          <p:cNvPr id="49" name="Texte niveau 1…"/>
          <p:cNvSpPr txBox="1">
            <a:spLocks noGrp="1"/>
          </p:cNvSpPr>
          <p:nvPr>
            <p:ph type="body" sz="quarter" idx="1"/>
          </p:nvPr>
        </p:nvSpPr>
        <p:spPr>
          <a:xfrm>
            <a:off x="676655" y="2040466"/>
            <a:ext cx="4663442" cy="723401"/>
          </a:xfrm>
          <a:prstGeom prst="rect">
            <a:avLst/>
          </a:prstGeom>
        </p:spPr>
        <p:txBody>
          <a:bodyPr anchor="ctr"/>
          <a:lstStyle>
            <a:lvl1pPr marL="0" indent="0">
              <a:buSzTx/>
              <a:buFontTx/>
              <a:buNone/>
              <a:defRPr sz="2200" cap="all"/>
            </a:lvl1pPr>
            <a:lvl2pPr marL="0" indent="457200">
              <a:buSzTx/>
              <a:buFontTx/>
              <a:buNone/>
              <a:defRPr sz="2200" cap="all"/>
            </a:lvl2pPr>
            <a:lvl3pPr marL="0" indent="914400">
              <a:buSzTx/>
              <a:buFontTx/>
              <a:buNone/>
              <a:defRPr sz="2200" cap="all"/>
            </a:lvl3pPr>
            <a:lvl4pPr marL="0" indent="1371600">
              <a:buSzTx/>
              <a:buFontTx/>
              <a:buNone/>
              <a:defRPr sz="2200" cap="all"/>
            </a:lvl4pPr>
            <a:lvl5pPr marL="0" indent="1828800">
              <a:buSzTx/>
              <a:buFontTx/>
              <a:buNone/>
              <a:defRPr sz="2200" cap="all"/>
            </a:lvl5pPr>
          </a:lstStyle>
          <a:p>
            <a:r>
              <a:t>Texte niveau 1</a:t>
            </a:r>
          </a:p>
          <a:p>
            <a:pPr lvl="1"/>
            <a:r>
              <a:t>Texte niveau 2</a:t>
            </a:r>
          </a:p>
          <a:p>
            <a:pPr lvl="2"/>
            <a:r>
              <a:t>Texte niveau 3</a:t>
            </a:r>
          </a:p>
          <a:p>
            <a:pPr lvl="3"/>
            <a:r>
              <a:t>Texte niveau 4</a:t>
            </a:r>
          </a:p>
          <a:p>
            <a:pPr lvl="4"/>
            <a:r>
              <a:t>Texte niveau 5</a:t>
            </a:r>
          </a:p>
        </p:txBody>
      </p:sp>
      <p:sp>
        <p:nvSpPr>
          <p:cNvPr id="50" name="Text Placeholder 4"/>
          <p:cNvSpPr>
            <a:spLocks noGrp="1"/>
          </p:cNvSpPr>
          <p:nvPr>
            <p:ph type="body" sz="quarter" idx="21"/>
          </p:nvPr>
        </p:nvSpPr>
        <p:spPr>
          <a:xfrm>
            <a:off x="6007608" y="2038435"/>
            <a:ext cx="4663441" cy="722377"/>
          </a:xfrm>
          <a:prstGeom prst="rect">
            <a:avLst/>
          </a:prstGeom>
        </p:spPr>
        <p:txBody>
          <a:bodyPr anchor="ctr"/>
          <a:lstStyle/>
          <a:p>
            <a:pPr marL="0" indent="0">
              <a:buSzTx/>
              <a:buFontTx/>
              <a:buNone/>
              <a:defRPr sz="2200" cap="all"/>
            </a:pPr>
            <a:endParaRPr/>
          </a:p>
        </p:txBody>
      </p:sp>
      <p:sp>
        <p:nvSpPr>
          <p:cNvPr id="5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seul">
    <p:spTree>
      <p:nvGrpSpPr>
        <p:cNvPr id="1" name=""/>
        <p:cNvGrpSpPr/>
        <p:nvPr/>
      </p:nvGrpSpPr>
      <p:grpSpPr>
        <a:xfrm>
          <a:off x="0" y="0"/>
          <a:ext cx="0" cy="0"/>
          <a:chOff x="0" y="0"/>
          <a:chExt cx="0" cy="0"/>
        </a:xfrm>
      </p:grpSpPr>
      <p:sp>
        <p:nvSpPr>
          <p:cNvPr id="58" name="Texte du titre"/>
          <p:cNvSpPr txBox="1">
            <a:spLocks noGrp="1"/>
          </p:cNvSpPr>
          <p:nvPr>
            <p:ph type="title"/>
          </p:nvPr>
        </p:nvSpPr>
        <p:spPr>
          <a:prstGeom prst="rect">
            <a:avLst/>
          </a:prstGeom>
        </p:spPr>
        <p:txBody>
          <a:bodyPr/>
          <a:lstStyle/>
          <a:p>
            <a:r>
              <a:t>Texte du titre</a:t>
            </a:r>
          </a:p>
        </p:txBody>
      </p:sp>
      <p:sp>
        <p:nvSpPr>
          <p:cNvPr id="5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6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73" name="Rectangle 1"/>
          <p:cNvSpPr/>
          <p:nvPr/>
        </p:nvSpPr>
        <p:spPr>
          <a:xfrm>
            <a:off x="7620000" y="0"/>
            <a:ext cx="4572000" cy="6858000"/>
          </a:xfrm>
          <a:prstGeom prst="rect">
            <a:avLst/>
          </a:prstGeom>
          <a:solidFill>
            <a:schemeClr val="accent1"/>
          </a:solidFill>
          <a:ln w="12700">
            <a:miter lim="400000"/>
          </a:ln>
        </p:spPr>
        <p:txBody>
          <a:bodyPr lIns="45719" rIns="45719"/>
          <a:lstStyle/>
          <a:p>
            <a:endParaRPr/>
          </a:p>
        </p:txBody>
      </p:sp>
      <p:sp>
        <p:nvSpPr>
          <p:cNvPr id="74" name="Texte du titre"/>
          <p:cNvSpPr txBox="1">
            <a:spLocks noGrp="1"/>
          </p:cNvSpPr>
          <p:nvPr>
            <p:ph type="title"/>
          </p:nvPr>
        </p:nvSpPr>
        <p:spPr>
          <a:xfrm>
            <a:off x="8261404" y="542282"/>
            <a:ext cx="3383281" cy="1920240"/>
          </a:xfrm>
          <a:prstGeom prst="rect">
            <a:avLst/>
          </a:prstGeom>
        </p:spPr>
        <p:txBody>
          <a:bodyPr anchor="b"/>
          <a:lstStyle>
            <a:lvl1pPr>
              <a:defRPr sz="4000">
                <a:solidFill>
                  <a:srgbClr val="FFFFFF"/>
                </a:solidFill>
              </a:defRPr>
            </a:lvl1pPr>
          </a:lstStyle>
          <a:p>
            <a:r>
              <a:t>Texte du titre</a:t>
            </a:r>
          </a:p>
        </p:txBody>
      </p:sp>
      <p:sp>
        <p:nvSpPr>
          <p:cNvPr id="75" name="Texte niveau 1…"/>
          <p:cNvSpPr txBox="1">
            <a:spLocks noGrp="1"/>
          </p:cNvSpPr>
          <p:nvPr>
            <p:ph type="body" sz="half" idx="1"/>
          </p:nvPr>
        </p:nvSpPr>
        <p:spPr>
          <a:xfrm>
            <a:off x="762000" y="762000"/>
            <a:ext cx="6096000" cy="4572000"/>
          </a:xfrm>
          <a:prstGeom prst="rect">
            <a:avLst/>
          </a:prstGeom>
        </p:spPr>
        <p:txBody>
          <a:bodyPr/>
          <a:lstStyle>
            <a:lvl1pPr>
              <a:defRPr sz="3200"/>
            </a:lvl1pPr>
            <a:lvl2pPr marL="396457" indent="-391885">
              <a:defRPr sz="3200"/>
            </a:lvl2pPr>
            <a:lvl3pPr marL="731520" indent="-731520">
              <a:defRPr sz="3200"/>
            </a:lvl3pPr>
            <a:lvl4pPr marL="1316736" indent="-1316736">
              <a:defRPr sz="3200"/>
            </a:lvl4pPr>
            <a:lvl5pPr marL="1755648" indent="-1755648">
              <a:defRPr sz="3200"/>
            </a:lvl5pPr>
          </a:lstStyle>
          <a:p>
            <a:r>
              <a:t>Texte niveau 1</a:t>
            </a:r>
          </a:p>
          <a:p>
            <a:pPr lvl="1"/>
            <a:r>
              <a:t>Texte niveau 2</a:t>
            </a:r>
          </a:p>
          <a:p>
            <a:pPr lvl="2"/>
            <a:r>
              <a:t>Texte niveau 3</a:t>
            </a:r>
          </a:p>
          <a:p>
            <a:pPr lvl="3"/>
            <a:r>
              <a:t>Texte niveau 4</a:t>
            </a:r>
          </a:p>
          <a:p>
            <a:pPr lvl="4"/>
            <a:r>
              <a:t>Texte niveau 5</a:t>
            </a:r>
          </a:p>
        </p:txBody>
      </p:sp>
      <p:sp>
        <p:nvSpPr>
          <p:cNvPr id="76" name="Text Placeholder 3"/>
          <p:cNvSpPr>
            <a:spLocks noGrp="1"/>
          </p:cNvSpPr>
          <p:nvPr>
            <p:ph type="body" sz="quarter" idx="21"/>
          </p:nvPr>
        </p:nvSpPr>
        <p:spPr>
          <a:xfrm>
            <a:off x="8275981" y="2511812"/>
            <a:ext cx="3398521" cy="3126988"/>
          </a:xfrm>
          <a:prstGeom prst="rect">
            <a:avLst/>
          </a:prstGeom>
        </p:spPr>
        <p:txBody>
          <a:bodyPr/>
          <a:lstStyle/>
          <a:p>
            <a:pPr marL="0" indent="0">
              <a:lnSpc>
                <a:spcPct val="100000"/>
              </a:lnSpc>
              <a:spcBef>
                <a:spcPts val="1400"/>
              </a:spcBef>
              <a:buSzTx/>
              <a:buFontTx/>
              <a:buNone/>
              <a:defRPr sz="1800"/>
            </a:pPr>
            <a:endParaRPr/>
          </a:p>
        </p:txBody>
      </p:sp>
      <p:sp>
        <p:nvSpPr>
          <p:cNvPr id="77" name="Numéro de diapositive"/>
          <p:cNvSpPr txBox="1">
            <a:spLocks noGrp="1"/>
          </p:cNvSpPr>
          <p:nvPr>
            <p:ph type="sldNum" sz="quarter" idx="2"/>
          </p:nvPr>
        </p:nvSpPr>
        <p:spPr>
          <a:prstGeom prst="rect">
            <a:avLst/>
          </a:prstGeom>
        </p:spPr>
        <p:txBody>
          <a:bodyPr/>
          <a:lstStyle>
            <a:lvl1pPr>
              <a:defRPr>
                <a:solidFill>
                  <a:srgbClr val="FFFFFF">
                    <a:alpha val="20000"/>
                  </a:srgbClr>
                </a:solidFill>
              </a:defRPr>
            </a:lvl1p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 avec légende">
    <p:bg>
      <p:bgPr>
        <a:solidFill>
          <a:schemeClr val="accent1"/>
        </a:solidFill>
        <a:effectLst/>
      </p:bgPr>
    </p:bg>
    <p:spTree>
      <p:nvGrpSpPr>
        <p:cNvPr id="1" name=""/>
        <p:cNvGrpSpPr/>
        <p:nvPr/>
      </p:nvGrpSpPr>
      <p:grpSpPr>
        <a:xfrm>
          <a:off x="0" y="0"/>
          <a:ext cx="0" cy="0"/>
          <a:chOff x="0" y="0"/>
          <a:chExt cx="0" cy="0"/>
        </a:xfrm>
      </p:grpSpPr>
      <p:sp>
        <p:nvSpPr>
          <p:cNvPr id="84" name="Texte du titre"/>
          <p:cNvSpPr txBox="1">
            <a:spLocks noGrp="1"/>
          </p:cNvSpPr>
          <p:nvPr>
            <p:ph type="title"/>
          </p:nvPr>
        </p:nvSpPr>
        <p:spPr>
          <a:xfrm>
            <a:off x="649223" y="5418666"/>
            <a:ext cx="10780778" cy="613284"/>
          </a:xfrm>
          <a:prstGeom prst="rect">
            <a:avLst/>
          </a:prstGeom>
        </p:spPr>
        <p:txBody>
          <a:bodyPr anchor="b"/>
          <a:lstStyle>
            <a:lvl1pPr>
              <a:defRPr sz="3200">
                <a:solidFill>
                  <a:srgbClr val="FFFFFF"/>
                </a:solidFill>
              </a:defRPr>
            </a:lvl1pPr>
          </a:lstStyle>
          <a:p>
            <a:r>
              <a:t>Texte du titre</a:t>
            </a:r>
          </a:p>
        </p:txBody>
      </p:sp>
      <p:sp>
        <p:nvSpPr>
          <p:cNvPr id="85" name="Picture Placeholder 2"/>
          <p:cNvSpPr>
            <a:spLocks noGrp="1"/>
          </p:cNvSpPr>
          <p:nvPr>
            <p:ph type="pic" idx="21"/>
          </p:nvPr>
        </p:nvSpPr>
        <p:spPr>
          <a:xfrm>
            <a:off x="0" y="0"/>
            <a:ext cx="12192000" cy="5330953"/>
          </a:xfrm>
          <a:prstGeom prst="rect">
            <a:avLst/>
          </a:prstGeom>
        </p:spPr>
        <p:txBody>
          <a:bodyPr lIns="91439" rIns="91439">
            <a:noAutofit/>
          </a:bodyPr>
          <a:lstStyle/>
          <a:p>
            <a:endParaRPr/>
          </a:p>
        </p:txBody>
      </p:sp>
      <p:sp>
        <p:nvSpPr>
          <p:cNvPr id="86" name="Texte niveau 1…"/>
          <p:cNvSpPr txBox="1">
            <a:spLocks noGrp="1"/>
          </p:cNvSpPr>
          <p:nvPr>
            <p:ph type="body" sz="quarter" idx="1"/>
          </p:nvPr>
        </p:nvSpPr>
        <p:spPr>
          <a:xfrm>
            <a:off x="676655" y="5909735"/>
            <a:ext cx="9229345" cy="533401"/>
          </a:xfrm>
          <a:prstGeom prst="rect">
            <a:avLst/>
          </a:prstGeom>
        </p:spPr>
        <p:txBody>
          <a:bodyPr/>
          <a:lstStyle>
            <a:lvl1pPr marL="0" indent="0">
              <a:lnSpc>
                <a:spcPct val="90000"/>
              </a:lnSpc>
              <a:buSzTx/>
              <a:buFontTx/>
              <a:buNone/>
              <a:defRPr sz="1400"/>
            </a:lvl1pPr>
            <a:lvl2pPr marL="0" indent="457200">
              <a:lnSpc>
                <a:spcPct val="90000"/>
              </a:lnSpc>
              <a:buSzTx/>
              <a:buFontTx/>
              <a:buNone/>
              <a:defRPr sz="1400"/>
            </a:lvl2pPr>
            <a:lvl3pPr marL="0" indent="914400">
              <a:lnSpc>
                <a:spcPct val="90000"/>
              </a:lnSpc>
              <a:buSzTx/>
              <a:buFontTx/>
              <a:buNone/>
              <a:defRPr sz="1400"/>
            </a:lvl3pPr>
            <a:lvl4pPr marL="0" indent="1371600">
              <a:lnSpc>
                <a:spcPct val="90000"/>
              </a:lnSpc>
              <a:buSzTx/>
              <a:buFontTx/>
              <a:buNone/>
              <a:defRPr sz="1400"/>
            </a:lvl4pPr>
            <a:lvl5pPr marL="0" indent="1828800">
              <a:lnSpc>
                <a:spcPct val="90000"/>
              </a:lnSpc>
              <a:buSzTx/>
              <a:buFontTx/>
              <a:buNone/>
              <a:defRPr sz="1400"/>
            </a:lvl5pPr>
          </a:lstStyle>
          <a:p>
            <a:r>
              <a:t>Texte niveau 1</a:t>
            </a:r>
          </a:p>
          <a:p>
            <a:pPr lvl="1"/>
            <a:r>
              <a:t>Texte niveau 2</a:t>
            </a:r>
          </a:p>
          <a:p>
            <a:pPr lvl="2"/>
            <a:r>
              <a:t>Texte niveau 3</a:t>
            </a:r>
          </a:p>
          <a:p>
            <a:pPr lvl="3"/>
            <a:r>
              <a:t>Texte niveau 4</a:t>
            </a:r>
          </a:p>
          <a:p>
            <a:pPr lvl="4"/>
            <a:r>
              <a:t>Texte niveau 5</a:t>
            </a:r>
          </a:p>
        </p:txBody>
      </p:sp>
      <p:sp>
        <p:nvSpPr>
          <p:cNvPr id="87" name="Numéro de diapositive"/>
          <p:cNvSpPr txBox="1">
            <a:spLocks noGrp="1"/>
          </p:cNvSpPr>
          <p:nvPr>
            <p:ph type="sldNum" sz="quarter" idx="2"/>
          </p:nvPr>
        </p:nvSpPr>
        <p:spPr>
          <a:prstGeom prst="rect">
            <a:avLst/>
          </a:prstGeom>
        </p:spPr>
        <p:txBody>
          <a:bodyPr/>
          <a:lstStyle>
            <a:lvl1pPr>
              <a:defRPr>
                <a:solidFill>
                  <a:srgbClr val="FFFFFF">
                    <a:alpha val="25000"/>
                  </a:srgbClr>
                </a:solidFill>
              </a:defRPr>
            </a:lvl1p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657223" y="499532"/>
            <a:ext cx="10772776" cy="16581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Texte du titre</a:t>
            </a:r>
          </a:p>
        </p:txBody>
      </p:sp>
      <p:sp>
        <p:nvSpPr>
          <p:cNvPr id="3" name="Texte niveau 1…"/>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10130860" y="5726205"/>
            <a:ext cx="1559147" cy="1547246"/>
          </a:xfrm>
          <a:prstGeom prst="rect">
            <a:avLst/>
          </a:prstGeom>
          <a:ln w="12700">
            <a:miter lim="400000"/>
          </a:ln>
        </p:spPr>
        <p:txBody>
          <a:bodyPr wrap="none" lIns="45719" rIns="45719" anchor="b">
            <a:spAutoFit/>
          </a:bodyPr>
          <a:lstStyle>
            <a:lvl1pPr algn="r">
              <a:defRPr sz="10300">
                <a:solidFill>
                  <a:schemeClr val="accent1">
                    <a:alpha val="25000"/>
                  </a:schemeClr>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85000"/>
        </a:lnSpc>
        <a:spcBef>
          <a:spcPts val="0"/>
        </a:spcBef>
        <a:spcAft>
          <a:spcPts val="0"/>
        </a:spcAft>
        <a:buClrTx/>
        <a:buSzTx/>
        <a:buFontTx/>
        <a:buNone/>
        <a:tabLst/>
        <a:defRPr sz="5400" b="0" i="0" u="none" strike="noStrike" cap="none" spc="-120" baseline="0">
          <a:solidFill>
            <a:schemeClr val="accent1"/>
          </a:solidFill>
          <a:uFillTx/>
          <a:latin typeface="+mj-lt"/>
          <a:ea typeface="+mj-ea"/>
          <a:cs typeface="+mj-cs"/>
          <a:sym typeface="Arial"/>
        </a:defRPr>
      </a:lvl1pPr>
      <a:lvl2pPr marL="0" marR="0" indent="0" algn="l" defTabSz="914400" rtl="0" latinLnBrk="0">
        <a:lnSpc>
          <a:spcPct val="85000"/>
        </a:lnSpc>
        <a:spcBef>
          <a:spcPts val="0"/>
        </a:spcBef>
        <a:spcAft>
          <a:spcPts val="0"/>
        </a:spcAft>
        <a:buClrTx/>
        <a:buSzTx/>
        <a:buFontTx/>
        <a:buNone/>
        <a:tabLst/>
        <a:defRPr sz="5400" b="0" i="0" u="none" strike="noStrike" cap="none" spc="-120" baseline="0">
          <a:solidFill>
            <a:schemeClr val="accent1"/>
          </a:solidFill>
          <a:uFillTx/>
          <a:latin typeface="+mj-lt"/>
          <a:ea typeface="+mj-ea"/>
          <a:cs typeface="+mj-cs"/>
          <a:sym typeface="Arial"/>
        </a:defRPr>
      </a:lvl2pPr>
      <a:lvl3pPr marL="0" marR="0" indent="0" algn="l" defTabSz="914400" rtl="0" latinLnBrk="0">
        <a:lnSpc>
          <a:spcPct val="85000"/>
        </a:lnSpc>
        <a:spcBef>
          <a:spcPts val="0"/>
        </a:spcBef>
        <a:spcAft>
          <a:spcPts val="0"/>
        </a:spcAft>
        <a:buClrTx/>
        <a:buSzTx/>
        <a:buFontTx/>
        <a:buNone/>
        <a:tabLst/>
        <a:defRPr sz="5400" b="0" i="0" u="none" strike="noStrike" cap="none" spc="-120" baseline="0">
          <a:solidFill>
            <a:schemeClr val="accent1"/>
          </a:solidFill>
          <a:uFillTx/>
          <a:latin typeface="+mj-lt"/>
          <a:ea typeface="+mj-ea"/>
          <a:cs typeface="+mj-cs"/>
          <a:sym typeface="Arial"/>
        </a:defRPr>
      </a:lvl3pPr>
      <a:lvl4pPr marL="0" marR="0" indent="0" algn="l" defTabSz="914400" rtl="0" latinLnBrk="0">
        <a:lnSpc>
          <a:spcPct val="85000"/>
        </a:lnSpc>
        <a:spcBef>
          <a:spcPts val="0"/>
        </a:spcBef>
        <a:spcAft>
          <a:spcPts val="0"/>
        </a:spcAft>
        <a:buClrTx/>
        <a:buSzTx/>
        <a:buFontTx/>
        <a:buNone/>
        <a:tabLst/>
        <a:defRPr sz="5400" b="0" i="0" u="none" strike="noStrike" cap="none" spc="-120" baseline="0">
          <a:solidFill>
            <a:schemeClr val="accent1"/>
          </a:solidFill>
          <a:uFillTx/>
          <a:latin typeface="+mj-lt"/>
          <a:ea typeface="+mj-ea"/>
          <a:cs typeface="+mj-cs"/>
          <a:sym typeface="Arial"/>
        </a:defRPr>
      </a:lvl4pPr>
      <a:lvl5pPr marL="0" marR="0" indent="0" algn="l" defTabSz="914400" rtl="0" latinLnBrk="0">
        <a:lnSpc>
          <a:spcPct val="85000"/>
        </a:lnSpc>
        <a:spcBef>
          <a:spcPts val="0"/>
        </a:spcBef>
        <a:spcAft>
          <a:spcPts val="0"/>
        </a:spcAft>
        <a:buClrTx/>
        <a:buSzTx/>
        <a:buFontTx/>
        <a:buNone/>
        <a:tabLst/>
        <a:defRPr sz="5400" b="0" i="0" u="none" strike="noStrike" cap="none" spc="-120" baseline="0">
          <a:solidFill>
            <a:schemeClr val="accent1"/>
          </a:solidFill>
          <a:uFillTx/>
          <a:latin typeface="+mj-lt"/>
          <a:ea typeface="+mj-ea"/>
          <a:cs typeface="+mj-cs"/>
          <a:sym typeface="Arial"/>
        </a:defRPr>
      </a:lvl5pPr>
      <a:lvl6pPr marL="0" marR="0" indent="0" algn="l" defTabSz="914400" rtl="0" latinLnBrk="0">
        <a:lnSpc>
          <a:spcPct val="85000"/>
        </a:lnSpc>
        <a:spcBef>
          <a:spcPts val="0"/>
        </a:spcBef>
        <a:spcAft>
          <a:spcPts val="0"/>
        </a:spcAft>
        <a:buClrTx/>
        <a:buSzTx/>
        <a:buFontTx/>
        <a:buNone/>
        <a:tabLst/>
        <a:defRPr sz="5400" b="0" i="0" u="none" strike="noStrike" cap="none" spc="-120" baseline="0">
          <a:solidFill>
            <a:schemeClr val="accent1"/>
          </a:solidFill>
          <a:uFillTx/>
          <a:latin typeface="+mj-lt"/>
          <a:ea typeface="+mj-ea"/>
          <a:cs typeface="+mj-cs"/>
          <a:sym typeface="Arial"/>
        </a:defRPr>
      </a:lvl6pPr>
      <a:lvl7pPr marL="0" marR="0" indent="0" algn="l" defTabSz="914400" rtl="0" latinLnBrk="0">
        <a:lnSpc>
          <a:spcPct val="85000"/>
        </a:lnSpc>
        <a:spcBef>
          <a:spcPts val="0"/>
        </a:spcBef>
        <a:spcAft>
          <a:spcPts val="0"/>
        </a:spcAft>
        <a:buClrTx/>
        <a:buSzTx/>
        <a:buFontTx/>
        <a:buNone/>
        <a:tabLst/>
        <a:defRPr sz="5400" b="0" i="0" u="none" strike="noStrike" cap="none" spc="-120" baseline="0">
          <a:solidFill>
            <a:schemeClr val="accent1"/>
          </a:solidFill>
          <a:uFillTx/>
          <a:latin typeface="+mj-lt"/>
          <a:ea typeface="+mj-ea"/>
          <a:cs typeface="+mj-cs"/>
          <a:sym typeface="Arial"/>
        </a:defRPr>
      </a:lvl7pPr>
      <a:lvl8pPr marL="0" marR="0" indent="0" algn="l" defTabSz="914400" rtl="0" latinLnBrk="0">
        <a:lnSpc>
          <a:spcPct val="85000"/>
        </a:lnSpc>
        <a:spcBef>
          <a:spcPts val="0"/>
        </a:spcBef>
        <a:spcAft>
          <a:spcPts val="0"/>
        </a:spcAft>
        <a:buClrTx/>
        <a:buSzTx/>
        <a:buFontTx/>
        <a:buNone/>
        <a:tabLst/>
        <a:defRPr sz="5400" b="0" i="0" u="none" strike="noStrike" cap="none" spc="-120" baseline="0">
          <a:solidFill>
            <a:schemeClr val="accent1"/>
          </a:solidFill>
          <a:uFillTx/>
          <a:latin typeface="+mj-lt"/>
          <a:ea typeface="+mj-ea"/>
          <a:cs typeface="+mj-cs"/>
          <a:sym typeface="Arial"/>
        </a:defRPr>
      </a:lvl8pPr>
      <a:lvl9pPr marL="0" marR="0" indent="0" algn="l" defTabSz="914400" rtl="0" latinLnBrk="0">
        <a:lnSpc>
          <a:spcPct val="85000"/>
        </a:lnSpc>
        <a:spcBef>
          <a:spcPts val="0"/>
        </a:spcBef>
        <a:spcAft>
          <a:spcPts val="0"/>
        </a:spcAft>
        <a:buClrTx/>
        <a:buSzTx/>
        <a:buFontTx/>
        <a:buNone/>
        <a:tabLst/>
        <a:defRPr sz="5400" b="0" i="0" u="none" strike="noStrike" cap="none" spc="-120" baseline="0">
          <a:solidFill>
            <a:schemeClr val="accent1"/>
          </a:solidFill>
          <a:uFillTx/>
          <a:latin typeface="+mj-lt"/>
          <a:ea typeface="+mj-ea"/>
          <a:cs typeface="+mj-cs"/>
          <a:sym typeface="Arial"/>
        </a:defRPr>
      </a:lvl9pPr>
    </p:titleStyle>
    <p:bodyStyle>
      <a:lvl1pPr marL="91439" marR="0" indent="-91439" algn="l" defTabSz="914400" rtl="0" latinLnBrk="0">
        <a:lnSpc>
          <a:spcPct val="85000"/>
        </a:lnSpc>
        <a:spcBef>
          <a:spcPts val="1300"/>
        </a:spcBef>
        <a:spcAft>
          <a:spcPts val="0"/>
        </a:spcAft>
        <a:buClrTx/>
        <a:buSzPct val="100000"/>
        <a:buFont typeface="Arial"/>
        <a:buChar char=" "/>
        <a:tabLst/>
        <a:defRPr sz="2400" b="0" i="0" u="none" strike="noStrike" cap="none" spc="0" baseline="0">
          <a:solidFill>
            <a:srgbClr val="262626"/>
          </a:solidFill>
          <a:uFillTx/>
          <a:latin typeface="+mj-lt"/>
          <a:ea typeface="+mj-ea"/>
          <a:cs typeface="+mj-cs"/>
          <a:sym typeface="Arial"/>
        </a:defRPr>
      </a:lvl1pPr>
      <a:lvl2pPr marL="347472" marR="0" indent="-342900" algn="l" defTabSz="914400" rtl="0" latinLnBrk="0">
        <a:lnSpc>
          <a:spcPct val="85000"/>
        </a:lnSpc>
        <a:spcBef>
          <a:spcPts val="1300"/>
        </a:spcBef>
        <a:spcAft>
          <a:spcPts val="0"/>
        </a:spcAft>
        <a:buClrTx/>
        <a:buSzPct val="100000"/>
        <a:buFont typeface="Arial"/>
        <a:buChar char=" "/>
        <a:tabLst/>
        <a:defRPr sz="2400" b="0" i="0" u="none" strike="noStrike" cap="none" spc="0" baseline="0">
          <a:solidFill>
            <a:srgbClr val="262626"/>
          </a:solidFill>
          <a:uFillTx/>
          <a:latin typeface="+mj-lt"/>
          <a:ea typeface="+mj-ea"/>
          <a:cs typeface="+mj-cs"/>
          <a:sym typeface="Arial"/>
        </a:defRPr>
      </a:lvl2pPr>
      <a:lvl3pPr marL="658368" marR="0" indent="-658368" algn="l" defTabSz="914400" rtl="0" latinLnBrk="0">
        <a:lnSpc>
          <a:spcPct val="85000"/>
        </a:lnSpc>
        <a:spcBef>
          <a:spcPts val="1300"/>
        </a:spcBef>
        <a:spcAft>
          <a:spcPts val="0"/>
        </a:spcAft>
        <a:buClrTx/>
        <a:buSzPct val="100000"/>
        <a:buFont typeface="Arial"/>
        <a:buChar char=" "/>
        <a:tabLst/>
        <a:defRPr sz="2400" b="0" i="0" u="none" strike="noStrike" cap="none" spc="0" baseline="0">
          <a:solidFill>
            <a:srgbClr val="262626"/>
          </a:solidFill>
          <a:uFillTx/>
          <a:latin typeface="+mj-lt"/>
          <a:ea typeface="+mj-ea"/>
          <a:cs typeface="+mj-cs"/>
          <a:sym typeface="Arial"/>
        </a:defRPr>
      </a:lvl3pPr>
      <a:lvl4pPr marL="1097280" marR="0" indent="-1097280" algn="l" defTabSz="914400" rtl="0" latinLnBrk="0">
        <a:lnSpc>
          <a:spcPct val="85000"/>
        </a:lnSpc>
        <a:spcBef>
          <a:spcPts val="1300"/>
        </a:spcBef>
        <a:spcAft>
          <a:spcPts val="0"/>
        </a:spcAft>
        <a:buClrTx/>
        <a:buSzPct val="100000"/>
        <a:buFont typeface="Arial"/>
        <a:buChar char=" "/>
        <a:tabLst/>
        <a:defRPr sz="2400" b="0" i="0" u="none" strike="noStrike" cap="none" spc="0" baseline="0">
          <a:solidFill>
            <a:srgbClr val="262626"/>
          </a:solidFill>
          <a:uFillTx/>
          <a:latin typeface="+mj-lt"/>
          <a:ea typeface="+mj-ea"/>
          <a:cs typeface="+mj-cs"/>
          <a:sym typeface="Arial"/>
        </a:defRPr>
      </a:lvl4pPr>
      <a:lvl5pPr marL="1463040" marR="0" indent="-1463040" algn="l" defTabSz="914400" rtl="0" latinLnBrk="0">
        <a:lnSpc>
          <a:spcPct val="85000"/>
        </a:lnSpc>
        <a:spcBef>
          <a:spcPts val="1300"/>
        </a:spcBef>
        <a:spcAft>
          <a:spcPts val="0"/>
        </a:spcAft>
        <a:buClrTx/>
        <a:buSzPct val="100000"/>
        <a:buFont typeface="Arial"/>
        <a:buChar char=" "/>
        <a:tabLst/>
        <a:defRPr sz="2400" b="0" i="0" u="none" strike="noStrike" cap="none" spc="0" baseline="0">
          <a:solidFill>
            <a:srgbClr val="262626"/>
          </a:solidFill>
          <a:uFillTx/>
          <a:latin typeface="+mj-lt"/>
          <a:ea typeface="+mj-ea"/>
          <a:cs typeface="+mj-cs"/>
          <a:sym typeface="Arial"/>
        </a:defRPr>
      </a:lvl5pPr>
      <a:lvl6pPr marL="1276200" marR="0" indent="-304800" algn="l" defTabSz="914400" rtl="0" latinLnBrk="0">
        <a:lnSpc>
          <a:spcPct val="85000"/>
        </a:lnSpc>
        <a:spcBef>
          <a:spcPts val="1300"/>
        </a:spcBef>
        <a:spcAft>
          <a:spcPts val="0"/>
        </a:spcAft>
        <a:buClrTx/>
        <a:buSzPct val="100000"/>
        <a:buFont typeface="Arial"/>
        <a:buChar char=" "/>
        <a:tabLst/>
        <a:defRPr sz="2400" b="0" i="0" u="none" strike="noStrike" cap="none" spc="0" baseline="0">
          <a:solidFill>
            <a:srgbClr val="262626"/>
          </a:solidFill>
          <a:uFillTx/>
          <a:latin typeface="+mj-lt"/>
          <a:ea typeface="+mj-ea"/>
          <a:cs typeface="+mj-cs"/>
          <a:sym typeface="Arial"/>
        </a:defRPr>
      </a:lvl6pPr>
      <a:lvl7pPr marL="1476200" marR="0" indent="-304800" algn="l" defTabSz="914400" rtl="0" latinLnBrk="0">
        <a:lnSpc>
          <a:spcPct val="85000"/>
        </a:lnSpc>
        <a:spcBef>
          <a:spcPts val="1300"/>
        </a:spcBef>
        <a:spcAft>
          <a:spcPts val="0"/>
        </a:spcAft>
        <a:buClrTx/>
        <a:buSzPct val="100000"/>
        <a:buFont typeface="Arial"/>
        <a:buChar char=" "/>
        <a:tabLst/>
        <a:defRPr sz="2400" b="0" i="0" u="none" strike="noStrike" cap="none" spc="0" baseline="0">
          <a:solidFill>
            <a:srgbClr val="262626"/>
          </a:solidFill>
          <a:uFillTx/>
          <a:latin typeface="+mj-lt"/>
          <a:ea typeface="+mj-ea"/>
          <a:cs typeface="+mj-cs"/>
          <a:sym typeface="Arial"/>
        </a:defRPr>
      </a:lvl7pPr>
      <a:lvl8pPr marL="1676200" marR="0" indent="-304800" algn="l" defTabSz="914400" rtl="0" latinLnBrk="0">
        <a:lnSpc>
          <a:spcPct val="85000"/>
        </a:lnSpc>
        <a:spcBef>
          <a:spcPts val="1300"/>
        </a:spcBef>
        <a:spcAft>
          <a:spcPts val="0"/>
        </a:spcAft>
        <a:buClrTx/>
        <a:buSzPct val="100000"/>
        <a:buFont typeface="Arial"/>
        <a:buChar char=" "/>
        <a:tabLst/>
        <a:defRPr sz="2400" b="0" i="0" u="none" strike="noStrike" cap="none" spc="0" baseline="0">
          <a:solidFill>
            <a:srgbClr val="262626"/>
          </a:solidFill>
          <a:uFillTx/>
          <a:latin typeface="+mj-lt"/>
          <a:ea typeface="+mj-ea"/>
          <a:cs typeface="+mj-cs"/>
          <a:sym typeface="Arial"/>
        </a:defRPr>
      </a:lvl8pPr>
      <a:lvl9pPr marL="1876200" marR="0" indent="-304800" algn="l" defTabSz="914400" rtl="0" latinLnBrk="0">
        <a:lnSpc>
          <a:spcPct val="85000"/>
        </a:lnSpc>
        <a:spcBef>
          <a:spcPts val="1300"/>
        </a:spcBef>
        <a:spcAft>
          <a:spcPts val="0"/>
        </a:spcAft>
        <a:buClrTx/>
        <a:buSzPct val="100000"/>
        <a:buFont typeface="Arial"/>
        <a:buChar char=" "/>
        <a:tabLst/>
        <a:defRPr sz="2400" b="0" i="0" u="none" strike="noStrike" cap="none" spc="0" baseline="0">
          <a:solidFill>
            <a:srgbClr val="262626"/>
          </a:solidFill>
          <a:uFillTx/>
          <a:latin typeface="+mj-lt"/>
          <a:ea typeface="+mj-ea"/>
          <a:cs typeface="+mj-cs"/>
          <a:sym typeface="Arial"/>
        </a:defRPr>
      </a:lvl9pPr>
    </p:bodyStyle>
    <p:otherStyle>
      <a:lvl1pPr marL="0" marR="0" indent="0" algn="r" defTabSz="457200" rtl="0" latinLnBrk="0">
        <a:lnSpc>
          <a:spcPct val="100000"/>
        </a:lnSpc>
        <a:spcBef>
          <a:spcPts val="0"/>
        </a:spcBef>
        <a:spcAft>
          <a:spcPts val="0"/>
        </a:spcAft>
        <a:buClrTx/>
        <a:buSzTx/>
        <a:buFontTx/>
        <a:buNone/>
        <a:tabLst/>
        <a:defRPr sz="10300" b="0" i="0" u="none" strike="noStrike" cap="none" spc="0" baseline="0">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sz="10300" b="0" i="0" u="none" strike="noStrike" cap="none" spc="0" baseline="0">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sz="10300" b="0" i="0" u="none" strike="noStrike" cap="none" spc="0" baseline="0">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sz="10300" b="0" i="0" u="none" strike="noStrike" cap="none" spc="0" baseline="0">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sz="10300" b="0" i="0" u="none" strike="noStrike" cap="none" spc="0" baseline="0">
          <a:solidFill>
            <a:schemeClr val="tx1"/>
          </a:solidFill>
          <a:uFillTx/>
          <a:latin typeface="+mn-lt"/>
          <a:ea typeface="+mn-ea"/>
          <a:cs typeface="+mn-cs"/>
          <a:sym typeface="Arial"/>
        </a:defRPr>
      </a:lvl5pPr>
      <a:lvl6pPr marL="0" marR="0" indent="2286000" algn="r" defTabSz="457200" rtl="0" latinLnBrk="0">
        <a:lnSpc>
          <a:spcPct val="100000"/>
        </a:lnSpc>
        <a:spcBef>
          <a:spcPts val="0"/>
        </a:spcBef>
        <a:spcAft>
          <a:spcPts val="0"/>
        </a:spcAft>
        <a:buClrTx/>
        <a:buSzTx/>
        <a:buFontTx/>
        <a:buNone/>
        <a:tabLst/>
        <a:defRPr sz="10300" b="0" i="0" u="none" strike="noStrike" cap="none" spc="0" baseline="0">
          <a:solidFill>
            <a:schemeClr val="tx1"/>
          </a:solidFill>
          <a:uFillTx/>
          <a:latin typeface="+mn-lt"/>
          <a:ea typeface="+mn-ea"/>
          <a:cs typeface="+mn-cs"/>
          <a:sym typeface="Arial"/>
        </a:defRPr>
      </a:lvl6pPr>
      <a:lvl7pPr marL="0" marR="0" indent="2743200" algn="r" defTabSz="457200" rtl="0" latinLnBrk="0">
        <a:lnSpc>
          <a:spcPct val="100000"/>
        </a:lnSpc>
        <a:spcBef>
          <a:spcPts val="0"/>
        </a:spcBef>
        <a:spcAft>
          <a:spcPts val="0"/>
        </a:spcAft>
        <a:buClrTx/>
        <a:buSzTx/>
        <a:buFontTx/>
        <a:buNone/>
        <a:tabLst/>
        <a:defRPr sz="10300" b="0" i="0" u="none" strike="noStrike" cap="none" spc="0" baseline="0">
          <a:solidFill>
            <a:schemeClr val="tx1"/>
          </a:solidFill>
          <a:uFillTx/>
          <a:latin typeface="+mn-lt"/>
          <a:ea typeface="+mn-ea"/>
          <a:cs typeface="+mn-cs"/>
          <a:sym typeface="Arial"/>
        </a:defRPr>
      </a:lvl7pPr>
      <a:lvl8pPr marL="0" marR="0" indent="3200400" algn="r" defTabSz="457200" rtl="0" latinLnBrk="0">
        <a:lnSpc>
          <a:spcPct val="100000"/>
        </a:lnSpc>
        <a:spcBef>
          <a:spcPts val="0"/>
        </a:spcBef>
        <a:spcAft>
          <a:spcPts val="0"/>
        </a:spcAft>
        <a:buClrTx/>
        <a:buSzTx/>
        <a:buFontTx/>
        <a:buNone/>
        <a:tabLst/>
        <a:defRPr sz="10300" b="0" i="0" u="none" strike="noStrike" cap="none" spc="0" baseline="0">
          <a:solidFill>
            <a:schemeClr val="tx1"/>
          </a:solidFill>
          <a:uFillTx/>
          <a:latin typeface="+mn-lt"/>
          <a:ea typeface="+mn-ea"/>
          <a:cs typeface="+mn-cs"/>
          <a:sym typeface="Arial"/>
        </a:defRPr>
      </a:lvl8pPr>
      <a:lvl9pPr marL="0" marR="0" indent="3657600" algn="r" defTabSz="457200" rtl="0" latinLnBrk="0">
        <a:lnSpc>
          <a:spcPct val="100000"/>
        </a:lnSpc>
        <a:spcBef>
          <a:spcPts val="0"/>
        </a:spcBef>
        <a:spcAft>
          <a:spcPts val="0"/>
        </a:spcAft>
        <a:buClrTx/>
        <a:buSzTx/>
        <a:buFontTx/>
        <a:buNone/>
        <a:tabLst/>
        <a:defRPr sz="10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eduscol.education.fr/cid141765/sujets-zero-et-specimens-bac-2021.html#lien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ache.media.eduscol.education.fr/file/SES/97/1/RA20_Lycee_G_T_SES_action-publique-environnement_1343971.pdf" TargetMode="External"/><Relationship Id="rId2" Type="http://schemas.openxmlformats.org/officeDocument/2006/relationships/hyperlink" Target="https://eduscol.education.fr/cid144153/ses-bac-2021.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cache.media.eduscol.education.fr/file/SES/97/1/RA20_Lycee_G_T_SES_action-publique-environnement_1343971.pdf" TargetMode="External"/><Relationship Id="rId2" Type="http://schemas.openxmlformats.org/officeDocument/2006/relationships/hyperlink" Target="https://ses.enseigne.ac-lyon.fr/spip/IMG/pdf/j_-_presentation_action_publique_et_environnement_h._thammavongsa_a._lambertucci_.pdf" TargetMode="External"/><Relationship Id="rId1" Type="http://schemas.openxmlformats.org/officeDocument/2006/relationships/slideLayout" Target="../slideLayouts/slideLayout2.xml"/><Relationship Id="rId4" Type="http://schemas.openxmlformats.org/officeDocument/2006/relationships/hyperlink" Target="https://eduscol.education.fr/cid141765/sujets-zero-et-specimens-bac-2021.html#lien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re 1"/>
          <p:cNvSpPr txBox="1">
            <a:spLocks noGrp="1"/>
          </p:cNvSpPr>
          <p:nvPr>
            <p:ph type="ctrTitle"/>
          </p:nvPr>
        </p:nvSpPr>
        <p:spPr>
          <a:prstGeom prst="rect">
            <a:avLst/>
          </a:prstGeom>
        </p:spPr>
        <p:txBody>
          <a:bodyPr/>
          <a:lstStyle>
            <a:lvl1pPr>
              <a:defRPr sz="4400" spc="-200"/>
            </a:lvl1pPr>
          </a:lstStyle>
          <a:p>
            <a:r>
              <a:t>Epreuves écrites : la dissertation</a:t>
            </a:r>
          </a:p>
        </p:txBody>
      </p:sp>
      <p:sp>
        <p:nvSpPr>
          <p:cNvPr id="106" name="Sous-titre 2"/>
          <p:cNvSpPr txBox="1">
            <a:spLocks noGrp="1"/>
          </p:cNvSpPr>
          <p:nvPr>
            <p:ph type="subTitle" sz="quarter" idx="1"/>
          </p:nvPr>
        </p:nvSpPr>
        <p:spPr>
          <a:xfrm>
            <a:off x="667511" y="4206876"/>
            <a:ext cx="9228203" cy="1645921"/>
          </a:xfrm>
          <a:prstGeom prst="rect">
            <a:avLst/>
          </a:prstGeom>
        </p:spPr>
        <p:txBody>
          <a:bodyPr/>
          <a:lstStyle/>
          <a:p>
            <a:r>
              <a:t>Mise en perspective avec le chapitre : </a:t>
            </a:r>
          </a:p>
          <a:p>
            <a:r>
              <a:t>Quelle action publique pour l’environnement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itre 1"/>
          <p:cNvSpPr txBox="1">
            <a:spLocks noGrp="1"/>
          </p:cNvSpPr>
          <p:nvPr>
            <p:ph type="title"/>
          </p:nvPr>
        </p:nvSpPr>
        <p:spPr>
          <a:xfrm>
            <a:off x="667130" y="-328307"/>
            <a:ext cx="10772776" cy="1658199"/>
          </a:xfrm>
          <a:prstGeom prst="rect">
            <a:avLst/>
          </a:prstGeom>
        </p:spPr>
        <p:txBody>
          <a:bodyPr/>
          <a:lstStyle>
            <a:lvl1pPr>
              <a:defRPr sz="4000" spc="-186"/>
            </a:lvl1pPr>
          </a:lstStyle>
          <a:p>
            <a:r>
              <a:t>Le dossier documentaire</a:t>
            </a:r>
          </a:p>
        </p:txBody>
      </p:sp>
      <p:sp>
        <p:nvSpPr>
          <p:cNvPr id="133" name="Espace réservé du contenu 2"/>
          <p:cNvSpPr txBox="1">
            <a:spLocks noGrp="1"/>
          </p:cNvSpPr>
          <p:nvPr>
            <p:ph type="body" idx="1"/>
          </p:nvPr>
        </p:nvSpPr>
        <p:spPr>
          <a:xfrm>
            <a:off x="676655" y="1272226"/>
            <a:ext cx="10753726" cy="4313548"/>
          </a:xfrm>
          <a:prstGeom prst="rect">
            <a:avLst/>
          </a:prstGeom>
        </p:spPr>
        <p:txBody>
          <a:bodyPr/>
          <a:lstStyle/>
          <a:p>
            <a:pPr marL="87782" indent="-87782" defTabSz="877823">
              <a:lnSpc>
                <a:spcPct val="100000"/>
              </a:lnSpc>
              <a:spcBef>
                <a:spcPts val="1200"/>
              </a:spcBef>
              <a:defRPr sz="2880"/>
            </a:pPr>
            <a:r>
              <a:t>- 3 ou 4 documents </a:t>
            </a:r>
            <a:r>
              <a:rPr b="1"/>
              <a:t>strictement factuels</a:t>
            </a:r>
            <a:r>
              <a:t> (pas d’explications, de mécanismes…) </a:t>
            </a:r>
          </a:p>
          <a:p>
            <a:pPr marL="87782" indent="-87782" defTabSz="877823">
              <a:lnSpc>
                <a:spcPct val="100000"/>
              </a:lnSpc>
              <a:spcBef>
                <a:spcPts val="1200"/>
              </a:spcBef>
              <a:defRPr sz="2880"/>
            </a:pPr>
            <a:r>
              <a:t>Ex : données statistiques (graphique, tableau, carte, radar, etc.) ; </a:t>
            </a:r>
          </a:p>
          <a:p>
            <a:pPr marL="87782" indent="-87782" defTabSz="877823">
              <a:lnSpc>
                <a:spcPct val="100000"/>
              </a:lnSpc>
              <a:spcBef>
                <a:spcPts val="1200"/>
              </a:spcBef>
              <a:defRPr sz="2880"/>
            </a:pPr>
            <a:r>
              <a:t>- Document </a:t>
            </a:r>
            <a:r>
              <a:rPr b="1"/>
              <a:t>texte possible</a:t>
            </a:r>
            <a:r>
              <a:t> mais aussi </a:t>
            </a:r>
            <a:r>
              <a:rPr b="1"/>
              <a:t>strictement</a:t>
            </a:r>
            <a:r>
              <a:t> </a:t>
            </a:r>
            <a:r>
              <a:rPr b="1"/>
              <a:t>factuel</a:t>
            </a:r>
            <a:r>
              <a:t> (chronologie, extrait d'entretien, monographie, récit de vie, compte rendu d'enquêtes, etc.). </a:t>
            </a:r>
          </a:p>
          <a:p>
            <a:pPr marL="87782" indent="-87782" defTabSz="877823">
              <a:lnSpc>
                <a:spcPct val="100000"/>
              </a:lnSpc>
              <a:spcBef>
                <a:spcPts val="1200"/>
              </a:spcBef>
              <a:defRPr sz="2880"/>
            </a:pPr>
            <a:r>
              <a:t>- Chaque document statistique </a:t>
            </a:r>
            <a:r>
              <a:rPr b="1"/>
              <a:t>120 données</a:t>
            </a:r>
            <a:r>
              <a:t> max ; texte : 2 500 signes max.</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Espace réservé du contenu 2"/>
          <p:cNvSpPr txBox="1">
            <a:spLocks noGrp="1"/>
          </p:cNvSpPr>
          <p:nvPr>
            <p:ph type="body" sz="quarter" idx="1"/>
          </p:nvPr>
        </p:nvSpPr>
        <p:spPr>
          <a:xfrm>
            <a:off x="148005" y="639672"/>
            <a:ext cx="5563396" cy="607003"/>
          </a:xfrm>
          <a:prstGeom prst="rect">
            <a:avLst/>
          </a:prstGeom>
        </p:spPr>
        <p:txBody>
          <a:bodyPr/>
          <a:lstStyle>
            <a:lvl1pPr marL="91439" indent="-91439">
              <a:defRPr sz="3000" b="1"/>
            </a:lvl1pPr>
          </a:lstStyle>
          <a:p>
            <a:r>
              <a:t>Un tableau ou un graphique</a:t>
            </a:r>
          </a:p>
        </p:txBody>
      </p:sp>
      <p:grpSp>
        <p:nvGrpSpPr>
          <p:cNvPr id="138" name="Groupe"/>
          <p:cNvGrpSpPr/>
          <p:nvPr/>
        </p:nvGrpSpPr>
        <p:grpSpPr>
          <a:xfrm>
            <a:off x="6168324" y="1619701"/>
            <a:ext cx="5898257" cy="4687457"/>
            <a:chOff x="0" y="0"/>
            <a:chExt cx="5898255" cy="4687456"/>
          </a:xfrm>
        </p:grpSpPr>
        <p:sp>
          <p:nvSpPr>
            <p:cNvPr id="136" name="ZoneTexte 6"/>
            <p:cNvSpPr txBox="1"/>
            <p:nvPr/>
          </p:nvSpPr>
          <p:spPr>
            <a:xfrm>
              <a:off x="3920012" y="4336794"/>
              <a:ext cx="1464021" cy="3506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Bordas p.388</a:t>
              </a:r>
            </a:p>
          </p:txBody>
        </p:sp>
        <p:pic>
          <p:nvPicPr>
            <p:cNvPr id="137" name="Image" descr="Image"/>
            <p:cNvPicPr>
              <a:picLocks noChangeAspect="1"/>
            </p:cNvPicPr>
            <p:nvPr/>
          </p:nvPicPr>
          <p:blipFill>
            <a:blip r:embed="rId2"/>
            <a:stretch>
              <a:fillRect/>
            </a:stretch>
          </p:blipFill>
          <p:spPr>
            <a:xfrm>
              <a:off x="0" y="0"/>
              <a:ext cx="5898256" cy="4361738"/>
            </a:xfrm>
            <a:prstGeom prst="rect">
              <a:avLst/>
            </a:prstGeom>
            <a:ln w="12700" cap="flat">
              <a:noFill/>
              <a:miter lim="400000"/>
            </a:ln>
            <a:effectLst/>
          </p:spPr>
        </p:pic>
      </p:grpSp>
      <p:grpSp>
        <p:nvGrpSpPr>
          <p:cNvPr id="141" name="Groupe"/>
          <p:cNvGrpSpPr/>
          <p:nvPr/>
        </p:nvGrpSpPr>
        <p:grpSpPr>
          <a:xfrm>
            <a:off x="63504" y="1801714"/>
            <a:ext cx="5898257" cy="3837206"/>
            <a:chOff x="0" y="0"/>
            <a:chExt cx="5898255" cy="3837204"/>
          </a:xfrm>
        </p:grpSpPr>
        <p:sp>
          <p:nvSpPr>
            <p:cNvPr id="139" name="ZoneTexte 7"/>
            <p:cNvSpPr txBox="1"/>
            <p:nvPr/>
          </p:nvSpPr>
          <p:spPr>
            <a:xfrm>
              <a:off x="78321" y="3486542"/>
              <a:ext cx="2258650" cy="3506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r>
                <a:t>Hatier, p.336</a:t>
              </a:r>
            </a:p>
          </p:txBody>
        </p:sp>
        <p:pic>
          <p:nvPicPr>
            <p:cNvPr id="140" name="Image" descr="Image"/>
            <p:cNvPicPr>
              <a:picLocks noChangeAspect="1"/>
            </p:cNvPicPr>
            <p:nvPr/>
          </p:nvPicPr>
          <p:blipFill>
            <a:blip r:embed="rId3"/>
            <a:stretch>
              <a:fillRect/>
            </a:stretch>
          </p:blipFill>
          <p:spPr>
            <a:xfrm>
              <a:off x="0" y="0"/>
              <a:ext cx="5898256" cy="3422602"/>
            </a:xfrm>
            <a:prstGeom prst="rect">
              <a:avLst/>
            </a:prstGeom>
            <a:ln w="12700" cap="flat">
              <a:noFill/>
              <a:miter lim="400000"/>
            </a:ln>
            <a:effectLst/>
          </p:spPr>
        </p:pic>
      </p:grpSp>
      <p:sp>
        <p:nvSpPr>
          <p:cNvPr id="142" name="Titre 1"/>
          <p:cNvSpPr txBox="1">
            <a:spLocks noGrp="1"/>
          </p:cNvSpPr>
          <p:nvPr>
            <p:ph type="title"/>
          </p:nvPr>
        </p:nvSpPr>
        <p:spPr>
          <a:xfrm>
            <a:off x="128573" y="-161280"/>
            <a:ext cx="10772776" cy="931194"/>
          </a:xfrm>
          <a:prstGeom prst="rect">
            <a:avLst/>
          </a:prstGeom>
        </p:spPr>
        <p:txBody>
          <a:bodyPr/>
          <a:lstStyle>
            <a:lvl1pPr>
              <a:defRPr sz="4800" spc="-200"/>
            </a:lvl1pPr>
          </a:lstStyle>
          <a:p>
            <a:r>
              <a:t>Nature du document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1" animBg="1" advAuto="0"/>
      <p:bldP spid="138" grpId="2" animBg="1" advAuto="0"/>
      <p:bldP spid="141" grpId="3"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itre 1"/>
          <p:cNvSpPr txBox="1">
            <a:spLocks noGrp="1"/>
          </p:cNvSpPr>
          <p:nvPr>
            <p:ph type="title"/>
          </p:nvPr>
        </p:nvSpPr>
        <p:spPr>
          <a:xfrm>
            <a:off x="569642" y="83118"/>
            <a:ext cx="10772776" cy="901996"/>
          </a:xfrm>
          <a:prstGeom prst="rect">
            <a:avLst/>
          </a:prstGeom>
        </p:spPr>
        <p:txBody>
          <a:bodyPr/>
          <a:lstStyle>
            <a:lvl1pPr>
              <a:defRPr spc="-200"/>
            </a:lvl1pPr>
          </a:lstStyle>
          <a:p>
            <a:r>
              <a:t>Dissertation : nature des documents</a:t>
            </a:r>
          </a:p>
        </p:txBody>
      </p:sp>
      <p:sp>
        <p:nvSpPr>
          <p:cNvPr id="145" name="Espace réservé du contenu 2"/>
          <p:cNvSpPr txBox="1">
            <a:spLocks noGrp="1"/>
          </p:cNvSpPr>
          <p:nvPr>
            <p:ph type="body" sz="quarter" idx="1"/>
          </p:nvPr>
        </p:nvSpPr>
        <p:spPr>
          <a:xfrm>
            <a:off x="579167" y="1021731"/>
            <a:ext cx="4478018" cy="676490"/>
          </a:xfrm>
          <a:prstGeom prst="rect">
            <a:avLst/>
          </a:prstGeom>
        </p:spPr>
        <p:txBody>
          <a:bodyPr/>
          <a:lstStyle>
            <a:lvl1pPr>
              <a:buSzTx/>
              <a:buNone/>
              <a:defRPr sz="3100" b="1"/>
            </a:lvl1pPr>
          </a:lstStyle>
          <a:p>
            <a:r>
              <a:t>Une chronologie</a:t>
            </a:r>
          </a:p>
        </p:txBody>
      </p:sp>
      <p:grpSp>
        <p:nvGrpSpPr>
          <p:cNvPr id="148" name="Groupe"/>
          <p:cNvGrpSpPr/>
          <p:nvPr/>
        </p:nvGrpSpPr>
        <p:grpSpPr>
          <a:xfrm>
            <a:off x="230146" y="1954321"/>
            <a:ext cx="7030114" cy="2949358"/>
            <a:chOff x="0" y="0"/>
            <a:chExt cx="7030112" cy="2949357"/>
          </a:xfrm>
        </p:grpSpPr>
        <p:pic>
          <p:nvPicPr>
            <p:cNvPr id="146" name="Image" descr="Image"/>
            <p:cNvPicPr>
              <a:picLocks noChangeAspect="1"/>
            </p:cNvPicPr>
            <p:nvPr/>
          </p:nvPicPr>
          <p:blipFill>
            <a:blip r:embed="rId2"/>
            <a:stretch>
              <a:fillRect/>
            </a:stretch>
          </p:blipFill>
          <p:spPr>
            <a:xfrm>
              <a:off x="0" y="0"/>
              <a:ext cx="7030113" cy="2562079"/>
            </a:xfrm>
            <a:prstGeom prst="rect">
              <a:avLst/>
            </a:prstGeom>
            <a:ln w="12700" cap="flat">
              <a:noFill/>
              <a:miter lim="400000"/>
            </a:ln>
            <a:effectLst/>
          </p:spPr>
        </p:pic>
        <p:sp>
          <p:nvSpPr>
            <p:cNvPr id="147" name="Belin, p438"/>
            <p:cNvSpPr txBox="1"/>
            <p:nvPr/>
          </p:nvSpPr>
          <p:spPr>
            <a:xfrm>
              <a:off x="97836" y="2598696"/>
              <a:ext cx="1248034" cy="3506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Belin, p438</a:t>
              </a:r>
            </a:p>
          </p:txBody>
        </p:sp>
      </p:grpSp>
      <p:grpSp>
        <p:nvGrpSpPr>
          <p:cNvPr id="151" name="Groupe"/>
          <p:cNvGrpSpPr/>
          <p:nvPr/>
        </p:nvGrpSpPr>
        <p:grpSpPr>
          <a:xfrm>
            <a:off x="6008172" y="3493900"/>
            <a:ext cx="5929730" cy="3341168"/>
            <a:chOff x="0" y="0"/>
            <a:chExt cx="5929729" cy="3341167"/>
          </a:xfrm>
        </p:grpSpPr>
        <p:sp>
          <p:nvSpPr>
            <p:cNvPr id="149" name="Nathan, p.340"/>
            <p:cNvSpPr txBox="1"/>
            <p:nvPr/>
          </p:nvSpPr>
          <p:spPr>
            <a:xfrm>
              <a:off x="0" y="2885878"/>
              <a:ext cx="1540369" cy="3506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Nathan, p.340</a:t>
              </a:r>
            </a:p>
          </p:txBody>
        </p:sp>
        <p:pic>
          <p:nvPicPr>
            <p:cNvPr id="150" name="Image" descr="Image"/>
            <p:cNvPicPr>
              <a:picLocks noChangeAspect="1"/>
            </p:cNvPicPr>
            <p:nvPr/>
          </p:nvPicPr>
          <p:blipFill>
            <a:blip r:embed="rId3"/>
            <a:stretch>
              <a:fillRect/>
            </a:stretch>
          </p:blipFill>
          <p:spPr>
            <a:xfrm>
              <a:off x="1608731" y="0"/>
              <a:ext cx="4320999" cy="3341168"/>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animBg="1" advAuto="0"/>
      <p:bldP spid="148" grpId="2" animBg="1" advAuto="0"/>
      <p:bldP spid="151" grpId="3"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Espace réservé du contenu 2"/>
          <p:cNvSpPr txBox="1">
            <a:spLocks noGrp="1"/>
          </p:cNvSpPr>
          <p:nvPr>
            <p:ph type="body" sz="quarter" idx="1"/>
          </p:nvPr>
        </p:nvSpPr>
        <p:spPr>
          <a:xfrm>
            <a:off x="226774" y="1055376"/>
            <a:ext cx="2611821" cy="550342"/>
          </a:xfrm>
          <a:prstGeom prst="rect">
            <a:avLst/>
          </a:prstGeom>
        </p:spPr>
        <p:txBody>
          <a:bodyPr/>
          <a:lstStyle>
            <a:lvl1pPr marL="91439" indent="-91439">
              <a:defRPr sz="3000" b="1"/>
            </a:lvl1pPr>
          </a:lstStyle>
          <a:p>
            <a:r>
              <a:t>Une carte</a:t>
            </a:r>
          </a:p>
        </p:txBody>
      </p:sp>
      <p:grpSp>
        <p:nvGrpSpPr>
          <p:cNvPr id="156" name="Groupe"/>
          <p:cNvGrpSpPr/>
          <p:nvPr/>
        </p:nvGrpSpPr>
        <p:grpSpPr>
          <a:xfrm>
            <a:off x="4495390" y="1533527"/>
            <a:ext cx="6578050" cy="5123857"/>
            <a:chOff x="0" y="0"/>
            <a:chExt cx="6578048" cy="5123855"/>
          </a:xfrm>
        </p:grpSpPr>
        <p:pic>
          <p:nvPicPr>
            <p:cNvPr id="154" name="Image" descr="Image"/>
            <p:cNvPicPr>
              <a:picLocks noChangeAspect="1"/>
            </p:cNvPicPr>
            <p:nvPr/>
          </p:nvPicPr>
          <p:blipFill>
            <a:blip r:embed="rId2"/>
            <a:stretch>
              <a:fillRect/>
            </a:stretch>
          </p:blipFill>
          <p:spPr>
            <a:xfrm>
              <a:off x="0" y="0"/>
              <a:ext cx="6440354" cy="4670394"/>
            </a:xfrm>
            <a:prstGeom prst="rect">
              <a:avLst/>
            </a:prstGeom>
            <a:ln w="12700" cap="flat">
              <a:noFill/>
              <a:miter lim="400000"/>
            </a:ln>
            <a:effectLst/>
          </p:spPr>
        </p:pic>
        <p:sp>
          <p:nvSpPr>
            <p:cNvPr id="155" name="Belin, p438"/>
            <p:cNvSpPr txBox="1"/>
            <p:nvPr/>
          </p:nvSpPr>
          <p:spPr>
            <a:xfrm>
              <a:off x="5330015" y="4773194"/>
              <a:ext cx="1248034" cy="3506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Belin, p438</a:t>
              </a:r>
            </a:p>
          </p:txBody>
        </p:sp>
      </p:grpSp>
      <p:sp>
        <p:nvSpPr>
          <p:cNvPr id="157" name="Titre 1"/>
          <p:cNvSpPr txBox="1">
            <a:spLocks noGrp="1"/>
          </p:cNvSpPr>
          <p:nvPr>
            <p:ph type="title"/>
          </p:nvPr>
        </p:nvSpPr>
        <p:spPr>
          <a:xfrm>
            <a:off x="198542" y="83118"/>
            <a:ext cx="10772776" cy="901996"/>
          </a:xfrm>
          <a:prstGeom prst="rect">
            <a:avLst/>
          </a:prstGeom>
        </p:spPr>
        <p:txBody>
          <a:bodyPr/>
          <a:lstStyle>
            <a:lvl1pPr>
              <a:defRPr spc="-200"/>
            </a:lvl1pPr>
          </a:lstStyle>
          <a:p>
            <a:r>
              <a:t>Dissertation : nature des documents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animBg="1" advAuto="0"/>
      <p:bldP spid="156"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itre 1"/>
          <p:cNvSpPr txBox="1">
            <a:spLocks noGrp="1"/>
          </p:cNvSpPr>
          <p:nvPr>
            <p:ph type="title"/>
          </p:nvPr>
        </p:nvSpPr>
        <p:spPr>
          <a:xfrm>
            <a:off x="667130" y="-185576"/>
            <a:ext cx="10772776" cy="1658199"/>
          </a:xfrm>
          <a:prstGeom prst="rect">
            <a:avLst/>
          </a:prstGeom>
        </p:spPr>
        <p:txBody>
          <a:bodyPr/>
          <a:lstStyle>
            <a:lvl1pPr>
              <a:defRPr spc="-200"/>
            </a:lvl1pPr>
          </a:lstStyle>
          <a:p>
            <a:r>
              <a:t>Différences avec l’ancienne épreuve ?</a:t>
            </a:r>
          </a:p>
        </p:txBody>
      </p:sp>
      <p:sp>
        <p:nvSpPr>
          <p:cNvPr id="160" name="Espace réservé du contenu 2"/>
          <p:cNvSpPr txBox="1">
            <a:spLocks noGrp="1"/>
          </p:cNvSpPr>
          <p:nvPr>
            <p:ph type="body" idx="1"/>
          </p:nvPr>
        </p:nvSpPr>
        <p:spPr>
          <a:xfrm>
            <a:off x="676655" y="1494167"/>
            <a:ext cx="10753726" cy="3869666"/>
          </a:xfrm>
          <a:prstGeom prst="rect">
            <a:avLst/>
          </a:prstGeom>
        </p:spPr>
        <p:txBody>
          <a:bodyPr/>
          <a:lstStyle/>
          <a:p>
            <a:pPr marL="91439" indent="-91439">
              <a:defRPr sz="3000"/>
            </a:pPr>
            <a:endParaRPr/>
          </a:p>
          <a:p>
            <a:pPr marL="91439" indent="-91439">
              <a:defRPr sz="3000"/>
            </a:pPr>
            <a:r>
              <a:t>Pas de différence avec « l’ancienne » épreuve de dissertation :</a:t>
            </a:r>
          </a:p>
          <a:p>
            <a:pPr marL="91439" indent="-91439">
              <a:defRPr sz="3000"/>
            </a:pPr>
            <a:r>
              <a:t>- même durée,</a:t>
            </a:r>
          </a:p>
          <a:p>
            <a:pPr marL="91439" indent="-91439">
              <a:defRPr sz="3000"/>
            </a:pPr>
            <a:r>
              <a:t>- même règles de composition du dossier documentaire</a:t>
            </a:r>
          </a:p>
          <a:p>
            <a:pPr marL="91439" indent="-91439">
              <a:defRPr sz="3000"/>
            </a:pPr>
            <a:r>
              <a:t>- règles similaires pour la formulation des intitulés</a:t>
            </a:r>
          </a:p>
          <a:p>
            <a:pPr marL="91439" indent="-91439">
              <a:defRPr sz="3000"/>
            </a:pPr>
            <a:r>
              <a:t>- critères d’évaluation similaires…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6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6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6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itre 3"/>
          <p:cNvSpPr txBox="1">
            <a:spLocks noGrp="1"/>
          </p:cNvSpPr>
          <p:nvPr>
            <p:ph type="ctrTitle"/>
          </p:nvPr>
        </p:nvSpPr>
        <p:spPr>
          <a:xfrm>
            <a:off x="603504" y="770467"/>
            <a:ext cx="10782301" cy="1880657"/>
          </a:xfrm>
          <a:prstGeom prst="rect">
            <a:avLst/>
          </a:prstGeom>
        </p:spPr>
        <p:txBody>
          <a:bodyPr/>
          <a:lstStyle>
            <a:lvl1pPr>
              <a:defRPr sz="6000" spc="-200"/>
            </a:lvl1pPr>
          </a:lstStyle>
          <a:p>
            <a:r>
              <a:t>Attentes et critères d’évaluation de la dissertation</a:t>
            </a:r>
          </a:p>
        </p:txBody>
      </p:sp>
      <p:sp>
        <p:nvSpPr>
          <p:cNvPr id="163" name="Sous-titre 4"/>
          <p:cNvSpPr txBox="1">
            <a:spLocks noGrp="1"/>
          </p:cNvSpPr>
          <p:nvPr>
            <p:ph type="subTitle" sz="quarter" idx="1"/>
          </p:nvPr>
        </p:nvSpPr>
        <p:spPr>
          <a:xfrm>
            <a:off x="667511" y="4206876"/>
            <a:ext cx="9228203" cy="1645921"/>
          </a:xfrm>
          <a:prstGeom prst="rect">
            <a:avLst/>
          </a:prstGeom>
        </p:spPr>
        <p:txBody>
          <a:bodyPr/>
          <a:lstStyle/>
          <a:p>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itre 1"/>
          <p:cNvSpPr txBox="1">
            <a:spLocks noGrp="1"/>
          </p:cNvSpPr>
          <p:nvPr>
            <p:ph type="title"/>
          </p:nvPr>
        </p:nvSpPr>
        <p:spPr>
          <a:xfrm>
            <a:off x="667130" y="-328307"/>
            <a:ext cx="10772776" cy="1658199"/>
          </a:xfrm>
          <a:prstGeom prst="rect">
            <a:avLst/>
          </a:prstGeom>
        </p:spPr>
        <p:txBody>
          <a:bodyPr/>
          <a:lstStyle>
            <a:lvl1pPr>
              <a:defRPr sz="4000" spc="-148"/>
            </a:lvl1pPr>
          </a:lstStyle>
          <a:p>
            <a:r>
              <a:t>Attentes et critères d’évaluation</a:t>
            </a:r>
          </a:p>
        </p:txBody>
      </p:sp>
      <p:sp>
        <p:nvSpPr>
          <p:cNvPr id="166" name="Espace réservé du contenu 2"/>
          <p:cNvSpPr txBox="1">
            <a:spLocks noGrp="1"/>
          </p:cNvSpPr>
          <p:nvPr>
            <p:ph type="body" idx="1"/>
          </p:nvPr>
        </p:nvSpPr>
        <p:spPr>
          <a:xfrm>
            <a:off x="676655" y="1010387"/>
            <a:ext cx="10753726" cy="5154446"/>
          </a:xfrm>
          <a:prstGeom prst="rect">
            <a:avLst/>
          </a:prstGeom>
        </p:spPr>
        <p:txBody>
          <a:bodyPr/>
          <a:lstStyle/>
          <a:p>
            <a:pPr marL="88696" indent="-88696" defTabSz="886968">
              <a:spcBef>
                <a:spcPts val="1200"/>
              </a:spcBef>
              <a:defRPr sz="2910"/>
            </a:pPr>
            <a:endParaRPr/>
          </a:p>
          <a:p>
            <a:pPr marL="88696" indent="-88696" defTabSz="886968">
              <a:spcBef>
                <a:spcPts val="1200"/>
              </a:spcBef>
              <a:defRPr sz="2910"/>
            </a:pPr>
            <a:r>
              <a:t>Cadrage national et académique de l’évaluation des épreuves du baccalauréat lors des corrections (commissions)</a:t>
            </a:r>
          </a:p>
          <a:p>
            <a:pPr marL="88696" indent="-88696" defTabSz="886968">
              <a:spcBef>
                <a:spcPts val="1200"/>
              </a:spcBef>
              <a:defRPr sz="2910"/>
            </a:pPr>
            <a:endParaRPr/>
          </a:p>
          <a:p>
            <a:pPr marL="88696" indent="-88696" defTabSz="886968">
              <a:spcBef>
                <a:spcPts val="1200"/>
              </a:spcBef>
              <a:defRPr sz="2910"/>
            </a:pPr>
            <a:r>
              <a:t>En amont : une grille est aujourd’hui (et depuis peu) proposée </a:t>
            </a:r>
          </a:p>
          <a:p>
            <a:pPr marL="88696" indent="-88696" defTabSz="886968">
              <a:spcBef>
                <a:spcPts val="1200"/>
              </a:spcBef>
              <a:defRPr sz="2910"/>
            </a:pPr>
            <a:r>
              <a:rPr u="sng">
                <a:solidFill>
                  <a:srgbClr val="9454C3"/>
                </a:solidFill>
                <a:uFill>
                  <a:solidFill>
                    <a:srgbClr val="9454C3"/>
                  </a:solidFill>
                </a:uFill>
                <a:hlinkClick r:id="rId2"/>
              </a:rPr>
              <a:t>https://eduscol.education.fr/cid141765/sujets-zero-et-specimens-bac-2021.html#lien5</a:t>
            </a:r>
          </a:p>
          <a:p>
            <a:pPr marL="88696" indent="-88696" defTabSz="886968">
              <a:spcBef>
                <a:spcPts val="1200"/>
              </a:spcBef>
              <a:defRPr sz="2910"/>
            </a:pPr>
            <a:endParaRPr u="sng">
              <a:solidFill>
                <a:srgbClr val="9454C3"/>
              </a:solidFill>
              <a:uFill>
                <a:solidFill>
                  <a:srgbClr val="9454C3"/>
                </a:solidFill>
              </a:uFill>
              <a:hlinkClick r:id="rId2"/>
            </a:endParaRPr>
          </a:p>
          <a:p>
            <a:pPr marL="88696" indent="-88696" defTabSz="886968">
              <a:spcBef>
                <a:spcPts val="1200"/>
              </a:spcBef>
              <a:defRPr sz="2910"/>
            </a:pPr>
            <a:r>
              <a:t>Remarque : cette page qui contient les sujets 0 et les critères pour les épreuves de Term, mais aussi pour les épreuves de 1ere.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6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6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6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6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8" name="Tableau"/>
          <p:cNvGraphicFramePr/>
          <p:nvPr/>
        </p:nvGraphicFramePr>
        <p:xfrm>
          <a:off x="124265" y="936020"/>
          <a:ext cx="11943469" cy="5760720"/>
        </p:xfrm>
        <a:graphic>
          <a:graphicData uri="http://schemas.openxmlformats.org/drawingml/2006/table">
            <a:tbl>
              <a:tblPr>
                <a:tableStyleId>{4C3C2611-4C71-4FC5-86AE-919BDF0F9419}</a:tableStyleId>
              </a:tblPr>
              <a:tblGrid>
                <a:gridCol w="2419080">
                  <a:extLst>
                    <a:ext uri="{9D8B030D-6E8A-4147-A177-3AD203B41FA5}">
                      <a16:colId xmlns:a16="http://schemas.microsoft.com/office/drawing/2014/main" val="20000"/>
                    </a:ext>
                  </a:extLst>
                </a:gridCol>
                <a:gridCol w="9524389">
                  <a:extLst>
                    <a:ext uri="{9D8B030D-6E8A-4147-A177-3AD203B41FA5}">
                      <a16:colId xmlns:a16="http://schemas.microsoft.com/office/drawing/2014/main" val="20001"/>
                    </a:ext>
                  </a:extLst>
                </a:gridCol>
              </a:tblGrid>
              <a:tr h="281376">
                <a:tc>
                  <a:txBody>
                    <a:bodyPr/>
                    <a:lstStyle/>
                    <a:p>
                      <a:pPr algn="ctr">
                        <a:defRPr sz="1800"/>
                      </a:pPr>
                      <a:r>
                        <a:rPr b="1">
                          <a:latin typeface="+mn-lt"/>
                          <a:ea typeface="+mn-ea"/>
                          <a:cs typeface="+mn-cs"/>
                          <a:sym typeface="Helvetica"/>
                        </a:rPr>
                        <a:t>CRITÈRES D’ÉVALUATION</a:t>
                      </a:r>
                    </a:p>
                  </a:txBody>
                  <a:tcPr marL="63500" marR="63500" marT="0" marB="0" anchor="ctr" horzOverflow="overflow"/>
                </a:tc>
                <a:tc>
                  <a:txBody>
                    <a:bodyPr/>
                    <a:lstStyle/>
                    <a:p>
                      <a:pPr algn="ctr">
                        <a:defRPr sz="1800"/>
                      </a:pPr>
                      <a:r>
                        <a:rPr b="1">
                          <a:latin typeface="+mn-lt"/>
                          <a:ea typeface="+mn-ea"/>
                          <a:cs typeface="+mn-cs"/>
                          <a:sym typeface="Helvetica"/>
                        </a:rPr>
                        <a:t>CRITÈRES DE RÉUSSITE</a:t>
                      </a:r>
                    </a:p>
                  </a:txBody>
                  <a:tcPr marL="63500" marR="63500" marT="0" marB="0" anchor="ctr" horzOverflow="overflow"/>
                </a:tc>
                <a:extLst>
                  <a:ext uri="{0D108BD9-81ED-4DB2-BD59-A6C34878D82A}">
                    <a16:rowId xmlns:a16="http://schemas.microsoft.com/office/drawing/2014/main" val="10000"/>
                  </a:ext>
                </a:extLst>
              </a:tr>
              <a:tr h="739159">
                <a:tc>
                  <a:txBody>
                    <a:bodyPr/>
                    <a:lstStyle/>
                    <a:p>
                      <a:pPr algn="l">
                        <a:defRPr sz="1800">
                          <a:latin typeface="+mn-lt"/>
                          <a:ea typeface="+mn-ea"/>
                          <a:cs typeface="+mn-cs"/>
                          <a:sym typeface="Helvetica"/>
                        </a:defRPr>
                      </a:pPr>
                      <a:r>
                        <a:t>Mobilisation des </a:t>
                      </a:r>
                      <a:r>
                        <a:rPr b="1"/>
                        <a:t>connaissances</a:t>
                      </a:r>
                      <a:r>
                        <a:t> du programme en lien avec le sujet</a:t>
                      </a:r>
                    </a:p>
                  </a:txBody>
                  <a:tcPr marL="63500" marR="63500" marT="0" marB="0" anchor="ctr" horzOverflow="overflow"/>
                </a:tc>
                <a:tc>
                  <a:txBody>
                    <a:bodyPr/>
                    <a:lstStyle/>
                    <a:p>
                      <a:pPr algn="l">
                        <a:defRPr sz="1800">
                          <a:latin typeface="+mn-lt"/>
                          <a:ea typeface="+mn-ea"/>
                          <a:cs typeface="+mn-cs"/>
                          <a:sym typeface="Helvetica"/>
                        </a:defRPr>
                      </a:pPr>
                      <a:r>
                        <a:t>Je </a:t>
                      </a:r>
                      <a:r>
                        <a:rPr b="1"/>
                        <a:t>mobilise</a:t>
                      </a:r>
                      <a:r>
                        <a:t> avec pertinence les </a:t>
                      </a:r>
                      <a:r>
                        <a:rPr b="1"/>
                        <a:t>connaissances</a:t>
                      </a:r>
                      <a:r>
                        <a:t> acquises dans le cadre du programme pour </a:t>
                      </a:r>
                      <a:r>
                        <a:rPr b="1"/>
                        <a:t>traiter le sujet</a:t>
                      </a:r>
                      <a:r>
                        <a:t>. </a:t>
                      </a:r>
                    </a:p>
                    <a:p>
                      <a:pPr algn="l">
                        <a:defRPr sz="1800">
                          <a:latin typeface="+mn-lt"/>
                          <a:ea typeface="+mn-ea"/>
                          <a:cs typeface="+mn-cs"/>
                          <a:sym typeface="Helvetica"/>
                        </a:defRPr>
                      </a:pPr>
                      <a:r>
                        <a:rPr b="1"/>
                        <a:t>J'explicite</a:t>
                      </a:r>
                      <a:r>
                        <a:t> les connaissances mobilisées en </a:t>
                      </a:r>
                      <a:r>
                        <a:rPr b="1"/>
                        <a:t>expliquant</a:t>
                      </a:r>
                      <a:r>
                        <a:t> les </a:t>
                      </a:r>
                      <a:r>
                        <a:rPr b="1"/>
                        <a:t>mécanismes</a:t>
                      </a:r>
                      <a:r>
                        <a:t> ou </a:t>
                      </a:r>
                      <a:r>
                        <a:rPr b="1"/>
                        <a:t>processus</a:t>
                      </a:r>
                      <a:r>
                        <a:t> et en donnant des </a:t>
                      </a:r>
                      <a:r>
                        <a:rPr b="1"/>
                        <a:t>exemples</a:t>
                      </a:r>
                      <a:r>
                        <a:t> appropriés.</a:t>
                      </a:r>
                    </a:p>
                  </a:txBody>
                  <a:tcPr marL="63500" marR="63500" marT="0" marB="0" anchor="ctr" horzOverflow="overflow"/>
                </a:tc>
                <a:extLst>
                  <a:ext uri="{0D108BD9-81ED-4DB2-BD59-A6C34878D82A}">
                    <a16:rowId xmlns:a16="http://schemas.microsoft.com/office/drawing/2014/main" val="10001"/>
                  </a:ext>
                </a:extLst>
              </a:tr>
              <a:tr h="1102255">
                <a:tc>
                  <a:txBody>
                    <a:bodyPr/>
                    <a:lstStyle/>
                    <a:p>
                      <a:pPr algn="l">
                        <a:defRPr sz="1800">
                          <a:latin typeface="+mn-lt"/>
                          <a:ea typeface="+mn-ea"/>
                          <a:cs typeface="+mn-cs"/>
                          <a:sym typeface="Helvetica"/>
                        </a:defRPr>
                      </a:pPr>
                      <a:r>
                        <a:t>Exploitation du </a:t>
                      </a:r>
                      <a:r>
                        <a:rPr b="1"/>
                        <a:t>dossier</a:t>
                      </a:r>
                      <a:r>
                        <a:t> en lien avec le sujet</a:t>
                      </a:r>
                    </a:p>
                  </a:txBody>
                  <a:tcPr marL="63500" marR="63500" marT="0" marB="0" anchor="ctr" horzOverflow="overflow"/>
                </a:tc>
                <a:tc>
                  <a:txBody>
                    <a:bodyPr/>
                    <a:lstStyle/>
                    <a:p>
                      <a:pPr algn="l">
                        <a:defRPr sz="1800">
                          <a:latin typeface="+mn-lt"/>
                          <a:ea typeface="+mn-ea"/>
                          <a:cs typeface="+mn-cs"/>
                          <a:sym typeface="Helvetica"/>
                        </a:defRPr>
                      </a:pPr>
                      <a:r>
                        <a:rPr b="1"/>
                        <a:t>J'exploite</a:t>
                      </a:r>
                      <a:r>
                        <a:t> le </a:t>
                      </a:r>
                      <a:r>
                        <a:rPr b="1"/>
                        <a:t>dossier documentaire</a:t>
                      </a:r>
                      <a:r>
                        <a:t> en sélectionnant les </a:t>
                      </a:r>
                      <a:r>
                        <a:rPr b="1"/>
                        <a:t>informations utiles</a:t>
                      </a:r>
                      <a:r>
                        <a:t> pour répondre au sujet. </a:t>
                      </a:r>
                    </a:p>
                    <a:p>
                      <a:pPr algn="l">
                        <a:defRPr sz="1800">
                          <a:latin typeface="+mn-lt"/>
                          <a:ea typeface="+mn-ea"/>
                          <a:cs typeface="+mn-cs"/>
                          <a:sym typeface="Helvetica"/>
                        </a:defRPr>
                      </a:pPr>
                      <a:r>
                        <a:t>Je </a:t>
                      </a:r>
                      <a:r>
                        <a:rPr b="1"/>
                        <a:t>lis correctement</a:t>
                      </a:r>
                      <a:r>
                        <a:t> les </a:t>
                      </a:r>
                      <a:r>
                        <a:rPr b="1"/>
                        <a:t>données statistiques</a:t>
                      </a:r>
                      <a:r>
                        <a:t> et effectue </a:t>
                      </a:r>
                      <a:r>
                        <a:rPr b="1"/>
                        <a:t>éventuellement</a:t>
                      </a:r>
                      <a:r>
                        <a:t> des </a:t>
                      </a:r>
                      <a:r>
                        <a:rPr b="1"/>
                        <a:t>calculs</a:t>
                      </a:r>
                      <a:r>
                        <a:t> simples pour mieux les exploiter. </a:t>
                      </a:r>
                    </a:p>
                    <a:p>
                      <a:pPr algn="l">
                        <a:defRPr sz="1800">
                          <a:latin typeface="+mn-lt"/>
                          <a:ea typeface="+mn-ea"/>
                          <a:cs typeface="+mn-cs"/>
                          <a:sym typeface="Helvetica"/>
                        </a:defRPr>
                      </a:pPr>
                      <a:r>
                        <a:t>J’utilise les </a:t>
                      </a:r>
                      <a:r>
                        <a:rPr b="1"/>
                        <a:t>connaissances</a:t>
                      </a:r>
                      <a:r>
                        <a:t> que j’ai acquises dans le cadre du programme pour </a:t>
                      </a:r>
                      <a:r>
                        <a:rPr b="1"/>
                        <a:t>enrichir</a:t>
                      </a:r>
                      <a:r>
                        <a:t> l’exploitation du dossier.</a:t>
                      </a:r>
                    </a:p>
                  </a:txBody>
                  <a:tcPr marL="63500" marR="63500" marT="0" marB="0" anchor="ctr" horzOverflow="overflow"/>
                </a:tc>
                <a:extLst>
                  <a:ext uri="{0D108BD9-81ED-4DB2-BD59-A6C34878D82A}">
                    <a16:rowId xmlns:a16="http://schemas.microsoft.com/office/drawing/2014/main" val="10002"/>
                  </a:ext>
                </a:extLst>
              </a:tr>
              <a:tr h="2009994">
                <a:tc>
                  <a:txBody>
                    <a:bodyPr/>
                    <a:lstStyle/>
                    <a:p>
                      <a:pPr algn="l">
                        <a:defRPr sz="1800" b="1">
                          <a:latin typeface="+mn-lt"/>
                          <a:ea typeface="+mn-ea"/>
                          <a:cs typeface="+mn-cs"/>
                          <a:sym typeface="Helvetica"/>
                        </a:defRPr>
                      </a:pPr>
                      <a:r>
                        <a:rPr b="0"/>
                        <a:t>Qualité de </a:t>
                      </a:r>
                      <a:r>
                        <a:t>l’argumentation</a:t>
                      </a:r>
                    </a:p>
                  </a:txBody>
                  <a:tcPr marL="63500" marR="63500" marT="0" marB="0" anchor="ctr" horzOverflow="overflow"/>
                </a:tc>
                <a:tc>
                  <a:txBody>
                    <a:bodyPr/>
                    <a:lstStyle/>
                    <a:p>
                      <a:pPr algn="l">
                        <a:defRPr sz="1800">
                          <a:latin typeface="+mn-lt"/>
                          <a:ea typeface="+mn-ea"/>
                          <a:cs typeface="+mn-cs"/>
                          <a:sym typeface="Helvetica"/>
                        </a:defRPr>
                      </a:pPr>
                      <a:r>
                        <a:t>Je réponds à la consigne du sujet en </a:t>
                      </a:r>
                      <a:r>
                        <a:rPr b="1"/>
                        <a:t>développant</a:t>
                      </a:r>
                      <a:r>
                        <a:t> une </a:t>
                      </a:r>
                      <a:r>
                        <a:rPr b="1"/>
                        <a:t>argumentation</a:t>
                      </a:r>
                      <a:r>
                        <a:t> reposant sur un </a:t>
                      </a:r>
                      <a:r>
                        <a:rPr b="1"/>
                        <a:t>plan cohérent et logique</a:t>
                      </a:r>
                      <a:r>
                        <a:t>. </a:t>
                      </a:r>
                    </a:p>
                    <a:p>
                      <a:pPr algn="l">
                        <a:defRPr sz="1800">
                          <a:latin typeface="+mn-lt"/>
                          <a:ea typeface="+mn-ea"/>
                          <a:cs typeface="+mn-cs"/>
                          <a:sym typeface="Helvetica"/>
                        </a:defRPr>
                      </a:pPr>
                      <a:r>
                        <a:t>Je développe mon argumentation sous la forme d’une </a:t>
                      </a:r>
                      <a:r>
                        <a:rPr b="1"/>
                        <a:t>introduction</a:t>
                      </a:r>
                      <a:r>
                        <a:t>, d’un </a:t>
                      </a:r>
                      <a:r>
                        <a:rPr b="1"/>
                        <a:t>développement</a:t>
                      </a:r>
                      <a:r>
                        <a:t> composé de </a:t>
                      </a:r>
                      <a:r>
                        <a:rPr b="1"/>
                        <a:t>deux ou trois parties équilibrées</a:t>
                      </a:r>
                      <a:r>
                        <a:t> et d'une </a:t>
                      </a:r>
                      <a:r>
                        <a:rPr b="1"/>
                        <a:t>conclusion</a:t>
                      </a:r>
                      <a:r>
                        <a:t>. </a:t>
                      </a:r>
                    </a:p>
                    <a:p>
                      <a:pPr algn="l">
                        <a:defRPr sz="1800">
                          <a:latin typeface="+mn-lt"/>
                          <a:ea typeface="+mn-ea"/>
                          <a:cs typeface="+mn-cs"/>
                          <a:sym typeface="Helvetica"/>
                        </a:defRPr>
                      </a:pPr>
                      <a:r>
                        <a:t>Chaque </a:t>
                      </a:r>
                      <a:r>
                        <a:rPr b="1"/>
                        <a:t>partie</a:t>
                      </a:r>
                      <a:r>
                        <a:t> est </a:t>
                      </a:r>
                      <a:r>
                        <a:rPr b="1"/>
                        <a:t>structurée en deux ou trois sous-parties</a:t>
                      </a:r>
                      <a:r>
                        <a:t> qui se complètent. </a:t>
                      </a:r>
                    </a:p>
                    <a:p>
                      <a:pPr algn="l">
                        <a:defRPr sz="1800">
                          <a:latin typeface="+mn-lt"/>
                          <a:ea typeface="+mn-ea"/>
                          <a:cs typeface="+mn-cs"/>
                          <a:sym typeface="Helvetica"/>
                        </a:defRPr>
                      </a:pPr>
                      <a:r>
                        <a:t>Mon argumentation prend appui sur </a:t>
                      </a:r>
                      <a:r>
                        <a:rPr b="1"/>
                        <a:t>l’exploitation du dossier documentaire</a:t>
                      </a:r>
                      <a:r>
                        <a:t> et la mobilisation de </a:t>
                      </a:r>
                      <a:r>
                        <a:rPr b="1"/>
                        <a:t>connaissances pertinentes</a:t>
                      </a:r>
                      <a:r>
                        <a:t> pour répondre au sujet. </a:t>
                      </a:r>
                    </a:p>
                    <a:p>
                      <a:pPr algn="l">
                        <a:defRPr sz="1800">
                          <a:latin typeface="+mn-lt"/>
                          <a:ea typeface="+mn-ea"/>
                          <a:cs typeface="+mn-cs"/>
                          <a:sym typeface="Helvetica"/>
                        </a:defRPr>
                      </a:pPr>
                      <a:r>
                        <a:t>J’exploite les </a:t>
                      </a:r>
                      <a:r>
                        <a:rPr b="1"/>
                        <a:t>données statistiques</a:t>
                      </a:r>
                      <a:r>
                        <a:t> du </a:t>
                      </a:r>
                      <a:r>
                        <a:rPr b="1"/>
                        <a:t>dossier documentaire</a:t>
                      </a:r>
                      <a:r>
                        <a:t> pour justifier et illustrer mon raisonnement.</a:t>
                      </a:r>
                    </a:p>
                  </a:txBody>
                  <a:tcPr marL="63500" marR="63500" marT="0" marB="0" anchor="ctr" horzOverflow="overflow"/>
                </a:tc>
                <a:extLst>
                  <a:ext uri="{0D108BD9-81ED-4DB2-BD59-A6C34878D82A}">
                    <a16:rowId xmlns:a16="http://schemas.microsoft.com/office/drawing/2014/main" val="10003"/>
                  </a:ext>
                </a:extLst>
              </a:tr>
            </a:tbl>
          </a:graphicData>
        </a:graphic>
      </p:graphicFrame>
      <p:sp>
        <p:nvSpPr>
          <p:cNvPr id="169" name="Titre 1"/>
          <p:cNvSpPr txBox="1">
            <a:spLocks noGrp="1"/>
          </p:cNvSpPr>
          <p:nvPr>
            <p:ph type="title"/>
          </p:nvPr>
        </p:nvSpPr>
        <p:spPr>
          <a:xfrm>
            <a:off x="114846" y="-413946"/>
            <a:ext cx="10772776" cy="1658199"/>
          </a:xfrm>
          <a:prstGeom prst="rect">
            <a:avLst/>
          </a:prstGeom>
        </p:spPr>
        <p:txBody>
          <a:bodyPr/>
          <a:lstStyle>
            <a:lvl1pPr>
              <a:defRPr sz="4000" spc="-148"/>
            </a:lvl1pPr>
          </a:lstStyle>
          <a:p>
            <a:r>
              <a:t>Critères d’évaluation de la dissertation (1/2)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1" name="Tableau"/>
          <p:cNvGraphicFramePr/>
          <p:nvPr/>
        </p:nvGraphicFramePr>
        <p:xfrm>
          <a:off x="124265" y="1308411"/>
          <a:ext cx="11943469" cy="3563944"/>
        </p:xfrm>
        <a:graphic>
          <a:graphicData uri="http://schemas.openxmlformats.org/drawingml/2006/table">
            <a:tbl>
              <a:tblPr>
                <a:tableStyleId>{4C3C2611-4C71-4FC5-86AE-919BDF0F9419}</a:tableStyleId>
              </a:tblPr>
              <a:tblGrid>
                <a:gridCol w="2419080">
                  <a:extLst>
                    <a:ext uri="{9D8B030D-6E8A-4147-A177-3AD203B41FA5}">
                      <a16:colId xmlns:a16="http://schemas.microsoft.com/office/drawing/2014/main" val="20000"/>
                    </a:ext>
                  </a:extLst>
                </a:gridCol>
                <a:gridCol w="9524389">
                  <a:extLst>
                    <a:ext uri="{9D8B030D-6E8A-4147-A177-3AD203B41FA5}">
                      <a16:colId xmlns:a16="http://schemas.microsoft.com/office/drawing/2014/main" val="20001"/>
                    </a:ext>
                  </a:extLst>
                </a:gridCol>
              </a:tblGrid>
              <a:tr h="718907">
                <a:tc>
                  <a:txBody>
                    <a:bodyPr/>
                    <a:lstStyle/>
                    <a:p>
                      <a:pPr algn="ctr">
                        <a:defRPr sz="1800"/>
                      </a:pPr>
                      <a:r>
                        <a:rPr sz="1900" b="1">
                          <a:latin typeface="+mn-lt"/>
                          <a:ea typeface="+mn-ea"/>
                          <a:cs typeface="+mn-cs"/>
                          <a:sym typeface="Helvetica"/>
                        </a:rPr>
                        <a:t>CRITÈRES D’ÉVALUATION</a:t>
                      </a:r>
                    </a:p>
                  </a:txBody>
                  <a:tcPr marL="63500" marR="63500" marT="0" marB="0" anchor="ctr" horzOverflow="overflow"/>
                </a:tc>
                <a:tc>
                  <a:txBody>
                    <a:bodyPr/>
                    <a:lstStyle/>
                    <a:p>
                      <a:pPr algn="ctr">
                        <a:defRPr sz="1800"/>
                      </a:pPr>
                      <a:r>
                        <a:rPr sz="1900" b="1" dirty="0">
                          <a:latin typeface="+mn-lt"/>
                          <a:ea typeface="+mn-ea"/>
                          <a:cs typeface="+mn-cs"/>
                          <a:sym typeface="Helvetica"/>
                        </a:rPr>
                        <a:t>CRITÈRES DE RÉUSSITE</a:t>
                      </a:r>
                    </a:p>
                  </a:txBody>
                  <a:tcPr marL="63500" marR="63500" marT="0" marB="0" anchor="ctr" horzOverflow="overflow"/>
                </a:tc>
                <a:extLst>
                  <a:ext uri="{0D108BD9-81ED-4DB2-BD59-A6C34878D82A}">
                    <a16:rowId xmlns:a16="http://schemas.microsoft.com/office/drawing/2014/main" val="10000"/>
                  </a:ext>
                </a:extLst>
              </a:tr>
              <a:tr h="2126130">
                <a:tc>
                  <a:txBody>
                    <a:bodyPr/>
                    <a:lstStyle/>
                    <a:p>
                      <a:pPr algn="l">
                        <a:defRPr sz="1900" b="1">
                          <a:latin typeface="+mn-lt"/>
                          <a:ea typeface="+mn-ea"/>
                          <a:cs typeface="+mn-cs"/>
                          <a:sym typeface="Helvetica"/>
                        </a:defRPr>
                      </a:pPr>
                      <a:r>
                        <a:rPr b="0"/>
                        <a:t>Qualité de </a:t>
                      </a:r>
                      <a:r>
                        <a:t>l’introduction</a:t>
                      </a:r>
                      <a:r>
                        <a:rPr b="0"/>
                        <a:t> et de la </a:t>
                      </a:r>
                      <a:r>
                        <a:t>conclusion</a:t>
                      </a:r>
                    </a:p>
                  </a:txBody>
                  <a:tcPr marL="63500" marR="63500" marT="0" marB="0" anchor="ctr" horzOverflow="overflow"/>
                </a:tc>
                <a:tc>
                  <a:txBody>
                    <a:bodyPr/>
                    <a:lstStyle/>
                    <a:p>
                      <a:pPr algn="l">
                        <a:defRPr sz="1900" b="1">
                          <a:latin typeface="+mn-lt"/>
                          <a:ea typeface="+mn-ea"/>
                          <a:cs typeface="+mn-cs"/>
                          <a:sym typeface="Helvetica"/>
                        </a:defRPr>
                      </a:pPr>
                      <a:r>
                        <a:rPr b="0"/>
                        <a:t>Dans </a:t>
                      </a:r>
                      <a:r>
                        <a:t>l’introduction</a:t>
                      </a:r>
                      <a:r>
                        <a:rPr b="0"/>
                        <a:t> : </a:t>
                      </a:r>
                    </a:p>
                    <a:p>
                      <a:pPr algn="l">
                        <a:defRPr sz="1900">
                          <a:latin typeface="+mn-lt"/>
                          <a:ea typeface="+mn-ea"/>
                          <a:cs typeface="+mn-cs"/>
                          <a:sym typeface="Helvetica"/>
                        </a:defRPr>
                      </a:pPr>
                      <a:r>
                        <a:t>- je présente les </a:t>
                      </a:r>
                      <a:r>
                        <a:rPr b="1"/>
                        <a:t>enjeux</a:t>
                      </a:r>
                      <a:r>
                        <a:t> du sujet et j’en </a:t>
                      </a:r>
                      <a:r>
                        <a:rPr b="1"/>
                        <a:t>explicite</a:t>
                      </a:r>
                      <a:r>
                        <a:t> les </a:t>
                      </a:r>
                      <a:r>
                        <a:rPr b="1"/>
                        <a:t>termes clés</a:t>
                      </a:r>
                      <a:r>
                        <a:t>.</a:t>
                      </a:r>
                    </a:p>
                    <a:p>
                      <a:pPr algn="l">
                        <a:defRPr sz="1900">
                          <a:latin typeface="+mn-lt"/>
                          <a:ea typeface="+mn-ea"/>
                          <a:cs typeface="+mn-cs"/>
                          <a:sym typeface="Helvetica"/>
                        </a:defRPr>
                      </a:pPr>
                      <a:r>
                        <a:t>- je présente une </a:t>
                      </a:r>
                      <a:r>
                        <a:rPr b="1"/>
                        <a:t>problématique</a:t>
                      </a:r>
                      <a:r>
                        <a:t> adaptée à la question posée par le sujet et </a:t>
                      </a:r>
                      <a:r>
                        <a:rPr b="1"/>
                        <a:t>j'annonce clairement mon plan</a:t>
                      </a:r>
                      <a:r>
                        <a:t>. </a:t>
                      </a:r>
                    </a:p>
                    <a:p>
                      <a:pPr algn="l">
                        <a:defRPr sz="1900">
                          <a:latin typeface="+mn-lt"/>
                          <a:ea typeface="+mn-ea"/>
                          <a:cs typeface="+mn-cs"/>
                          <a:sym typeface="Helvetica"/>
                        </a:defRPr>
                      </a:pPr>
                      <a:endParaRPr/>
                    </a:p>
                    <a:p>
                      <a:pPr algn="l">
                        <a:defRPr sz="1900">
                          <a:latin typeface="+mn-lt"/>
                          <a:ea typeface="+mn-ea"/>
                          <a:cs typeface="+mn-cs"/>
                          <a:sym typeface="Helvetica"/>
                        </a:defRPr>
                      </a:pPr>
                      <a:r>
                        <a:t>Dans la </a:t>
                      </a:r>
                      <a:r>
                        <a:rPr b="1"/>
                        <a:t>conclusion</a:t>
                      </a:r>
                      <a:r>
                        <a:t>, je </a:t>
                      </a:r>
                      <a:r>
                        <a:rPr b="1"/>
                        <a:t>synthétise</a:t>
                      </a:r>
                      <a:r>
                        <a:t> les principaux arguments et </a:t>
                      </a:r>
                      <a:r>
                        <a:rPr b="1"/>
                        <a:t>réponds au sujet.</a:t>
                      </a:r>
                    </a:p>
                  </a:txBody>
                  <a:tcPr marL="63500" marR="63500" marT="0" marB="0" anchor="ctr" horzOverflow="overflow"/>
                </a:tc>
                <a:extLst>
                  <a:ext uri="{0D108BD9-81ED-4DB2-BD59-A6C34878D82A}">
                    <a16:rowId xmlns:a16="http://schemas.microsoft.com/office/drawing/2014/main" val="10001"/>
                  </a:ext>
                </a:extLst>
              </a:tr>
              <a:tr h="718907">
                <a:tc>
                  <a:txBody>
                    <a:bodyPr/>
                    <a:lstStyle/>
                    <a:p>
                      <a:pPr algn="l">
                        <a:defRPr sz="1900">
                          <a:latin typeface="+mn-lt"/>
                          <a:ea typeface="+mn-ea"/>
                          <a:cs typeface="+mn-cs"/>
                          <a:sym typeface="Helvetica"/>
                        </a:defRPr>
                      </a:pPr>
                      <a:r>
                        <a:rPr b="1"/>
                        <a:t>Rédaction</a:t>
                      </a:r>
                      <a:r>
                        <a:t> claire et soignée</a:t>
                      </a:r>
                    </a:p>
                  </a:txBody>
                  <a:tcPr marL="63500" marR="63500" marT="0" marB="0" anchor="ctr" horzOverflow="overflow"/>
                </a:tc>
                <a:tc>
                  <a:txBody>
                    <a:bodyPr/>
                    <a:lstStyle/>
                    <a:p>
                      <a:pPr algn="l">
                        <a:defRPr sz="1900">
                          <a:latin typeface="+mn-lt"/>
                          <a:ea typeface="+mn-ea"/>
                          <a:cs typeface="+mn-cs"/>
                          <a:sym typeface="Helvetica"/>
                        </a:defRPr>
                      </a:pPr>
                      <a:r>
                        <a:rPr dirty="0" err="1"/>
                        <a:t>Je</a:t>
                      </a:r>
                      <a:r>
                        <a:rPr dirty="0"/>
                        <a:t> </a:t>
                      </a:r>
                      <a:r>
                        <a:rPr b="1" dirty="0" err="1"/>
                        <a:t>rédige</a:t>
                      </a:r>
                      <a:r>
                        <a:rPr dirty="0"/>
                        <a:t> </a:t>
                      </a:r>
                      <a:r>
                        <a:rPr dirty="0" err="1"/>
                        <a:t>en</a:t>
                      </a:r>
                      <a:r>
                        <a:rPr dirty="0"/>
                        <a:t> </a:t>
                      </a:r>
                      <a:r>
                        <a:rPr dirty="0" err="1"/>
                        <a:t>m’exprimant</a:t>
                      </a:r>
                      <a:r>
                        <a:rPr dirty="0"/>
                        <a:t> de </a:t>
                      </a:r>
                      <a:r>
                        <a:rPr dirty="0" err="1"/>
                        <a:t>façon</a:t>
                      </a:r>
                      <a:r>
                        <a:rPr dirty="0"/>
                        <a:t> </a:t>
                      </a:r>
                      <a:r>
                        <a:rPr b="1" dirty="0" err="1"/>
                        <a:t>claire</a:t>
                      </a:r>
                      <a:r>
                        <a:rPr b="1" dirty="0"/>
                        <a:t> et </a:t>
                      </a:r>
                      <a:r>
                        <a:rPr b="1" dirty="0" err="1"/>
                        <a:t>correcte</a:t>
                      </a:r>
                      <a:r>
                        <a:rPr dirty="0"/>
                        <a:t> et </a:t>
                      </a:r>
                      <a:r>
                        <a:rPr dirty="0" err="1"/>
                        <a:t>je</a:t>
                      </a:r>
                      <a:r>
                        <a:rPr dirty="0"/>
                        <a:t> </a:t>
                      </a:r>
                      <a:r>
                        <a:rPr dirty="0" err="1"/>
                        <a:t>fais</a:t>
                      </a:r>
                      <a:r>
                        <a:rPr dirty="0"/>
                        <a:t> attention </a:t>
                      </a:r>
                      <a:r>
                        <a:rPr dirty="0" err="1"/>
                        <a:t>à</a:t>
                      </a:r>
                      <a:r>
                        <a:rPr dirty="0"/>
                        <a:t> </a:t>
                      </a:r>
                      <a:r>
                        <a:rPr b="1" dirty="0" err="1"/>
                        <a:t>l’orthographe</a:t>
                      </a:r>
                      <a:r>
                        <a:rPr dirty="0"/>
                        <a:t>.</a:t>
                      </a:r>
                    </a:p>
                  </a:txBody>
                  <a:tcPr marL="63500" marR="63500" marT="0" marB="0" anchor="ctr" horzOverflow="overflow"/>
                </a:tc>
                <a:extLst>
                  <a:ext uri="{0D108BD9-81ED-4DB2-BD59-A6C34878D82A}">
                    <a16:rowId xmlns:a16="http://schemas.microsoft.com/office/drawing/2014/main" val="10002"/>
                  </a:ext>
                </a:extLst>
              </a:tr>
            </a:tbl>
          </a:graphicData>
        </a:graphic>
      </p:graphicFrame>
      <p:sp>
        <p:nvSpPr>
          <p:cNvPr id="172" name="Titre 1"/>
          <p:cNvSpPr txBox="1">
            <a:spLocks noGrp="1"/>
          </p:cNvSpPr>
          <p:nvPr>
            <p:ph type="title"/>
          </p:nvPr>
        </p:nvSpPr>
        <p:spPr>
          <a:xfrm>
            <a:off x="114846" y="-413946"/>
            <a:ext cx="10772776" cy="1658199"/>
          </a:xfrm>
          <a:prstGeom prst="rect">
            <a:avLst/>
          </a:prstGeom>
        </p:spPr>
        <p:txBody>
          <a:bodyPr/>
          <a:lstStyle>
            <a:lvl1pPr>
              <a:defRPr sz="4000" spc="-148"/>
            </a:lvl1pPr>
          </a:lstStyle>
          <a:p>
            <a:r>
              <a:rPr dirty="0" err="1"/>
              <a:t>Critères</a:t>
            </a:r>
            <a:r>
              <a:rPr dirty="0"/>
              <a:t> </a:t>
            </a:r>
            <a:r>
              <a:rPr dirty="0" err="1"/>
              <a:t>d’évaluation</a:t>
            </a:r>
            <a:r>
              <a:rPr dirty="0"/>
              <a:t> de la dissertation (</a:t>
            </a:r>
            <a:r>
              <a:rPr lang="fr-FR" dirty="0"/>
              <a:t>2</a:t>
            </a:r>
            <a:r>
              <a:rPr dirty="0"/>
              <a:t>/2)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itre 3"/>
          <p:cNvSpPr txBox="1">
            <a:spLocks noGrp="1"/>
          </p:cNvSpPr>
          <p:nvPr>
            <p:ph type="ctrTitle"/>
          </p:nvPr>
        </p:nvSpPr>
        <p:spPr>
          <a:xfrm>
            <a:off x="603504" y="770467"/>
            <a:ext cx="10782301" cy="1880657"/>
          </a:xfrm>
          <a:prstGeom prst="rect">
            <a:avLst/>
          </a:prstGeom>
        </p:spPr>
        <p:txBody>
          <a:bodyPr/>
          <a:lstStyle>
            <a:lvl1pPr>
              <a:defRPr sz="6000" spc="-200"/>
            </a:lvl1pPr>
          </a:lstStyle>
          <a:p>
            <a:r>
              <a:t>Quelle action publique pour l’environnement ?</a:t>
            </a:r>
          </a:p>
        </p:txBody>
      </p:sp>
      <p:sp>
        <p:nvSpPr>
          <p:cNvPr id="175" name="Sous-titre 4"/>
          <p:cNvSpPr txBox="1">
            <a:spLocks noGrp="1"/>
          </p:cNvSpPr>
          <p:nvPr>
            <p:ph type="subTitle" sz="quarter" idx="1"/>
          </p:nvPr>
        </p:nvSpPr>
        <p:spPr>
          <a:xfrm>
            <a:off x="667511" y="4206876"/>
            <a:ext cx="9228203" cy="1645921"/>
          </a:xfrm>
          <a:prstGeom prst="rect">
            <a:avLst/>
          </a:prstGeom>
        </p:spPr>
        <p:txBody>
          <a:bodyPr/>
          <a:lstStyle/>
          <a:p>
            <a:r>
              <a:t>Présentation du chapitre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itre 1"/>
          <p:cNvSpPr txBox="1">
            <a:spLocks noGrp="1"/>
          </p:cNvSpPr>
          <p:nvPr>
            <p:ph type="title"/>
          </p:nvPr>
        </p:nvSpPr>
        <p:spPr>
          <a:prstGeom prst="rect">
            <a:avLst/>
          </a:prstGeom>
        </p:spPr>
        <p:txBody>
          <a:bodyPr/>
          <a:lstStyle>
            <a:lvl1pPr>
              <a:defRPr sz="4000" spc="-186"/>
            </a:lvl1pPr>
          </a:lstStyle>
          <a:p>
            <a:r>
              <a:t>Les épreuves écrites</a:t>
            </a:r>
          </a:p>
        </p:txBody>
      </p:sp>
      <p:sp>
        <p:nvSpPr>
          <p:cNvPr id="109" name="Espace réservé du contenu 2"/>
          <p:cNvSpPr txBox="1">
            <a:spLocks noGrp="1"/>
          </p:cNvSpPr>
          <p:nvPr>
            <p:ph type="body" idx="1"/>
          </p:nvPr>
        </p:nvSpPr>
        <p:spPr>
          <a:xfrm>
            <a:off x="676655" y="2011679"/>
            <a:ext cx="10753726" cy="4313549"/>
          </a:xfrm>
          <a:prstGeom prst="rect">
            <a:avLst/>
          </a:prstGeom>
        </p:spPr>
        <p:txBody>
          <a:bodyPr/>
          <a:lstStyle/>
          <a:p>
            <a:pPr marL="91439" indent="-91439">
              <a:lnSpc>
                <a:spcPct val="100000"/>
              </a:lnSpc>
              <a:defRPr sz="3000"/>
            </a:pPr>
            <a:r>
              <a:t>Le candidat se voit toujours proposé un choix entre l’épreuve composée et la dissertation.</a:t>
            </a:r>
          </a:p>
          <a:p>
            <a:pPr marL="91439" indent="-91439">
              <a:lnSpc>
                <a:spcPct val="100000"/>
              </a:lnSpc>
              <a:defRPr sz="3000"/>
            </a:pPr>
            <a:r>
              <a:t>Remarque : EC3 et dissertation : champs différents du programme.</a:t>
            </a:r>
          </a:p>
          <a:p>
            <a:pPr marL="91439" indent="-91439">
              <a:lnSpc>
                <a:spcPct val="100000"/>
              </a:lnSpc>
              <a:defRPr sz="3000"/>
            </a:pPr>
            <a:r>
              <a:t>Durée = 4h</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itre 1"/>
          <p:cNvSpPr txBox="1">
            <a:spLocks noGrp="1"/>
          </p:cNvSpPr>
          <p:nvPr>
            <p:ph type="title"/>
          </p:nvPr>
        </p:nvSpPr>
        <p:spPr>
          <a:xfrm>
            <a:off x="667130" y="-328307"/>
            <a:ext cx="10772776" cy="1658199"/>
          </a:xfrm>
          <a:prstGeom prst="rect">
            <a:avLst/>
          </a:prstGeom>
        </p:spPr>
        <p:txBody>
          <a:bodyPr/>
          <a:lstStyle>
            <a:lvl1pPr>
              <a:defRPr sz="4000" spc="-148"/>
            </a:lvl1pPr>
          </a:lstStyle>
          <a:p>
            <a:r>
              <a:t>Quelle action publique pour l’environnement ?</a:t>
            </a:r>
          </a:p>
        </p:txBody>
      </p:sp>
      <p:sp>
        <p:nvSpPr>
          <p:cNvPr id="178" name="Espace réservé du contenu 2"/>
          <p:cNvSpPr txBox="1">
            <a:spLocks noGrp="1"/>
          </p:cNvSpPr>
          <p:nvPr>
            <p:ph type="body" idx="1"/>
          </p:nvPr>
        </p:nvSpPr>
        <p:spPr>
          <a:xfrm>
            <a:off x="676655" y="998303"/>
            <a:ext cx="10753726" cy="5579950"/>
          </a:xfrm>
          <a:prstGeom prst="rect">
            <a:avLst/>
          </a:prstGeom>
        </p:spPr>
        <p:txBody>
          <a:bodyPr>
            <a:normAutofit lnSpcReduction="10000"/>
          </a:bodyPr>
          <a:lstStyle/>
          <a:p>
            <a:pPr marL="91439" indent="-91439">
              <a:spcBef>
                <a:spcPts val="4300"/>
              </a:spcBef>
              <a:defRPr sz="3000"/>
            </a:pPr>
            <a:r>
              <a:t>- Chapitre du programme de terminal, années impaires </a:t>
            </a:r>
            <a:br/>
            <a:r>
              <a:t>(le programme : </a:t>
            </a:r>
            <a:r>
              <a:rPr u="sng">
                <a:solidFill>
                  <a:srgbClr val="9454C3"/>
                </a:solidFill>
                <a:uFill>
                  <a:solidFill>
                    <a:srgbClr val="9454C3"/>
                  </a:solidFill>
                </a:uFill>
                <a:hlinkClick r:id="rId2"/>
              </a:rPr>
              <a:t>https://eduscol.education.fr/cid144153/ses-bac-2021.html</a:t>
            </a:r>
            <a:r>
              <a:t>)</a:t>
            </a:r>
          </a:p>
          <a:p>
            <a:pPr marL="91439" indent="-91439">
              <a:spcBef>
                <a:spcPts val="4300"/>
              </a:spcBef>
              <a:defRPr sz="3000"/>
            </a:pPr>
            <a:r>
              <a:t>- « Nouveau » chapitre (avec des éléments présents dans les anciens programmes, mais dans des chapitres différents)</a:t>
            </a:r>
          </a:p>
          <a:p>
            <a:pPr marL="91439" indent="-91439">
              <a:spcBef>
                <a:spcPts val="4300"/>
              </a:spcBef>
              <a:defRPr sz="3000"/>
            </a:pPr>
            <a:r>
              <a:t>- Regards croisés : sciences politiques / sciences économiques</a:t>
            </a:r>
          </a:p>
          <a:p>
            <a:pPr marL="91439" indent="-91439">
              <a:spcBef>
                <a:spcPts val="4300"/>
              </a:spcBef>
              <a:defRPr sz="3000"/>
            </a:pPr>
            <a:r>
              <a:t>- fiche Eduscol : </a:t>
            </a:r>
            <a:r>
              <a:rPr u="sng">
                <a:solidFill>
                  <a:srgbClr val="9454C3"/>
                </a:solidFill>
                <a:uFill>
                  <a:solidFill>
                    <a:srgbClr val="9454C3"/>
                  </a:solidFill>
                </a:uFill>
                <a:hlinkClick r:id="rId3"/>
              </a:rPr>
              <a:t>https://cache.media.eduscol.education.fr/file/SES/97/1/RA20_Lycee_G_T_SES_action-publique-environnement_1343971.pdf</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1"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itre 1"/>
          <p:cNvSpPr txBox="1">
            <a:spLocks noGrp="1"/>
          </p:cNvSpPr>
          <p:nvPr>
            <p:ph type="title"/>
          </p:nvPr>
        </p:nvSpPr>
        <p:spPr>
          <a:xfrm>
            <a:off x="667130" y="-328307"/>
            <a:ext cx="10772776" cy="1658199"/>
          </a:xfrm>
          <a:prstGeom prst="rect">
            <a:avLst/>
          </a:prstGeom>
        </p:spPr>
        <p:txBody>
          <a:bodyPr/>
          <a:lstStyle>
            <a:lvl1pPr>
              <a:defRPr sz="4000" spc="-148"/>
            </a:lvl1pPr>
          </a:lstStyle>
          <a:p>
            <a:r>
              <a:t>Quelle action publique pour l’environnement ?</a:t>
            </a:r>
          </a:p>
        </p:txBody>
      </p:sp>
      <p:sp>
        <p:nvSpPr>
          <p:cNvPr id="181" name="Espace réservé du contenu 2"/>
          <p:cNvSpPr txBox="1">
            <a:spLocks noGrp="1"/>
          </p:cNvSpPr>
          <p:nvPr>
            <p:ph type="body" idx="1"/>
          </p:nvPr>
        </p:nvSpPr>
        <p:spPr>
          <a:xfrm>
            <a:off x="676655" y="998303"/>
            <a:ext cx="10753726" cy="5579950"/>
          </a:xfrm>
          <a:prstGeom prst="rect">
            <a:avLst/>
          </a:prstGeom>
        </p:spPr>
        <p:txBody>
          <a:bodyPr/>
          <a:lstStyle/>
          <a:p>
            <a:pPr marL="91439" indent="-91439">
              <a:spcBef>
                <a:spcPts val="4300"/>
              </a:spcBef>
              <a:defRPr sz="3000"/>
            </a:pPr>
            <a:r>
              <a:t>Contenus : souvent présents dans les anciens programmes, mais dans des chapitres différents </a:t>
            </a:r>
          </a:p>
          <a:p>
            <a:pPr marL="91439" indent="-91439">
              <a:spcBef>
                <a:spcPts val="4300"/>
              </a:spcBef>
              <a:defRPr sz="3000"/>
            </a:pPr>
            <a:r>
              <a:t>Traitement du chapitre : </a:t>
            </a:r>
          </a:p>
          <a:p>
            <a:pPr marL="91439" indent="-91439">
              <a:spcBef>
                <a:spcPts val="4300"/>
              </a:spcBef>
              <a:defRPr sz="3000"/>
            </a:pPr>
            <a:r>
              <a:t>- tenir compte de chaque objectif d’apprentissage en tant que tel…</a:t>
            </a:r>
          </a:p>
          <a:p>
            <a:pPr marL="91439" indent="-91439">
              <a:spcBef>
                <a:spcPts val="4300"/>
              </a:spcBef>
              <a:defRPr sz="3000"/>
            </a:pPr>
            <a:r>
              <a:t>- … mais possibilité (voire invitation explicite) au croisement des items.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8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8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1"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itre 3"/>
          <p:cNvSpPr txBox="1">
            <a:spLocks noGrp="1"/>
          </p:cNvSpPr>
          <p:nvPr>
            <p:ph type="ctrTitle"/>
          </p:nvPr>
        </p:nvSpPr>
        <p:spPr>
          <a:xfrm>
            <a:off x="603504" y="770467"/>
            <a:ext cx="10782301" cy="1880657"/>
          </a:xfrm>
          <a:prstGeom prst="rect">
            <a:avLst/>
          </a:prstGeom>
        </p:spPr>
        <p:txBody>
          <a:bodyPr/>
          <a:lstStyle>
            <a:lvl1pPr defTabSz="731520">
              <a:defRPr sz="4800" spc="-160"/>
            </a:lvl1pPr>
          </a:lstStyle>
          <a:p>
            <a:r>
              <a:t>Les objectifs d’apprentissage en perspective avec les anciens programmes</a:t>
            </a:r>
          </a:p>
        </p:txBody>
      </p:sp>
      <p:sp>
        <p:nvSpPr>
          <p:cNvPr id="184" name="Sous-titre 4"/>
          <p:cNvSpPr txBox="1">
            <a:spLocks noGrp="1"/>
          </p:cNvSpPr>
          <p:nvPr>
            <p:ph type="subTitle" sz="quarter" idx="1"/>
          </p:nvPr>
        </p:nvSpPr>
        <p:spPr>
          <a:xfrm>
            <a:off x="667511" y="4206876"/>
            <a:ext cx="9228203" cy="1645921"/>
          </a:xfrm>
          <a:prstGeom prst="rect">
            <a:avLst/>
          </a:prstGeom>
        </p:spPr>
        <p:txBody>
          <a:bodyPr/>
          <a:lstStyle/>
          <a:p>
            <a:r>
              <a:t>Chapitre : Quelle action publique pour l’environnement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itre 1"/>
          <p:cNvSpPr txBox="1">
            <a:spLocks noGrp="1"/>
          </p:cNvSpPr>
          <p:nvPr>
            <p:ph type="title"/>
          </p:nvPr>
        </p:nvSpPr>
        <p:spPr>
          <a:xfrm>
            <a:off x="667130" y="-328307"/>
            <a:ext cx="10772776" cy="1658199"/>
          </a:xfrm>
          <a:prstGeom prst="rect">
            <a:avLst/>
          </a:prstGeom>
        </p:spPr>
        <p:txBody>
          <a:bodyPr/>
          <a:lstStyle>
            <a:lvl1pPr>
              <a:defRPr sz="4000" spc="-148"/>
            </a:lvl1pPr>
          </a:lstStyle>
          <a:p>
            <a:r>
              <a:t>Quelle action publique pour l’environnement ?</a:t>
            </a:r>
          </a:p>
        </p:txBody>
      </p:sp>
      <p:sp>
        <p:nvSpPr>
          <p:cNvPr id="189" name="Espace réservé du contenu 2"/>
          <p:cNvSpPr txBox="1">
            <a:spLocks noGrp="1"/>
          </p:cNvSpPr>
          <p:nvPr>
            <p:ph type="body" idx="1"/>
          </p:nvPr>
        </p:nvSpPr>
        <p:spPr>
          <a:xfrm>
            <a:off x="676655" y="998303"/>
            <a:ext cx="10753726" cy="5579950"/>
          </a:xfrm>
          <a:prstGeom prst="rect">
            <a:avLst/>
          </a:prstGeom>
        </p:spPr>
        <p:txBody>
          <a:bodyPr/>
          <a:lstStyle/>
          <a:p>
            <a:pPr marL="88696" indent="-88696" defTabSz="886968">
              <a:spcBef>
                <a:spcPts val="4100"/>
              </a:spcBef>
              <a:defRPr sz="2910"/>
            </a:pPr>
            <a:r>
              <a:rPr dirty="0" err="1"/>
              <a:t>Légende</a:t>
            </a:r>
            <a:r>
              <a:rPr dirty="0"/>
              <a:t> du tableau :</a:t>
            </a:r>
          </a:p>
          <a:p>
            <a:pPr marL="88696" indent="-88696" defTabSz="886968">
              <a:spcBef>
                <a:spcPts val="4100"/>
              </a:spcBef>
              <a:defRPr sz="2910"/>
            </a:pPr>
            <a:r>
              <a:rPr dirty="0" err="1">
                <a:solidFill>
                  <a:srgbClr val="FF2600"/>
                </a:solidFill>
              </a:rPr>
              <a:t>en</a:t>
            </a:r>
            <a:r>
              <a:rPr dirty="0">
                <a:solidFill>
                  <a:srgbClr val="FF2600"/>
                </a:solidFill>
              </a:rPr>
              <a:t> rouge</a:t>
            </a:r>
            <a:r>
              <a:rPr dirty="0"/>
              <a:t> = notions </a:t>
            </a:r>
            <a:r>
              <a:rPr dirty="0" err="1"/>
              <a:t>similaires</a:t>
            </a:r>
            <a:r>
              <a:rPr dirty="0"/>
              <a:t> entre les </a:t>
            </a:r>
            <a:r>
              <a:rPr dirty="0" err="1"/>
              <a:t>anciens</a:t>
            </a:r>
            <a:r>
              <a:rPr dirty="0"/>
              <a:t> </a:t>
            </a:r>
            <a:r>
              <a:rPr dirty="0" err="1"/>
              <a:t>programmes</a:t>
            </a:r>
            <a:r>
              <a:rPr dirty="0"/>
              <a:t> et les nouveaux </a:t>
            </a:r>
            <a:r>
              <a:rPr dirty="0" err="1"/>
              <a:t>programmes</a:t>
            </a:r>
            <a:endParaRPr dirty="0"/>
          </a:p>
          <a:p>
            <a:pPr marL="88696" indent="-88696" defTabSz="886968">
              <a:spcBef>
                <a:spcPts val="4100"/>
              </a:spcBef>
              <a:defRPr sz="2910"/>
            </a:pPr>
            <a:r>
              <a:rPr dirty="0" err="1">
                <a:solidFill>
                  <a:srgbClr val="008F00"/>
                </a:solidFill>
              </a:rPr>
              <a:t>en</a:t>
            </a:r>
            <a:r>
              <a:rPr dirty="0">
                <a:solidFill>
                  <a:srgbClr val="008F00"/>
                </a:solidFill>
              </a:rPr>
              <a:t> vert</a:t>
            </a:r>
            <a:r>
              <a:rPr dirty="0"/>
              <a:t> = items </a:t>
            </a:r>
            <a:r>
              <a:rPr dirty="0" err="1"/>
              <a:t>similaires</a:t>
            </a:r>
            <a:r>
              <a:rPr dirty="0"/>
              <a:t> entre les </a:t>
            </a:r>
            <a:r>
              <a:rPr dirty="0" err="1"/>
              <a:t>anciens</a:t>
            </a:r>
            <a:r>
              <a:rPr dirty="0"/>
              <a:t> </a:t>
            </a:r>
            <a:r>
              <a:rPr dirty="0" err="1"/>
              <a:t>programmes</a:t>
            </a:r>
            <a:r>
              <a:rPr dirty="0"/>
              <a:t> et les nouveaux </a:t>
            </a:r>
            <a:r>
              <a:rPr dirty="0" err="1"/>
              <a:t>programmes</a:t>
            </a:r>
            <a:endParaRPr dirty="0"/>
          </a:p>
          <a:p>
            <a:pPr marL="88696" indent="-88696" defTabSz="886968">
              <a:spcBef>
                <a:spcPts val="4100"/>
              </a:spcBef>
              <a:defRPr sz="2910"/>
            </a:pPr>
            <a:r>
              <a:rPr dirty="0" err="1">
                <a:solidFill>
                  <a:srgbClr val="0433FF"/>
                </a:solidFill>
              </a:rPr>
              <a:t>en</a:t>
            </a:r>
            <a:r>
              <a:rPr dirty="0">
                <a:solidFill>
                  <a:srgbClr val="0433FF"/>
                </a:solidFill>
              </a:rPr>
              <a:t> bleu</a:t>
            </a:r>
            <a:r>
              <a:rPr dirty="0"/>
              <a:t> = nouveaux items</a:t>
            </a:r>
          </a:p>
          <a:p>
            <a:pPr marL="88696" indent="-88696" defTabSz="886968">
              <a:spcBef>
                <a:spcPts val="4100"/>
              </a:spcBef>
              <a:defRPr sz="2910"/>
            </a:pPr>
            <a:r>
              <a:rPr dirty="0"/>
              <a:t>Remarque : </a:t>
            </a:r>
            <a:r>
              <a:rPr dirty="0" err="1"/>
              <a:t>présence</a:t>
            </a:r>
            <a:r>
              <a:rPr dirty="0"/>
              <a:t> de la notion de « </a:t>
            </a:r>
            <a:r>
              <a:rPr dirty="0" err="1"/>
              <a:t>bien</a:t>
            </a:r>
            <a:r>
              <a:rPr dirty="0"/>
              <a:t> </a:t>
            </a:r>
            <a:r>
              <a:rPr dirty="0" err="1"/>
              <a:t>commun</a:t>
            </a:r>
            <a:r>
              <a:rPr dirty="0"/>
              <a:t> » </a:t>
            </a:r>
            <a:r>
              <a:rPr dirty="0" err="1"/>
              <a:t>dans</a:t>
            </a:r>
            <a:r>
              <a:rPr dirty="0"/>
              <a:t> le nouveau </a:t>
            </a:r>
            <a:r>
              <a:rPr dirty="0" err="1"/>
              <a:t>programme</a:t>
            </a:r>
            <a:r>
              <a:rPr dirty="0"/>
              <a:t>, </a:t>
            </a:r>
            <a:r>
              <a:rPr dirty="0" err="1"/>
              <a:t>alors</a:t>
            </a:r>
            <a:r>
              <a:rPr dirty="0"/>
              <a:t> que </a:t>
            </a:r>
            <a:r>
              <a:rPr dirty="0" err="1"/>
              <a:t>l’ancien</a:t>
            </a:r>
            <a:r>
              <a:rPr dirty="0"/>
              <a:t> </a:t>
            </a:r>
            <a:r>
              <a:rPr dirty="0" err="1"/>
              <a:t>faisait</a:t>
            </a:r>
            <a:r>
              <a:rPr dirty="0"/>
              <a:t> </a:t>
            </a:r>
            <a:r>
              <a:rPr dirty="0" err="1"/>
              <a:t>référence</a:t>
            </a:r>
            <a:r>
              <a:rPr dirty="0"/>
              <a:t> aux « </a:t>
            </a:r>
            <a:r>
              <a:rPr dirty="0" err="1"/>
              <a:t>biens</a:t>
            </a:r>
            <a:r>
              <a:rPr dirty="0"/>
              <a:t> </a:t>
            </a:r>
            <a:r>
              <a:rPr dirty="0" err="1"/>
              <a:t>collectifs</a:t>
            </a:r>
            <a:r>
              <a:rPr dirty="0"/>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8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8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8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1"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6" name="Tableau"/>
          <p:cNvGraphicFramePr/>
          <p:nvPr/>
        </p:nvGraphicFramePr>
        <p:xfrm>
          <a:off x="57249" y="16633"/>
          <a:ext cx="12077502" cy="7102942"/>
        </p:xfrm>
        <a:graphic>
          <a:graphicData uri="http://schemas.openxmlformats.org/drawingml/2006/table">
            <a:tbl>
              <a:tblPr firstRow="1" bandRow="1">
                <a:tableStyleId>{EEE7283C-3CF3-47DC-8721-378D4A62B228}</a:tableStyleId>
              </a:tblPr>
              <a:tblGrid>
                <a:gridCol w="6038751">
                  <a:extLst>
                    <a:ext uri="{9D8B030D-6E8A-4147-A177-3AD203B41FA5}">
                      <a16:colId xmlns:a16="http://schemas.microsoft.com/office/drawing/2014/main" val="20000"/>
                    </a:ext>
                  </a:extLst>
                </a:gridCol>
                <a:gridCol w="6038751">
                  <a:extLst>
                    <a:ext uri="{9D8B030D-6E8A-4147-A177-3AD203B41FA5}">
                      <a16:colId xmlns:a16="http://schemas.microsoft.com/office/drawing/2014/main" val="20001"/>
                    </a:ext>
                  </a:extLst>
                </a:gridCol>
              </a:tblGrid>
              <a:tr h="262722">
                <a:tc>
                  <a:txBody>
                    <a:bodyPr/>
                    <a:lstStyle/>
                    <a:p>
                      <a:pPr algn="ctr" defTabSz="914400">
                        <a:defRPr sz="1800" b="0">
                          <a:solidFill>
                            <a:srgbClr val="000000"/>
                          </a:solidFill>
                        </a:defRPr>
                      </a:pPr>
                      <a:r>
                        <a:rPr sz="1650" b="1">
                          <a:solidFill>
                            <a:srgbClr val="FFFFFF"/>
                          </a:solidFill>
                        </a:rPr>
                        <a:t>Nouveau programme de Terminale</a:t>
                      </a:r>
                    </a:p>
                  </a:txBody>
                  <a:tcPr marL="0" marR="0" marT="0" marB="0" anchor="ctr" horzOverflow="overflow">
                    <a:lnL w="12700">
                      <a:solidFill>
                        <a:srgbClr val="000000"/>
                      </a:solidFill>
                    </a:lnL>
                    <a:lnR w="12700">
                      <a:solidFill>
                        <a:srgbClr val="000000"/>
                      </a:solidFill>
                    </a:lnR>
                    <a:lnT w="12700">
                      <a:solidFill>
                        <a:srgbClr val="000000"/>
                      </a:solidFill>
                    </a:lnT>
                    <a:lnB w="25400">
                      <a:solidFill>
                        <a:srgbClr val="000000"/>
                      </a:solidFill>
                    </a:lnB>
                  </a:tcPr>
                </a:tc>
                <a:tc>
                  <a:txBody>
                    <a:bodyPr/>
                    <a:lstStyle/>
                    <a:p>
                      <a:pPr algn="ctr" defTabSz="914400">
                        <a:defRPr sz="1800" b="0">
                          <a:solidFill>
                            <a:srgbClr val="000000"/>
                          </a:solidFill>
                        </a:defRPr>
                      </a:pPr>
                      <a:r>
                        <a:rPr sz="1650" b="1">
                          <a:solidFill>
                            <a:srgbClr val="FFFFFF"/>
                          </a:solidFill>
                        </a:rPr>
                        <a:t>Anciens chapitres (1ere et Terminale)</a:t>
                      </a:r>
                    </a:p>
                  </a:txBody>
                  <a:tcPr marL="0" marR="0" marT="0" marB="0" anchor="ctr" horzOverflow="overflow">
                    <a:lnL w="12700">
                      <a:solidFill>
                        <a:srgbClr val="000000"/>
                      </a:solidFill>
                    </a:lnL>
                    <a:lnR w="12700">
                      <a:solidFill>
                        <a:srgbClr val="000000"/>
                      </a:solidFill>
                    </a:lnR>
                    <a:lnT w="12700">
                      <a:solidFill>
                        <a:srgbClr val="000000"/>
                      </a:solidFill>
                    </a:lnT>
                    <a:lnB w="25400">
                      <a:solidFill>
                        <a:srgbClr val="000000"/>
                      </a:solidFill>
                    </a:lnB>
                  </a:tcPr>
                </a:tc>
                <a:extLst>
                  <a:ext uri="{0D108BD9-81ED-4DB2-BD59-A6C34878D82A}">
                    <a16:rowId xmlns:a16="http://schemas.microsoft.com/office/drawing/2014/main" val="10000"/>
                  </a:ext>
                </a:extLst>
              </a:tr>
              <a:tr h="2431544">
                <a:tc rowSpan="2">
                  <a:txBody>
                    <a:bodyPr/>
                    <a:lstStyle/>
                    <a:p>
                      <a:pPr marL="76200" marR="76200" algn="just">
                        <a:defRPr sz="1650" b="1"/>
                      </a:pPr>
                      <a:r>
                        <a:t>Quelle </a:t>
                      </a:r>
                      <a:r>
                        <a:rPr>
                          <a:solidFill>
                            <a:srgbClr val="FF2600"/>
                          </a:solidFill>
                        </a:rPr>
                        <a:t>action publique</a:t>
                      </a:r>
                      <a:r>
                        <a:t> pour l’environnement ? </a:t>
                      </a:r>
                    </a:p>
                    <a:p>
                      <a:pPr marL="251365" marR="76200" indent="-175165" algn="just">
                        <a:buSzPct val="100000"/>
                        <a:buChar char="-"/>
                        <a:defRPr sz="1650"/>
                      </a:pPr>
                      <a:r>
                        <a:t>Savoir identifier les </a:t>
                      </a:r>
                      <a:r>
                        <a:rPr>
                          <a:solidFill>
                            <a:srgbClr val="008F00"/>
                          </a:solidFill>
                        </a:rPr>
                        <a:t>différents acteurs</a:t>
                      </a:r>
                      <a:r>
                        <a:t> (pouvoirs publics, ONG, entreprises, experts, partis, mouvements citoyens) qui participent à la </a:t>
                      </a:r>
                      <a:r>
                        <a:rPr>
                          <a:solidFill>
                            <a:srgbClr val="008F00"/>
                          </a:solidFill>
                        </a:rPr>
                        <a:t>construction des questions environnementales comme problème public et à leur mise à </a:t>
                      </a:r>
                      <a:r>
                        <a:t>l’</a:t>
                      </a:r>
                      <a:r>
                        <a:rPr>
                          <a:solidFill>
                            <a:srgbClr val="FF2600"/>
                          </a:solidFill>
                        </a:rPr>
                        <a:t>agenda politique</a:t>
                      </a:r>
                      <a:r>
                        <a:t> ; </a:t>
                      </a:r>
                      <a:r>
                        <a:rPr>
                          <a:solidFill>
                            <a:srgbClr val="008F00"/>
                          </a:solidFill>
                        </a:rPr>
                        <a:t>comprendre que ces acteurs entretiennent des relations de coopération et de conflit.</a:t>
                      </a:r>
                      <a:r>
                        <a:t> </a:t>
                      </a:r>
                    </a:p>
                    <a:p>
                      <a:pPr marL="251365" marR="76200" indent="-175165" algn="just">
                        <a:buSzPct val="100000"/>
                        <a:buChar char="-"/>
                        <a:defRPr sz="1650"/>
                      </a:pPr>
                      <a:r>
                        <a:rPr>
                          <a:solidFill>
                            <a:srgbClr val="0433FF"/>
                          </a:solidFill>
                        </a:rPr>
                        <a:t>Comprendre que l’action publique pour l’environnement articule différentes échelles (locale, nationale, européenne, mondiale).</a:t>
                      </a:r>
                      <a:r>
                        <a:t> </a:t>
                      </a:r>
                    </a:p>
                    <a:p>
                      <a:pPr marL="76200" marR="76200" algn="just">
                        <a:defRPr sz="1650"/>
                      </a:pPr>
                      <a:endParaRPr/>
                    </a:p>
                    <a:p>
                      <a:pPr marL="251365" marR="76200" indent="-175165" algn="just">
                        <a:buSzPct val="100000"/>
                        <a:buChar char="-"/>
                        <a:defRPr sz="1650"/>
                      </a:pPr>
                      <a:r>
                        <a:t>En prenant l’exemple du </a:t>
                      </a:r>
                      <a:r>
                        <a:rPr>
                          <a:solidFill>
                            <a:srgbClr val="FF2600"/>
                          </a:solidFill>
                        </a:rPr>
                        <a:t>changement climatique</a:t>
                      </a:r>
                      <a:r>
                        <a:t> :</a:t>
                      </a:r>
                    </a:p>
                    <a:p>
                      <a:pPr marL="632365" marR="76200" lvl="1" indent="-175165" algn="just">
                        <a:buSzPct val="100000"/>
                        <a:buChar char="-"/>
                        <a:defRPr sz="1650"/>
                      </a:pPr>
                      <a:r>
                        <a:rPr>
                          <a:solidFill>
                            <a:srgbClr val="008F00"/>
                          </a:solidFill>
                        </a:rPr>
                        <a:t>connaître les principaux instruments dont disposent les pouvoirs publics pour faire face aux externalités négatives sur l’environnement </a:t>
                      </a:r>
                      <a:r>
                        <a:t>: </a:t>
                      </a:r>
                      <a:r>
                        <a:rPr>
                          <a:solidFill>
                            <a:srgbClr val="FF2600"/>
                          </a:solidFill>
                        </a:rPr>
                        <a:t>réglementation, marchés de quotas d'émission, taxation</a:t>
                      </a:r>
                      <a:r>
                        <a:t>, </a:t>
                      </a:r>
                      <a:r>
                        <a:rPr>
                          <a:solidFill>
                            <a:srgbClr val="0433FF"/>
                          </a:solidFill>
                        </a:rPr>
                        <a:t>subvention à l’innovation verte</a:t>
                      </a:r>
                      <a:r>
                        <a:t> ; comprendre que ces différents instruments présentent des avantages et des limites, et que leur mise en œuvre peut se heurter à des dysfonctionnements de l’action publique ; </a:t>
                      </a:r>
                    </a:p>
                    <a:p>
                      <a:pPr marL="632365" marR="76200" lvl="1" indent="-175165" algn="just">
                        <a:buSzPct val="100000"/>
                        <a:buChar char="-"/>
                        <a:defRPr sz="1650">
                          <a:solidFill>
                            <a:srgbClr val="0433FF"/>
                          </a:solidFill>
                        </a:defRPr>
                      </a:pPr>
                      <a:r>
                        <a:t>comprendre qu’en présence de </a:t>
                      </a:r>
                      <a:r>
                        <a:rPr u="sng"/>
                        <a:t>bien commun</a:t>
                      </a:r>
                      <a:r>
                        <a:t> les négociations et accords internationaux liés à la préservation de l’environnement sont contraints par des stratégies de passager clandestin et les inégalités de développement entre pays.</a:t>
                      </a:r>
                    </a:p>
                  </a:txBody>
                  <a:tcPr marL="12700" marR="12700" marT="12700" marB="12700" horzOverflow="overflow">
                    <a:lnL w="25400">
                      <a:solidFill>
                        <a:srgbClr val="000000"/>
                      </a:solidFill>
                    </a:lnL>
                    <a:lnR w="25400">
                      <a:solidFill>
                        <a:srgbClr val="000000"/>
                      </a:solidFill>
                    </a:lnR>
                    <a:lnT w="25400">
                      <a:solidFill>
                        <a:srgbClr val="000000"/>
                      </a:solidFill>
                    </a:lnT>
                    <a:lnB w="25400">
                      <a:solidFill>
                        <a:srgbClr val="000000"/>
                      </a:solidFill>
                    </a:lnB>
                    <a:solidFill>
                      <a:srgbClr val="FFFFFF"/>
                    </a:solidFill>
                  </a:tcPr>
                </a:tc>
                <a:tc>
                  <a:txBody>
                    <a:bodyPr/>
                    <a:lstStyle/>
                    <a:p>
                      <a:pPr marL="76200" marR="76200" algn="just" defTabSz="914400">
                        <a:defRPr sz="1650"/>
                      </a:pPr>
                      <a:r>
                        <a:rPr b="1"/>
                        <a:t>Comment un phénomène social devient-il un problème public ?</a:t>
                      </a:r>
                    </a:p>
                    <a:p>
                      <a:pPr marL="76200" marR="76200" algn="just" defTabSz="914400">
                        <a:defRPr sz="1650"/>
                      </a:pPr>
                      <a:r>
                        <a:t>On présentera une première approche de la construction des politiques publiques par </a:t>
                      </a:r>
                      <a:r>
                        <a:rPr>
                          <a:solidFill>
                            <a:srgbClr val="008F00"/>
                          </a:solidFill>
                        </a:rPr>
                        <a:t>l'interaction de divers acteurs </a:t>
                      </a:r>
                      <a:r>
                        <a:t>(lutte contre l'échec scolaire, l'illettrisme, le tabagisme, la délinquance routière, etc.). </a:t>
                      </a:r>
                      <a:r>
                        <a:rPr>
                          <a:solidFill>
                            <a:srgbClr val="008F00"/>
                          </a:solidFill>
                        </a:rPr>
                        <a:t>On montrera comment la définition des problèmes publics et leur inscription à l'agenda politique sont un enjeu de conflit et un objet de coopération</a:t>
                      </a:r>
                      <a:r>
                        <a:t>. </a:t>
                      </a:r>
                    </a:p>
                    <a:p>
                      <a:pPr marL="76200" marR="76200" algn="just" defTabSz="914400">
                        <a:defRPr sz="1650"/>
                      </a:pPr>
                      <a:endParaRPr/>
                    </a:p>
                    <a:p>
                      <a:pPr marL="76200" marR="76200" algn="just" defTabSz="914400">
                        <a:defRPr sz="1650"/>
                      </a:pPr>
                      <a:r>
                        <a:t>Notions : </a:t>
                      </a:r>
                      <a:r>
                        <a:rPr>
                          <a:solidFill>
                            <a:srgbClr val="FF2600"/>
                          </a:solidFill>
                        </a:rPr>
                        <a:t>Agenda politique</a:t>
                      </a:r>
                      <a:r>
                        <a:t>, </a:t>
                      </a:r>
                      <a:r>
                        <a:rPr>
                          <a:solidFill>
                            <a:srgbClr val="FF2600"/>
                          </a:solidFill>
                        </a:rPr>
                        <a:t>action publique</a:t>
                      </a:r>
                    </a:p>
                  </a:txBody>
                  <a:tcPr marL="12700" marR="12700" marT="12700" marB="12700" horzOverflow="overflow">
                    <a:lnL w="25400">
                      <a:solidFill>
                        <a:srgbClr val="000000"/>
                      </a:solidFill>
                    </a:lnL>
                    <a:lnR w="25400">
                      <a:solidFill>
                        <a:srgbClr val="000000"/>
                      </a:solidFill>
                    </a:lnR>
                    <a:lnT w="25400">
                      <a:solidFill>
                        <a:srgbClr val="000000"/>
                      </a:solidFill>
                    </a:lnT>
                    <a:lnB w="25400">
                      <a:solidFill>
                        <a:srgbClr val="000000"/>
                      </a:solidFill>
                    </a:lnB>
                    <a:solidFill>
                      <a:srgbClr val="FFFFFF"/>
                    </a:solidFill>
                  </a:tcPr>
                </a:tc>
                <a:extLst>
                  <a:ext uri="{0D108BD9-81ED-4DB2-BD59-A6C34878D82A}">
                    <a16:rowId xmlns:a16="http://schemas.microsoft.com/office/drawing/2014/main" val="10001"/>
                  </a:ext>
                </a:extLst>
              </a:tr>
              <a:tr h="4107944">
                <a:tc vMerge="1">
                  <a:txBody>
                    <a:bodyPr/>
                    <a:lstStyle/>
                    <a:p>
                      <a:endParaRPr lang="fr-FR"/>
                    </a:p>
                  </a:txBody>
                  <a:tcPr/>
                </a:tc>
                <a:tc>
                  <a:txBody>
                    <a:bodyPr/>
                    <a:lstStyle/>
                    <a:p>
                      <a:pPr marL="76200" marR="76200" algn="l" defTabSz="914400">
                        <a:defRPr sz="1650"/>
                      </a:pPr>
                      <a:r>
                        <a:rPr b="1"/>
                        <a:t>Quels instruments économiques pour la </a:t>
                      </a:r>
                      <a:r>
                        <a:rPr b="1">
                          <a:solidFill>
                            <a:srgbClr val="FF2600"/>
                          </a:solidFill>
                        </a:rPr>
                        <a:t>politique climatique ?</a:t>
                      </a:r>
                      <a:r>
                        <a:t> </a:t>
                      </a:r>
                    </a:p>
                    <a:p>
                      <a:pPr marL="76200" marR="76200" algn="just" defTabSz="914400">
                        <a:defRPr sz="1650"/>
                      </a:pPr>
                      <a:r>
                        <a:rPr>
                          <a:solidFill>
                            <a:srgbClr val="008F00"/>
                          </a:solidFill>
                        </a:rPr>
                        <a:t>L’exemple de la politique climatique permettra d’analyser les instruments dont disposent les pouvoirs publics pour mener des politiques environnementales. En lien avec le programme de première sur les marchés et leurs défaillances, on montrera la complémentarité des trois types d’instruments que sont </a:t>
                      </a:r>
                      <a:r>
                        <a:rPr>
                          <a:solidFill>
                            <a:srgbClr val="FF2600"/>
                          </a:solidFill>
                        </a:rPr>
                        <a:t>la réglementation, la taxation, les marchés de quotas d’émission</a:t>
                      </a:r>
                      <a:r>
                        <a:t>. On remarquera que, si les marchés laissés à eux-mêmes ne peuvent résoudre les problèmes, ils peuvent constituer un instrument d’action si le contexte institutionnel adapté est mis en place. Pour l’analyse de ces instruments, les exercices et la représentation graphique seront privilégiés. </a:t>
                      </a:r>
                    </a:p>
                    <a:p>
                      <a:pPr marL="76200" marR="76200" algn="just" defTabSz="914400">
                        <a:defRPr sz="1650"/>
                      </a:pPr>
                      <a:endParaRPr/>
                    </a:p>
                    <a:p>
                      <a:pPr marL="76200" marR="76200" algn="just" defTabSz="914400">
                        <a:defRPr sz="1650"/>
                      </a:pPr>
                      <a:r>
                        <a:t>Notions : </a:t>
                      </a:r>
                      <a:r>
                        <a:rPr>
                          <a:solidFill>
                            <a:srgbClr val="FF2600"/>
                          </a:solidFill>
                        </a:rPr>
                        <a:t>Réglementation, taxation, marché de quotas d’émission </a:t>
                      </a:r>
                    </a:p>
                    <a:p>
                      <a:pPr marL="76200" marR="76200" algn="just" defTabSz="914400">
                        <a:defRPr sz="1650"/>
                      </a:pPr>
                      <a:r>
                        <a:t>Acquis de 1ere : </a:t>
                      </a:r>
                      <a:r>
                        <a:rPr>
                          <a:solidFill>
                            <a:srgbClr val="008F00"/>
                          </a:solidFill>
                        </a:rPr>
                        <a:t>externalités</a:t>
                      </a:r>
                      <a:r>
                        <a:t>, </a:t>
                      </a:r>
                      <a:r>
                        <a:rPr u="sng"/>
                        <a:t>biens collectifs</a:t>
                      </a:r>
                      <a:r>
                        <a:t>, capital social. </a:t>
                      </a:r>
                    </a:p>
                  </a:txBody>
                  <a:tcPr marL="12700" marR="12700" marT="12700" marB="12700" horzOverflow="overflow">
                    <a:lnL w="25400">
                      <a:solidFill>
                        <a:srgbClr val="000000"/>
                      </a:solidFill>
                    </a:lnL>
                    <a:lnR w="25400">
                      <a:solidFill>
                        <a:srgbClr val="000000"/>
                      </a:solidFill>
                    </a:lnR>
                    <a:lnT w="25400">
                      <a:solidFill>
                        <a:srgbClr val="000000"/>
                      </a:solidFill>
                    </a:lnT>
                    <a:lnB w="25400">
                      <a:solidFill>
                        <a:srgbClr val="000000"/>
                      </a:solidFill>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itre 3"/>
          <p:cNvSpPr txBox="1">
            <a:spLocks noGrp="1"/>
          </p:cNvSpPr>
          <p:nvPr>
            <p:ph type="ctrTitle"/>
          </p:nvPr>
        </p:nvSpPr>
        <p:spPr>
          <a:xfrm>
            <a:off x="603504" y="770467"/>
            <a:ext cx="10782301" cy="1880657"/>
          </a:xfrm>
          <a:prstGeom prst="rect">
            <a:avLst/>
          </a:prstGeom>
        </p:spPr>
        <p:txBody>
          <a:bodyPr/>
          <a:lstStyle>
            <a:lvl1pPr>
              <a:defRPr sz="6000" spc="-200"/>
            </a:lvl1pPr>
          </a:lstStyle>
          <a:p>
            <a:r>
              <a:t>Structuration des objectifs d’apprentissage</a:t>
            </a:r>
          </a:p>
        </p:txBody>
      </p:sp>
      <p:sp>
        <p:nvSpPr>
          <p:cNvPr id="192" name="Sous-titre 4"/>
          <p:cNvSpPr txBox="1">
            <a:spLocks noGrp="1"/>
          </p:cNvSpPr>
          <p:nvPr>
            <p:ph type="subTitle" sz="quarter" idx="1"/>
          </p:nvPr>
        </p:nvSpPr>
        <p:spPr>
          <a:xfrm>
            <a:off x="667511" y="4206876"/>
            <a:ext cx="9228203" cy="1645921"/>
          </a:xfrm>
          <a:prstGeom prst="rect">
            <a:avLst/>
          </a:prstGeom>
        </p:spPr>
        <p:txBody>
          <a:bodyPr/>
          <a:lstStyle/>
          <a:p>
            <a:r>
              <a:t>Chapitre : Quelle action publique pour l’environnement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Quelle action publique…"/>
          <p:cNvSpPr/>
          <p:nvPr/>
        </p:nvSpPr>
        <p:spPr>
          <a:xfrm>
            <a:off x="4460874" y="2982515"/>
            <a:ext cx="3270252" cy="892970"/>
          </a:xfrm>
          <a:prstGeom prst="rect">
            <a:avLst/>
          </a:prstGeom>
          <a:solidFill>
            <a:srgbClr val="1F8F51"/>
          </a:solidFill>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r>
              <a:t>Quelle action publique </a:t>
            </a:r>
          </a:p>
          <a:p>
            <a:pPr algn="ctr" defTabSz="410765">
              <a:defRPr sz="1400">
                <a:solidFill>
                  <a:srgbClr val="FFFFFF"/>
                </a:solidFill>
                <a:latin typeface="Helvetica Neue Medium"/>
                <a:ea typeface="Helvetica Neue Medium"/>
                <a:cs typeface="Helvetica Neue Medium"/>
                <a:sym typeface="Helvetica Neue Medium"/>
              </a:defRPr>
            </a:pPr>
            <a:r>
              <a:t>pour l’environnement ?</a:t>
            </a:r>
          </a:p>
        </p:txBody>
      </p:sp>
      <p:sp>
        <p:nvSpPr>
          <p:cNvPr id="195" name="Différents acteurs…"/>
          <p:cNvSpPr/>
          <p:nvPr/>
        </p:nvSpPr>
        <p:spPr>
          <a:xfrm>
            <a:off x="4460874" y="82716"/>
            <a:ext cx="3270252" cy="1045854"/>
          </a:xfrm>
          <a:prstGeom prst="rect">
            <a:avLst/>
          </a:prstGeom>
          <a:solidFill>
            <a:srgbClr val="FF9502"/>
          </a:solidFill>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lstStyle/>
          <a:p>
            <a:pPr algn="ctr" defTabSz="410765">
              <a:defRPr sz="1400">
                <a:latin typeface="Helvetica Neue Medium"/>
                <a:ea typeface="Helvetica Neue Medium"/>
                <a:cs typeface="Helvetica Neue Medium"/>
                <a:sym typeface="Helvetica Neue Medium"/>
              </a:defRPr>
            </a:pPr>
            <a:r>
              <a:t>Différents acteurs </a:t>
            </a:r>
          </a:p>
          <a:p>
            <a:pPr algn="ctr" defTabSz="410765">
              <a:defRPr sz="1400">
                <a:latin typeface="Helvetica Neue Medium"/>
                <a:ea typeface="Helvetica Neue Medium"/>
                <a:cs typeface="Helvetica Neue Medium"/>
                <a:sym typeface="Helvetica Neue Medium"/>
              </a:defRPr>
            </a:pPr>
            <a:r>
              <a:t>(pouvoirs publics, ONG, entreprises, experts, partis, mouvements citoyens) </a:t>
            </a:r>
          </a:p>
        </p:txBody>
      </p:sp>
      <p:sp>
        <p:nvSpPr>
          <p:cNvPr id="196" name="Acteurs entretiennent relations de…"/>
          <p:cNvSpPr/>
          <p:nvPr/>
        </p:nvSpPr>
        <p:spPr>
          <a:xfrm>
            <a:off x="1571255" y="82716"/>
            <a:ext cx="2333969" cy="1560517"/>
          </a:xfrm>
          <a:prstGeom prst="rect">
            <a:avLst/>
          </a:prstGeom>
          <a:solidFill>
            <a:srgbClr val="FF9502"/>
          </a:solidFill>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lstStyle/>
          <a:p>
            <a:pPr algn="ctr" defTabSz="410765">
              <a:defRPr sz="1400">
                <a:latin typeface="Helvetica Neue Medium"/>
                <a:ea typeface="Helvetica Neue Medium"/>
                <a:cs typeface="Helvetica Neue Medium"/>
                <a:sym typeface="Helvetica Neue Medium"/>
              </a:defRPr>
            </a:pPr>
            <a:r>
              <a:t>Acteurs entretiennent relations de </a:t>
            </a:r>
          </a:p>
          <a:p>
            <a:pPr algn="ctr" defTabSz="410765">
              <a:defRPr sz="1400">
                <a:latin typeface="Helvetica Neue Medium"/>
                <a:ea typeface="Helvetica Neue Medium"/>
                <a:cs typeface="Helvetica Neue Medium"/>
                <a:sym typeface="Helvetica Neue Medium"/>
              </a:defRPr>
            </a:pPr>
            <a:r>
              <a:t>coopération et de conflit.</a:t>
            </a:r>
          </a:p>
        </p:txBody>
      </p:sp>
      <p:sp>
        <p:nvSpPr>
          <p:cNvPr id="197" name="Différentes échelles…"/>
          <p:cNvSpPr/>
          <p:nvPr/>
        </p:nvSpPr>
        <p:spPr>
          <a:xfrm>
            <a:off x="8286775" y="82716"/>
            <a:ext cx="2333970" cy="1560517"/>
          </a:xfrm>
          <a:prstGeom prst="rect">
            <a:avLst/>
          </a:prstGeom>
          <a:solidFill>
            <a:srgbClr val="FF9502"/>
          </a:solidFill>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lstStyle/>
          <a:p>
            <a:pPr algn="ctr" defTabSz="410765">
              <a:defRPr sz="1400">
                <a:latin typeface="Helvetica Neue Medium"/>
                <a:ea typeface="Helvetica Neue Medium"/>
                <a:cs typeface="Helvetica Neue Medium"/>
                <a:sym typeface="Helvetica Neue Medium"/>
              </a:defRPr>
            </a:pPr>
            <a:r>
              <a:t>Différentes échelles</a:t>
            </a:r>
          </a:p>
          <a:p>
            <a:pPr algn="ctr" defTabSz="410765">
              <a:defRPr sz="1400">
                <a:latin typeface="Helvetica Neue Medium"/>
                <a:ea typeface="Helvetica Neue Medium"/>
                <a:cs typeface="Helvetica Neue Medium"/>
                <a:sym typeface="Helvetica Neue Medium"/>
              </a:defRPr>
            </a:pPr>
            <a:r>
              <a:t>(locale, nationale, européenne, mondiale)</a:t>
            </a:r>
          </a:p>
        </p:txBody>
      </p:sp>
      <p:sp>
        <p:nvSpPr>
          <p:cNvPr id="198" name="Questions environnementales comme problème public…"/>
          <p:cNvSpPr/>
          <p:nvPr/>
        </p:nvSpPr>
        <p:spPr>
          <a:xfrm>
            <a:off x="4460874" y="1532615"/>
            <a:ext cx="3270252" cy="1045855"/>
          </a:xfrm>
          <a:prstGeom prst="rect">
            <a:avLst/>
          </a:prstGeom>
          <a:solidFill>
            <a:srgbClr val="FF9502"/>
          </a:solidFill>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lstStyle/>
          <a:p>
            <a:pPr algn="ctr" defTabSz="410765">
              <a:defRPr sz="1400">
                <a:latin typeface="Helvetica Neue Medium"/>
                <a:ea typeface="Helvetica Neue Medium"/>
                <a:cs typeface="Helvetica Neue Medium"/>
                <a:sym typeface="Helvetica Neue Medium"/>
              </a:defRPr>
            </a:pPr>
            <a:r>
              <a:t>Questions environnementales comme problème public </a:t>
            </a:r>
          </a:p>
          <a:p>
            <a:pPr algn="ctr" defTabSz="410765">
              <a:defRPr sz="1400">
                <a:latin typeface="Helvetica Neue Medium"/>
                <a:ea typeface="Helvetica Neue Medium"/>
                <a:cs typeface="Helvetica Neue Medium"/>
                <a:sym typeface="Helvetica Neue Medium"/>
              </a:defRPr>
            </a:pPr>
            <a:r>
              <a:t>+ mise à l’agenda politique</a:t>
            </a:r>
          </a:p>
        </p:txBody>
      </p:sp>
      <p:sp>
        <p:nvSpPr>
          <p:cNvPr id="199" name="Avec biens communs : négociations + accords internationaux…"/>
          <p:cNvSpPr/>
          <p:nvPr/>
        </p:nvSpPr>
        <p:spPr>
          <a:xfrm>
            <a:off x="7317421" y="4279530"/>
            <a:ext cx="3270251" cy="2473619"/>
          </a:xfrm>
          <a:prstGeom prst="rect">
            <a:avLst/>
          </a:prstGeom>
          <a:solidFill>
            <a:srgbClr val="2E588C"/>
          </a:solidFill>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r>
              <a:t>Avec biens communs : négociations + accords internationaux</a:t>
            </a:r>
          </a:p>
          <a:p>
            <a:pPr algn="ctr" defTabSz="410765">
              <a:defRPr sz="1400">
                <a:solidFill>
                  <a:srgbClr val="FFFFFF"/>
                </a:solidFill>
                <a:latin typeface="Helvetica Neue Medium"/>
                <a:ea typeface="Helvetica Neue Medium"/>
                <a:cs typeface="Helvetica Neue Medium"/>
                <a:sym typeface="Helvetica Neue Medium"/>
              </a:defRPr>
            </a:pPr>
            <a:r>
              <a:t>contraints par :</a:t>
            </a:r>
          </a:p>
          <a:p>
            <a:pPr algn="ctr" defTabSz="410765">
              <a:defRPr sz="1400">
                <a:solidFill>
                  <a:srgbClr val="FFFFFF"/>
                </a:solidFill>
                <a:latin typeface="Helvetica Neue Medium"/>
                <a:ea typeface="Helvetica Neue Medium"/>
                <a:cs typeface="Helvetica Neue Medium"/>
                <a:sym typeface="Helvetica Neue Medium"/>
              </a:defRPr>
            </a:pPr>
            <a:endParaRPr/>
          </a:p>
          <a:p>
            <a:pPr algn="ctr" defTabSz="410765">
              <a:defRPr sz="1400">
                <a:solidFill>
                  <a:srgbClr val="FFFFFF"/>
                </a:solidFill>
                <a:latin typeface="Helvetica Neue Medium"/>
                <a:ea typeface="Helvetica Neue Medium"/>
                <a:cs typeface="Helvetica Neue Medium"/>
                <a:sym typeface="Helvetica Neue Medium"/>
              </a:defRPr>
            </a:pPr>
            <a:r>
              <a:t>- stratégies de passager clandestin - inégalités de développement entre pays.</a:t>
            </a:r>
          </a:p>
          <a:p>
            <a:pPr algn="ctr" defTabSz="410765">
              <a:defRPr sz="1400">
                <a:solidFill>
                  <a:srgbClr val="FFFFFF"/>
                </a:solidFill>
                <a:latin typeface="Helvetica Neue Medium"/>
                <a:ea typeface="Helvetica Neue Medium"/>
                <a:cs typeface="Helvetica Neue Medium"/>
                <a:sym typeface="Helvetica Neue Medium"/>
              </a:defRPr>
            </a:pPr>
            <a:r>
              <a:t>(exemple de la politique climatique)</a:t>
            </a:r>
          </a:p>
        </p:txBody>
      </p:sp>
      <p:sp>
        <p:nvSpPr>
          <p:cNvPr id="200" name="Principaux instruments face aux…"/>
          <p:cNvSpPr/>
          <p:nvPr/>
        </p:nvSpPr>
        <p:spPr>
          <a:xfrm>
            <a:off x="1568639" y="4279530"/>
            <a:ext cx="3270251" cy="2473619"/>
          </a:xfrm>
          <a:prstGeom prst="rect">
            <a:avLst/>
          </a:prstGeom>
          <a:solidFill>
            <a:srgbClr val="2E588C"/>
          </a:solidFill>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r>
              <a:t>P</a:t>
            </a:r>
            <a:r>
              <a:rPr b="1">
                <a:latin typeface="Helvetica Neue"/>
                <a:ea typeface="Helvetica Neue"/>
                <a:cs typeface="Helvetica Neue"/>
                <a:sym typeface="Helvetica Neue"/>
              </a:rPr>
              <a:t>rincipaux instruments</a:t>
            </a:r>
            <a:r>
              <a:t> face aux </a:t>
            </a:r>
          </a:p>
          <a:p>
            <a:pPr algn="ctr" defTabSz="410765">
              <a:defRPr sz="1400">
                <a:solidFill>
                  <a:srgbClr val="FFFFFF"/>
                </a:solidFill>
                <a:latin typeface="Helvetica Neue Medium"/>
                <a:ea typeface="Helvetica Neue Medium"/>
                <a:cs typeface="Helvetica Neue Medium"/>
                <a:sym typeface="Helvetica Neue Medium"/>
              </a:defRPr>
            </a:pPr>
            <a:r>
              <a:t>externalités négatives :</a:t>
            </a:r>
          </a:p>
          <a:p>
            <a:pPr algn="ctr" defTabSz="410765">
              <a:defRPr sz="1400">
                <a:solidFill>
                  <a:srgbClr val="FFFFFF"/>
                </a:solidFill>
                <a:latin typeface="Helvetica Neue Medium"/>
                <a:ea typeface="Helvetica Neue Medium"/>
                <a:cs typeface="Helvetica Neue Medium"/>
                <a:sym typeface="Helvetica Neue Medium"/>
              </a:defRPr>
            </a:pPr>
            <a:br/>
            <a:r>
              <a:t>- réglementation, </a:t>
            </a:r>
          </a:p>
          <a:p>
            <a:pPr algn="ctr" defTabSz="410765">
              <a:defRPr sz="1400">
                <a:solidFill>
                  <a:srgbClr val="FFFFFF"/>
                </a:solidFill>
                <a:latin typeface="Helvetica Neue Medium"/>
                <a:ea typeface="Helvetica Neue Medium"/>
                <a:cs typeface="Helvetica Neue Medium"/>
                <a:sym typeface="Helvetica Neue Medium"/>
              </a:defRPr>
            </a:pPr>
            <a:r>
              <a:t>- marchés de quotas d'émission, </a:t>
            </a:r>
          </a:p>
          <a:p>
            <a:pPr algn="ctr" defTabSz="410765">
              <a:defRPr sz="1400">
                <a:solidFill>
                  <a:srgbClr val="FFFFFF"/>
                </a:solidFill>
                <a:latin typeface="Helvetica Neue Medium"/>
                <a:ea typeface="Helvetica Neue Medium"/>
                <a:cs typeface="Helvetica Neue Medium"/>
                <a:sym typeface="Helvetica Neue Medium"/>
              </a:defRPr>
            </a:pPr>
            <a:r>
              <a:t>- taxation, </a:t>
            </a:r>
          </a:p>
          <a:p>
            <a:pPr algn="ctr" defTabSz="410765">
              <a:defRPr sz="1400">
                <a:solidFill>
                  <a:srgbClr val="FFFFFF"/>
                </a:solidFill>
                <a:latin typeface="Helvetica Neue Medium"/>
                <a:ea typeface="Helvetica Neue Medium"/>
                <a:cs typeface="Helvetica Neue Medium"/>
                <a:sym typeface="Helvetica Neue Medium"/>
              </a:defRPr>
            </a:pPr>
            <a:r>
              <a:t>- subvention à l’innovation verte</a:t>
            </a:r>
          </a:p>
          <a:p>
            <a:pPr algn="ctr" defTabSz="410765">
              <a:defRPr sz="1400">
                <a:solidFill>
                  <a:srgbClr val="FFFFFF"/>
                </a:solidFill>
                <a:latin typeface="Helvetica Neue Medium"/>
                <a:ea typeface="Helvetica Neue Medium"/>
                <a:cs typeface="Helvetica Neue Medium"/>
                <a:sym typeface="Helvetica Neue Medium"/>
              </a:defRPr>
            </a:pPr>
            <a:r>
              <a:t>(exemple de la politique climatique)</a:t>
            </a:r>
          </a:p>
        </p:txBody>
      </p:sp>
      <p:sp>
        <p:nvSpPr>
          <p:cNvPr id="201" name="Ligne"/>
          <p:cNvSpPr/>
          <p:nvPr/>
        </p:nvSpPr>
        <p:spPr>
          <a:xfrm>
            <a:off x="7712083" y="3429000"/>
            <a:ext cx="2957845" cy="0"/>
          </a:xfrm>
          <a:prstGeom prst="line">
            <a:avLst/>
          </a:prstGeom>
          <a:ln w="12700">
            <a:solidFill>
              <a:srgbClr val="5E5E5E"/>
            </a:solidFill>
            <a:custDash>
              <a:ds d="200000" sp="200000"/>
            </a:custDash>
            <a:miter lim="400000"/>
          </a:ln>
        </p:spPr>
        <p:txBody>
          <a:bodyPr lIns="35718" tIns="35718" rIns="35718" bIns="35718" anchor="ctr"/>
          <a:lstStyle/>
          <a:p>
            <a:pPr algn="ctr" defTabSz="410765">
              <a:defRPr sz="1600" b="1">
                <a:latin typeface="Helvetica Neue"/>
                <a:ea typeface="Helvetica Neue"/>
                <a:cs typeface="Helvetica Neue"/>
                <a:sym typeface="Helvetica Neue"/>
              </a:defRPr>
            </a:pPr>
            <a:endParaRPr/>
          </a:p>
        </p:txBody>
      </p:sp>
      <p:sp>
        <p:nvSpPr>
          <p:cNvPr id="202" name="Ligne"/>
          <p:cNvSpPr/>
          <p:nvPr/>
        </p:nvSpPr>
        <p:spPr>
          <a:xfrm>
            <a:off x="1496255" y="3429000"/>
            <a:ext cx="2957845" cy="0"/>
          </a:xfrm>
          <a:prstGeom prst="line">
            <a:avLst/>
          </a:prstGeom>
          <a:ln w="12700">
            <a:solidFill>
              <a:srgbClr val="5E5E5E"/>
            </a:solidFill>
            <a:custDash>
              <a:ds d="200000" sp="200000"/>
            </a:custDash>
            <a:miter lim="400000"/>
          </a:ln>
        </p:spPr>
        <p:txBody>
          <a:bodyPr lIns="35718" tIns="35718" rIns="35718" bIns="35718" anchor="ctr"/>
          <a:lstStyle/>
          <a:p>
            <a:pPr algn="ctr" defTabSz="410765">
              <a:defRPr sz="1600" b="1">
                <a:latin typeface="Helvetica Neue"/>
                <a:ea typeface="Helvetica Neue"/>
                <a:cs typeface="Helvetica Neue"/>
                <a:sym typeface="Helvetica Neue"/>
              </a:defRPr>
            </a:pPr>
            <a:endParaRPr/>
          </a:p>
        </p:txBody>
      </p:sp>
      <p:sp>
        <p:nvSpPr>
          <p:cNvPr id="203" name="Sciences po"/>
          <p:cNvSpPr txBox="1"/>
          <p:nvPr/>
        </p:nvSpPr>
        <p:spPr>
          <a:xfrm>
            <a:off x="1514094" y="3003516"/>
            <a:ext cx="1121246" cy="2821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algn="ctr" defTabSz="410765">
              <a:defRPr sz="1400" b="1">
                <a:solidFill>
                  <a:srgbClr val="C42736"/>
                </a:solidFill>
                <a:latin typeface="Helvetica Neue"/>
                <a:ea typeface="Helvetica Neue"/>
                <a:cs typeface="Helvetica Neue"/>
                <a:sym typeface="Helvetica Neue"/>
              </a:defRPr>
            </a:lvl1pPr>
          </a:lstStyle>
          <a:p>
            <a:r>
              <a:t>Sciences po</a:t>
            </a:r>
          </a:p>
        </p:txBody>
      </p:sp>
      <p:sp>
        <p:nvSpPr>
          <p:cNvPr id="204" name="Sciences éco"/>
          <p:cNvSpPr txBox="1"/>
          <p:nvPr/>
        </p:nvSpPr>
        <p:spPr>
          <a:xfrm>
            <a:off x="1514308" y="3572303"/>
            <a:ext cx="1216724" cy="2821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algn="ctr" defTabSz="410765">
              <a:defRPr sz="1400" b="1">
                <a:solidFill>
                  <a:srgbClr val="C42736"/>
                </a:solidFill>
                <a:latin typeface="Helvetica Neue"/>
                <a:ea typeface="Helvetica Neue"/>
                <a:cs typeface="Helvetica Neue"/>
                <a:sym typeface="Helvetica Neue"/>
              </a:defRPr>
            </a:lvl1pPr>
          </a:lstStyle>
          <a:p>
            <a:r>
              <a:t>Sciences éco</a:t>
            </a:r>
          </a:p>
        </p:txBody>
      </p:sp>
      <p:sp>
        <p:nvSpPr>
          <p:cNvPr id="205" name="Flèche"/>
          <p:cNvSpPr/>
          <p:nvPr/>
        </p:nvSpPr>
        <p:spPr>
          <a:xfrm>
            <a:off x="7723759" y="409431"/>
            <a:ext cx="392423" cy="392423"/>
          </a:xfrm>
          <a:prstGeom prst="rightArrow">
            <a:avLst>
              <a:gd name="adj1" fmla="val 32000"/>
              <a:gd name="adj2" fmla="val 64000"/>
            </a:avLst>
          </a:prstGeom>
          <a:solidFill>
            <a:srgbClr val="8D9190"/>
          </a:solidFill>
          <a:ln w="12700">
            <a:solidFill>
              <a:srgbClr val="8D9190"/>
            </a:solidFill>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206" name="Flèche"/>
          <p:cNvSpPr/>
          <p:nvPr/>
        </p:nvSpPr>
        <p:spPr>
          <a:xfrm flipH="1">
            <a:off x="4076685" y="409431"/>
            <a:ext cx="392423" cy="392423"/>
          </a:xfrm>
          <a:prstGeom prst="rightArrow">
            <a:avLst>
              <a:gd name="adj1" fmla="val 32000"/>
              <a:gd name="adj2" fmla="val 64000"/>
            </a:avLst>
          </a:prstGeom>
          <a:solidFill>
            <a:srgbClr val="8D9190"/>
          </a:solidFill>
          <a:ln w="12700">
            <a:solidFill>
              <a:srgbClr val="8D9190"/>
            </a:solidFill>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207" name="Flèche"/>
          <p:cNvSpPr/>
          <p:nvPr/>
        </p:nvSpPr>
        <p:spPr>
          <a:xfrm rot="5400000">
            <a:off x="5899789" y="1134381"/>
            <a:ext cx="392423" cy="392423"/>
          </a:xfrm>
          <a:prstGeom prst="rightArrow">
            <a:avLst>
              <a:gd name="adj1" fmla="val 32000"/>
              <a:gd name="adj2" fmla="val 64000"/>
            </a:avLst>
          </a:prstGeom>
          <a:solidFill>
            <a:srgbClr val="8D9190"/>
          </a:solidFill>
          <a:ln w="12700">
            <a:solidFill>
              <a:srgbClr val="8D9190"/>
            </a:solidFill>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208" name="Flèche"/>
          <p:cNvSpPr/>
          <p:nvPr/>
        </p:nvSpPr>
        <p:spPr>
          <a:xfrm rot="5400000">
            <a:off x="5899789" y="2584281"/>
            <a:ext cx="392423" cy="392423"/>
          </a:xfrm>
          <a:prstGeom prst="rightArrow">
            <a:avLst>
              <a:gd name="adj1" fmla="val 32000"/>
              <a:gd name="adj2" fmla="val 64000"/>
            </a:avLst>
          </a:prstGeom>
          <a:solidFill>
            <a:srgbClr val="8D9190"/>
          </a:solidFill>
          <a:ln w="12700">
            <a:solidFill>
              <a:srgbClr val="8D9190"/>
            </a:solidFill>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209" name="Flèche"/>
          <p:cNvSpPr/>
          <p:nvPr/>
        </p:nvSpPr>
        <p:spPr>
          <a:xfrm>
            <a:off x="3889867" y="1374440"/>
            <a:ext cx="392423" cy="392423"/>
          </a:xfrm>
          <a:prstGeom prst="rightArrow">
            <a:avLst>
              <a:gd name="adj1" fmla="val 32000"/>
              <a:gd name="adj2" fmla="val 64000"/>
            </a:avLst>
          </a:prstGeom>
          <a:solidFill>
            <a:srgbClr val="8D9190"/>
          </a:solidFill>
          <a:ln w="12700">
            <a:solidFill>
              <a:srgbClr val="8D9190"/>
            </a:solidFill>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210" name="Flèche"/>
          <p:cNvSpPr/>
          <p:nvPr/>
        </p:nvSpPr>
        <p:spPr>
          <a:xfrm flipH="1">
            <a:off x="7909710" y="1374440"/>
            <a:ext cx="392423" cy="392423"/>
          </a:xfrm>
          <a:prstGeom prst="rightArrow">
            <a:avLst>
              <a:gd name="adj1" fmla="val 32000"/>
              <a:gd name="adj2" fmla="val 64000"/>
            </a:avLst>
          </a:prstGeom>
          <a:solidFill>
            <a:srgbClr val="8D9190"/>
          </a:solidFill>
          <a:ln w="12700">
            <a:solidFill>
              <a:srgbClr val="8D9190"/>
            </a:solidFill>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211" name="Flèche"/>
          <p:cNvSpPr/>
          <p:nvPr/>
        </p:nvSpPr>
        <p:spPr>
          <a:xfrm rot="5400000">
            <a:off x="1672279" y="2762383"/>
            <a:ext cx="2605796" cy="392423"/>
          </a:xfrm>
          <a:prstGeom prst="rightArrow">
            <a:avLst>
              <a:gd name="adj1" fmla="val 32000"/>
              <a:gd name="adj2" fmla="val 64000"/>
            </a:avLst>
          </a:prstGeom>
          <a:solidFill>
            <a:srgbClr val="8D9190"/>
          </a:solidFill>
          <a:ln w="12700">
            <a:solidFill>
              <a:srgbClr val="8D9190"/>
            </a:solidFill>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212" name="Flèche"/>
          <p:cNvSpPr/>
          <p:nvPr/>
        </p:nvSpPr>
        <p:spPr>
          <a:xfrm rot="5400000">
            <a:off x="7649648" y="2762383"/>
            <a:ext cx="2605796" cy="392423"/>
          </a:xfrm>
          <a:prstGeom prst="rightArrow">
            <a:avLst>
              <a:gd name="adj1" fmla="val 32000"/>
              <a:gd name="adj2" fmla="val 64000"/>
            </a:avLst>
          </a:prstGeom>
          <a:solidFill>
            <a:srgbClr val="8D9190"/>
          </a:solidFill>
          <a:ln w="12700">
            <a:solidFill>
              <a:srgbClr val="8D9190"/>
            </a:solidFill>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213" name="Flèche"/>
          <p:cNvSpPr/>
          <p:nvPr/>
        </p:nvSpPr>
        <p:spPr>
          <a:xfrm>
            <a:off x="4843199" y="5747738"/>
            <a:ext cx="2464338" cy="392423"/>
          </a:xfrm>
          <a:prstGeom prst="rightArrow">
            <a:avLst>
              <a:gd name="adj1" fmla="val 32000"/>
              <a:gd name="adj2" fmla="val 64000"/>
            </a:avLst>
          </a:prstGeom>
          <a:solidFill>
            <a:srgbClr val="8D9190"/>
          </a:solidFill>
          <a:ln w="12700">
            <a:solidFill>
              <a:srgbClr val="8D9190"/>
            </a:solidFill>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214" name="Flèche"/>
          <p:cNvSpPr/>
          <p:nvPr/>
        </p:nvSpPr>
        <p:spPr>
          <a:xfrm flipH="1">
            <a:off x="4843199" y="4914618"/>
            <a:ext cx="2464338" cy="392423"/>
          </a:xfrm>
          <a:prstGeom prst="rightArrow">
            <a:avLst>
              <a:gd name="adj1" fmla="val 32000"/>
              <a:gd name="adj2" fmla="val 64000"/>
            </a:avLst>
          </a:prstGeom>
          <a:solidFill>
            <a:srgbClr val="8D9190"/>
          </a:solidFill>
          <a:ln w="12700">
            <a:solidFill>
              <a:srgbClr val="8D9190"/>
            </a:solidFill>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215" name="Flèche"/>
          <p:cNvSpPr/>
          <p:nvPr/>
        </p:nvSpPr>
        <p:spPr>
          <a:xfrm rot="16200000">
            <a:off x="4424480" y="3885842"/>
            <a:ext cx="392423" cy="392423"/>
          </a:xfrm>
          <a:prstGeom prst="rightArrow">
            <a:avLst>
              <a:gd name="adj1" fmla="val 32000"/>
              <a:gd name="adj2" fmla="val 64000"/>
            </a:avLst>
          </a:prstGeom>
          <a:solidFill>
            <a:srgbClr val="8D9190"/>
          </a:solidFill>
          <a:ln w="12700">
            <a:solidFill>
              <a:srgbClr val="8D9190"/>
            </a:solidFill>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
        <p:nvSpPr>
          <p:cNvPr id="216" name="Flèche"/>
          <p:cNvSpPr/>
          <p:nvPr/>
        </p:nvSpPr>
        <p:spPr>
          <a:xfrm rot="16200000">
            <a:off x="7339407" y="3885842"/>
            <a:ext cx="392423" cy="392423"/>
          </a:xfrm>
          <a:prstGeom prst="rightArrow">
            <a:avLst>
              <a:gd name="adj1" fmla="val 32000"/>
              <a:gd name="adj2" fmla="val 64000"/>
            </a:avLst>
          </a:prstGeom>
          <a:solidFill>
            <a:srgbClr val="8D9190"/>
          </a:solidFill>
          <a:ln w="12700">
            <a:solidFill>
              <a:srgbClr val="8D9190"/>
            </a:solidFill>
            <a:miter lim="400000"/>
          </a:ln>
        </p:spPr>
        <p:txBody>
          <a:bodyPr lIns="35718" tIns="35718" rIns="35718" bIns="35718" anchor="ctr"/>
          <a:lstStyle/>
          <a:p>
            <a:pPr algn="ctr" defTabSz="410765">
              <a:defRPr sz="14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0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4" nodeType="afterEffect">
                                  <p:stCondLst>
                                    <p:cond delay="0"/>
                                  </p:stCondLst>
                                  <p:iterate>
                                    <p:tmAbs val="0"/>
                                  </p:iterate>
                                  <p:childTnLst>
                                    <p:set>
                                      <p:cBhvr>
                                        <p:cTn id="17" fill="hold"/>
                                        <p:tgtEl>
                                          <p:spTgt spid="19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5" nodeType="clickEffect">
                                  <p:stCondLst>
                                    <p:cond delay="0"/>
                                  </p:stCondLst>
                                  <p:iterate>
                                    <p:tmAbs val="0"/>
                                  </p:iterate>
                                  <p:childTnLst>
                                    <p:set>
                                      <p:cBhvr>
                                        <p:cTn id="21" fill="hold"/>
                                        <p:tgtEl>
                                          <p:spTgt spid="205"/>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6" nodeType="afterEffect">
                                  <p:stCondLst>
                                    <p:cond delay="0"/>
                                  </p:stCondLst>
                                  <p:iterate>
                                    <p:tmAbs val="0"/>
                                  </p:iterate>
                                  <p:childTnLst>
                                    <p:set>
                                      <p:cBhvr>
                                        <p:cTn id="24" fill="hold"/>
                                        <p:tgtEl>
                                          <p:spTgt spid="19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7" nodeType="clickEffect">
                                  <p:stCondLst>
                                    <p:cond delay="0"/>
                                  </p:stCondLst>
                                  <p:iterate>
                                    <p:tmAbs val="0"/>
                                  </p:iterate>
                                  <p:childTnLst>
                                    <p:set>
                                      <p:cBhvr>
                                        <p:cTn id="28" fill="hold"/>
                                        <p:tgtEl>
                                          <p:spTgt spid="207"/>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8" nodeType="afterEffect">
                                  <p:stCondLst>
                                    <p:cond delay="0"/>
                                  </p:stCondLst>
                                  <p:iterate>
                                    <p:tmAbs val="0"/>
                                  </p:iterate>
                                  <p:childTnLst>
                                    <p:set>
                                      <p:cBhvr>
                                        <p:cTn id="31" fill="hold"/>
                                        <p:tgtEl>
                                          <p:spTgt spid="209"/>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9" nodeType="afterEffect">
                                  <p:stCondLst>
                                    <p:cond delay="0"/>
                                  </p:stCondLst>
                                  <p:iterate>
                                    <p:tmAbs val="0"/>
                                  </p:iterate>
                                  <p:childTnLst>
                                    <p:set>
                                      <p:cBhvr>
                                        <p:cTn id="34" fill="hold"/>
                                        <p:tgtEl>
                                          <p:spTgt spid="210"/>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10" nodeType="afterEffect">
                                  <p:stCondLst>
                                    <p:cond delay="0"/>
                                  </p:stCondLst>
                                  <p:iterate>
                                    <p:tmAbs val="0"/>
                                  </p:iterate>
                                  <p:childTnLst>
                                    <p:set>
                                      <p:cBhvr>
                                        <p:cTn id="37" fill="hold"/>
                                        <p:tgtEl>
                                          <p:spTgt spid="19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11" nodeType="clickEffect">
                                  <p:stCondLst>
                                    <p:cond delay="0"/>
                                  </p:stCondLst>
                                  <p:iterate>
                                    <p:tmAbs val="0"/>
                                  </p:iterate>
                                  <p:childTnLst>
                                    <p:set>
                                      <p:cBhvr>
                                        <p:cTn id="41" fill="hold"/>
                                        <p:tgtEl>
                                          <p:spTgt spid="20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12" nodeType="clickEffect">
                                  <p:stCondLst>
                                    <p:cond delay="0"/>
                                  </p:stCondLst>
                                  <p:iterate>
                                    <p:tmAbs val="0"/>
                                  </p:iterate>
                                  <p:childTnLst>
                                    <p:set>
                                      <p:cBhvr>
                                        <p:cTn id="45" fill="hold"/>
                                        <p:tgtEl>
                                          <p:spTgt spid="20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13" nodeType="clickEffect">
                                  <p:stCondLst>
                                    <p:cond delay="0"/>
                                  </p:stCondLst>
                                  <p:iterate>
                                    <p:tmAbs val="0"/>
                                  </p:iterate>
                                  <p:childTnLst>
                                    <p:set>
                                      <p:cBhvr>
                                        <p:cTn id="49" fill="hold"/>
                                        <p:tgtEl>
                                          <p:spTgt spid="201"/>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14" nodeType="afterEffect">
                                  <p:stCondLst>
                                    <p:cond delay="0"/>
                                  </p:stCondLst>
                                  <p:iterate>
                                    <p:tmAbs val="0"/>
                                  </p:iterate>
                                  <p:childTnLst>
                                    <p:set>
                                      <p:cBhvr>
                                        <p:cTn id="52" fill="hold"/>
                                        <p:tgtEl>
                                          <p:spTgt spid="202"/>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15" nodeType="afterEffect">
                                  <p:stCondLst>
                                    <p:cond delay="0"/>
                                  </p:stCondLst>
                                  <p:iterate>
                                    <p:tmAbs val="0"/>
                                  </p:iterate>
                                  <p:childTnLst>
                                    <p:set>
                                      <p:cBhvr>
                                        <p:cTn id="55" fill="hold"/>
                                        <p:tgtEl>
                                          <p:spTgt spid="20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16" nodeType="clickEffect">
                                  <p:stCondLst>
                                    <p:cond delay="0"/>
                                  </p:stCondLst>
                                  <p:iterate>
                                    <p:tmAbs val="0"/>
                                  </p:iterate>
                                  <p:childTnLst>
                                    <p:set>
                                      <p:cBhvr>
                                        <p:cTn id="59" fill="hold"/>
                                        <p:tgtEl>
                                          <p:spTgt spid="211"/>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grpId="17" nodeType="afterEffect">
                                  <p:stCondLst>
                                    <p:cond delay="0"/>
                                  </p:stCondLst>
                                  <p:iterate>
                                    <p:tmAbs val="0"/>
                                  </p:iterate>
                                  <p:childTnLst>
                                    <p:set>
                                      <p:cBhvr>
                                        <p:cTn id="62" fill="hold"/>
                                        <p:tgtEl>
                                          <p:spTgt spid="20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8" nodeType="clickEffect">
                                  <p:stCondLst>
                                    <p:cond delay="0"/>
                                  </p:stCondLst>
                                  <p:iterate>
                                    <p:tmAbs val="0"/>
                                  </p:iterate>
                                  <p:childTnLst>
                                    <p:set>
                                      <p:cBhvr>
                                        <p:cTn id="66" fill="hold"/>
                                        <p:tgtEl>
                                          <p:spTgt spid="212"/>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19" nodeType="afterEffect">
                                  <p:stCondLst>
                                    <p:cond delay="0"/>
                                  </p:stCondLst>
                                  <p:iterate>
                                    <p:tmAbs val="0"/>
                                  </p:iterate>
                                  <p:childTnLst>
                                    <p:set>
                                      <p:cBhvr>
                                        <p:cTn id="69" fill="hold"/>
                                        <p:tgtEl>
                                          <p:spTgt spid="19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20" nodeType="clickEffect">
                                  <p:stCondLst>
                                    <p:cond delay="0"/>
                                  </p:stCondLst>
                                  <p:iterate>
                                    <p:tmAbs val="0"/>
                                  </p:iterate>
                                  <p:childTnLst>
                                    <p:set>
                                      <p:cBhvr>
                                        <p:cTn id="73" fill="hold"/>
                                        <p:tgtEl>
                                          <p:spTgt spid="214"/>
                                        </p:tgtEl>
                                        <p:attrNameLst>
                                          <p:attrName>style.visibility</p:attrName>
                                        </p:attrNameLst>
                                      </p:cBhvr>
                                      <p:to>
                                        <p:strVal val="visible"/>
                                      </p:to>
                                    </p:set>
                                  </p:childTnLst>
                                </p:cTn>
                              </p:par>
                            </p:childTnLst>
                          </p:cTn>
                        </p:par>
                        <p:par>
                          <p:cTn id="74" fill="hold">
                            <p:stCondLst>
                              <p:cond delay="0"/>
                            </p:stCondLst>
                            <p:childTnLst>
                              <p:par>
                                <p:cTn id="75" presetID="1" presetClass="entr" presetSubtype="0" fill="hold" grpId="21" nodeType="afterEffect">
                                  <p:stCondLst>
                                    <p:cond delay="0"/>
                                  </p:stCondLst>
                                  <p:iterate>
                                    <p:tmAbs val="0"/>
                                  </p:iterate>
                                  <p:childTnLst>
                                    <p:set>
                                      <p:cBhvr>
                                        <p:cTn id="76" fill="hold"/>
                                        <p:tgtEl>
                                          <p:spTgt spid="21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22" nodeType="clickEffect">
                                  <p:stCondLst>
                                    <p:cond delay="0"/>
                                  </p:stCondLst>
                                  <p:iterate>
                                    <p:tmAbs val="0"/>
                                  </p:iterate>
                                  <p:childTnLst>
                                    <p:set>
                                      <p:cBhvr>
                                        <p:cTn id="80" fill="hold"/>
                                        <p:tgtEl>
                                          <p:spTgt spid="216"/>
                                        </p:tgtEl>
                                        <p:attrNameLst>
                                          <p:attrName>style.visibility</p:attrName>
                                        </p:attrNameLst>
                                      </p:cBhvr>
                                      <p:to>
                                        <p:strVal val="visible"/>
                                      </p:to>
                                    </p:set>
                                  </p:childTnLst>
                                </p:cTn>
                              </p:par>
                            </p:childTnLst>
                          </p:cTn>
                        </p:par>
                        <p:par>
                          <p:cTn id="81" fill="hold">
                            <p:stCondLst>
                              <p:cond delay="0"/>
                            </p:stCondLst>
                            <p:childTnLst>
                              <p:par>
                                <p:cTn id="82" presetID="1" presetClass="entr" presetSubtype="0" fill="hold" grpId="23" nodeType="afterEffect">
                                  <p:stCondLst>
                                    <p:cond delay="0"/>
                                  </p:stCondLst>
                                  <p:iterate>
                                    <p:tmAbs val="0"/>
                                  </p:iterate>
                                  <p:childTnLst>
                                    <p:set>
                                      <p:cBhvr>
                                        <p:cTn id="83" fill="hold"/>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1" animBg="1" advAuto="0"/>
      <p:bldP spid="195" grpId="2" animBg="1" advAuto="0"/>
      <p:bldP spid="196" grpId="4" animBg="1" advAuto="0"/>
      <p:bldP spid="197" grpId="6" animBg="1" advAuto="0"/>
      <p:bldP spid="198" grpId="10" animBg="1" advAuto="0"/>
      <p:bldP spid="199" grpId="19" animBg="1" advAuto="0"/>
      <p:bldP spid="200" grpId="17" animBg="1" advAuto="0"/>
      <p:bldP spid="201" grpId="13" animBg="1" advAuto="0"/>
      <p:bldP spid="202" grpId="14" animBg="1" advAuto="0"/>
      <p:bldP spid="203" grpId="12" animBg="1" advAuto="0"/>
      <p:bldP spid="204" grpId="15" animBg="1" advAuto="0"/>
      <p:bldP spid="205" grpId="5" animBg="1" advAuto="0"/>
      <p:bldP spid="206" grpId="3" animBg="1" advAuto="0"/>
      <p:bldP spid="207" grpId="7" animBg="1" advAuto="0"/>
      <p:bldP spid="208" grpId="11" animBg="1" advAuto="0"/>
      <p:bldP spid="209" grpId="8" animBg="1" advAuto="0"/>
      <p:bldP spid="210" grpId="9" animBg="1" advAuto="0"/>
      <p:bldP spid="211" grpId="16" animBg="1" advAuto="0"/>
      <p:bldP spid="212" grpId="18" animBg="1" advAuto="0"/>
      <p:bldP spid="213" grpId="21" animBg="1" advAuto="0"/>
      <p:bldP spid="214" grpId="20" animBg="1" advAuto="0"/>
      <p:bldP spid="215" grpId="23" animBg="1" advAuto="0"/>
      <p:bldP spid="216" grpId="22"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itre 3"/>
          <p:cNvSpPr txBox="1">
            <a:spLocks noGrp="1"/>
          </p:cNvSpPr>
          <p:nvPr>
            <p:ph type="ctrTitle"/>
          </p:nvPr>
        </p:nvSpPr>
        <p:spPr>
          <a:xfrm>
            <a:off x="603504" y="770467"/>
            <a:ext cx="10782301" cy="1880657"/>
          </a:xfrm>
          <a:prstGeom prst="rect">
            <a:avLst/>
          </a:prstGeom>
        </p:spPr>
        <p:txBody>
          <a:bodyPr/>
          <a:lstStyle>
            <a:lvl1pPr>
              <a:defRPr sz="6000" spc="-200"/>
            </a:lvl1pPr>
          </a:lstStyle>
          <a:p>
            <a:r>
              <a:t>Exemples de sujet de dissertation</a:t>
            </a:r>
          </a:p>
        </p:txBody>
      </p:sp>
      <p:sp>
        <p:nvSpPr>
          <p:cNvPr id="219" name="Sous-titre 4"/>
          <p:cNvSpPr txBox="1">
            <a:spLocks noGrp="1"/>
          </p:cNvSpPr>
          <p:nvPr>
            <p:ph type="subTitle" sz="quarter" idx="1"/>
          </p:nvPr>
        </p:nvSpPr>
        <p:spPr>
          <a:xfrm>
            <a:off x="667511" y="4206876"/>
            <a:ext cx="9228203" cy="1645921"/>
          </a:xfrm>
          <a:prstGeom prst="rect">
            <a:avLst/>
          </a:prstGeom>
        </p:spPr>
        <p:txBody>
          <a:bodyPr/>
          <a:lstStyle/>
          <a:p>
            <a:r>
              <a:t>Chapitre : Quelle action publique pour l’environnement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itre 1"/>
          <p:cNvSpPr txBox="1">
            <a:spLocks noGrp="1"/>
          </p:cNvSpPr>
          <p:nvPr>
            <p:ph type="title"/>
          </p:nvPr>
        </p:nvSpPr>
        <p:spPr>
          <a:xfrm>
            <a:off x="294035" y="73866"/>
            <a:ext cx="3441040" cy="662116"/>
          </a:xfrm>
          <a:prstGeom prst="rect">
            <a:avLst/>
          </a:prstGeom>
        </p:spPr>
        <p:txBody>
          <a:bodyPr>
            <a:normAutofit fontScale="90000"/>
          </a:bodyPr>
          <a:lstStyle>
            <a:lvl1pPr>
              <a:lnSpc>
                <a:spcPct val="100000"/>
              </a:lnSpc>
              <a:defRPr sz="4000" spc="-400"/>
            </a:lvl1pPr>
          </a:lstStyle>
          <a:p>
            <a:r>
              <a:t>Sujet zéro</a:t>
            </a:r>
          </a:p>
        </p:txBody>
      </p:sp>
      <p:sp>
        <p:nvSpPr>
          <p:cNvPr id="222" name="Comment la préservation de l’environnement est-elle devenue un problème public ?"/>
          <p:cNvSpPr txBox="1"/>
          <p:nvPr/>
        </p:nvSpPr>
        <p:spPr>
          <a:xfrm>
            <a:off x="740698" y="818617"/>
            <a:ext cx="10710604" cy="1463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49580">
              <a:defRPr sz="3000" b="1">
                <a:latin typeface="+mn-lt"/>
                <a:ea typeface="+mn-ea"/>
                <a:cs typeface="+mn-cs"/>
                <a:sym typeface="Helvetica"/>
              </a:defRPr>
            </a:lvl1pPr>
          </a:lstStyle>
          <a:p>
            <a:r>
              <a:t>Comment la préservation de l’environnement est-elle devenue un problème public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 name="Tableau"/>
          <p:cNvGraphicFramePr/>
          <p:nvPr>
            <p:extLst>
              <p:ext uri="{D42A27DB-BD31-4B8C-83A1-F6EECF244321}">
                <p14:modId xmlns:p14="http://schemas.microsoft.com/office/powerpoint/2010/main" val="3741934085"/>
              </p:ext>
            </p:extLst>
          </p:nvPr>
        </p:nvGraphicFramePr>
        <p:xfrm>
          <a:off x="428474" y="1855093"/>
          <a:ext cx="11335048" cy="4876800"/>
        </p:xfrm>
        <a:graphic>
          <a:graphicData uri="http://schemas.openxmlformats.org/drawingml/2006/table">
            <a:tbl>
              <a:tblPr>
                <a:tableStyleId>{4C3C2611-4C71-4FC5-86AE-919BDF0F9419}</a:tableStyleId>
              </a:tblPr>
              <a:tblGrid>
                <a:gridCol w="4091009">
                  <a:extLst>
                    <a:ext uri="{9D8B030D-6E8A-4147-A177-3AD203B41FA5}">
                      <a16:colId xmlns:a16="http://schemas.microsoft.com/office/drawing/2014/main" val="20000"/>
                    </a:ext>
                  </a:extLst>
                </a:gridCol>
                <a:gridCol w="2137720">
                  <a:extLst>
                    <a:ext uri="{9D8B030D-6E8A-4147-A177-3AD203B41FA5}">
                      <a16:colId xmlns:a16="http://schemas.microsoft.com/office/drawing/2014/main" val="20001"/>
                    </a:ext>
                  </a:extLst>
                </a:gridCol>
                <a:gridCol w="2112979">
                  <a:extLst>
                    <a:ext uri="{9D8B030D-6E8A-4147-A177-3AD203B41FA5}">
                      <a16:colId xmlns:a16="http://schemas.microsoft.com/office/drawing/2014/main" val="20002"/>
                    </a:ext>
                  </a:extLst>
                </a:gridCol>
                <a:gridCol w="1571334">
                  <a:extLst>
                    <a:ext uri="{9D8B030D-6E8A-4147-A177-3AD203B41FA5}">
                      <a16:colId xmlns:a16="http://schemas.microsoft.com/office/drawing/2014/main" val="20003"/>
                    </a:ext>
                  </a:extLst>
                </a:gridCol>
                <a:gridCol w="1422006">
                  <a:extLst>
                    <a:ext uri="{9D8B030D-6E8A-4147-A177-3AD203B41FA5}">
                      <a16:colId xmlns:a16="http://schemas.microsoft.com/office/drawing/2014/main" val="20004"/>
                    </a:ext>
                  </a:extLst>
                </a:gridCol>
              </a:tblGrid>
              <a:tr h="262867">
                <a:tc rowSpan="2">
                  <a:txBody>
                    <a:bodyPr/>
                    <a:lstStyle/>
                    <a:p>
                      <a:pPr algn="l" defTabSz="914400">
                        <a:defRPr sz="2000"/>
                      </a:pPr>
                      <a:endParaRPr/>
                    </a:p>
                  </a:txBody>
                  <a:tcPr marL="63500" marR="63500" marT="0" marB="0" horzOverflow="overflow"/>
                </a:tc>
                <a:tc gridSpan="2">
                  <a:txBody>
                    <a:bodyPr/>
                    <a:lstStyle/>
                    <a:p>
                      <a:pPr algn="ctr" defTabSz="449580">
                        <a:defRPr sz="1800"/>
                      </a:pPr>
                      <a:r>
                        <a:rPr sz="2000" b="1">
                          <a:latin typeface="+mn-lt"/>
                          <a:ea typeface="+mn-ea"/>
                          <a:cs typeface="+mn-cs"/>
                          <a:sym typeface="Helvetica"/>
                        </a:rPr>
                        <a:t>Parlementaires</a:t>
                      </a:r>
                    </a:p>
                  </a:txBody>
                  <a:tcPr marL="63500" marR="63500" marT="0" marB="0" horzOverflow="overflow"/>
                </a:tc>
                <a:tc hMerge="1">
                  <a:txBody>
                    <a:bodyPr/>
                    <a:lstStyle/>
                    <a:p>
                      <a:endParaRPr lang="fr-FR"/>
                    </a:p>
                  </a:txBody>
                  <a:tcPr/>
                </a:tc>
                <a:tc gridSpan="2">
                  <a:txBody>
                    <a:bodyPr/>
                    <a:lstStyle/>
                    <a:p>
                      <a:pPr algn="ctr" defTabSz="449580">
                        <a:defRPr sz="1800"/>
                      </a:pPr>
                      <a:r>
                        <a:rPr sz="2000" b="1">
                          <a:latin typeface="+mn-lt"/>
                          <a:ea typeface="+mn-ea"/>
                          <a:cs typeface="+mn-cs"/>
                          <a:sym typeface="Helvetica"/>
                        </a:rPr>
                        <a:t>Public</a:t>
                      </a:r>
                    </a:p>
                  </a:txBody>
                  <a:tcPr marL="0" marR="0" marT="0" marB="0" horzOverflow="overflow"/>
                </a:tc>
                <a:tc hMerge="1">
                  <a:txBody>
                    <a:bodyPr/>
                    <a:lstStyle/>
                    <a:p>
                      <a:endParaRPr lang="fr-FR"/>
                    </a:p>
                  </a:txBody>
                  <a:tcPr/>
                </a:tc>
                <a:extLst>
                  <a:ext uri="{0D108BD9-81ED-4DB2-BD59-A6C34878D82A}">
                    <a16:rowId xmlns:a16="http://schemas.microsoft.com/office/drawing/2014/main" val="10000"/>
                  </a:ext>
                </a:extLst>
              </a:tr>
              <a:tr h="262867">
                <a:tc vMerge="1">
                  <a:txBody>
                    <a:bodyPr/>
                    <a:lstStyle/>
                    <a:p>
                      <a:endParaRPr lang="fr-FR"/>
                    </a:p>
                  </a:txBody>
                  <a:tcPr/>
                </a:tc>
                <a:tc>
                  <a:txBody>
                    <a:bodyPr/>
                    <a:lstStyle/>
                    <a:p>
                      <a:pPr algn="ctr" defTabSz="449580">
                        <a:defRPr sz="1800"/>
                      </a:pPr>
                      <a:r>
                        <a:rPr sz="2000" b="1">
                          <a:latin typeface="+mn-lt"/>
                          <a:ea typeface="+mn-ea"/>
                          <a:cs typeface="+mn-cs"/>
                          <a:sym typeface="Helvetica"/>
                        </a:rPr>
                        <a:t>2003</a:t>
                      </a:r>
                    </a:p>
                  </a:txBody>
                  <a:tcPr marL="63500" marR="63500" marT="0" marB="0" horzOverflow="overflow"/>
                </a:tc>
                <a:tc>
                  <a:txBody>
                    <a:bodyPr/>
                    <a:lstStyle/>
                    <a:p>
                      <a:pPr algn="ctr" defTabSz="449580">
                        <a:defRPr sz="1800"/>
                      </a:pPr>
                      <a:r>
                        <a:rPr sz="2000" b="1">
                          <a:latin typeface="+mn-lt"/>
                          <a:ea typeface="+mn-ea"/>
                          <a:cs typeface="+mn-cs"/>
                          <a:sym typeface="Helvetica"/>
                        </a:rPr>
                        <a:t>2010</a:t>
                      </a:r>
                    </a:p>
                  </a:txBody>
                  <a:tcPr marL="63500" marR="63500" marT="0" marB="0" horzOverflow="overflow"/>
                </a:tc>
                <a:tc>
                  <a:txBody>
                    <a:bodyPr/>
                    <a:lstStyle/>
                    <a:p>
                      <a:pPr algn="ctr" defTabSz="449580">
                        <a:defRPr sz="1800"/>
                      </a:pPr>
                      <a:r>
                        <a:rPr sz="2000" b="1">
                          <a:latin typeface="+mn-lt"/>
                          <a:ea typeface="+mn-ea"/>
                          <a:cs typeface="+mn-cs"/>
                          <a:sym typeface="Helvetica"/>
                        </a:rPr>
                        <a:t>2003</a:t>
                      </a:r>
                    </a:p>
                  </a:txBody>
                  <a:tcPr marL="63500" marR="63500" marT="0" marB="0" horzOverflow="overflow"/>
                </a:tc>
                <a:tc>
                  <a:txBody>
                    <a:bodyPr/>
                    <a:lstStyle/>
                    <a:p>
                      <a:pPr algn="ctr" defTabSz="449580">
                        <a:defRPr sz="1800"/>
                      </a:pPr>
                      <a:r>
                        <a:rPr sz="2000" b="1">
                          <a:latin typeface="+mn-lt"/>
                          <a:ea typeface="+mn-ea"/>
                          <a:cs typeface="+mn-cs"/>
                          <a:sym typeface="Helvetica"/>
                        </a:rPr>
                        <a:t>2009</a:t>
                      </a:r>
                    </a:p>
                  </a:txBody>
                  <a:tcPr marL="63500" marR="63500" marT="0" marB="0" horzOverflow="overflow"/>
                </a:tc>
                <a:extLst>
                  <a:ext uri="{0D108BD9-81ED-4DB2-BD59-A6C34878D82A}">
                    <a16:rowId xmlns:a16="http://schemas.microsoft.com/office/drawing/2014/main" val="10001"/>
                  </a:ext>
                </a:extLst>
              </a:tr>
              <a:tr h="262867">
                <a:tc>
                  <a:txBody>
                    <a:bodyPr/>
                    <a:lstStyle/>
                    <a:p>
                      <a:pPr algn="l" defTabSz="449580">
                        <a:defRPr sz="1800"/>
                      </a:pPr>
                      <a:r>
                        <a:rPr sz="2000">
                          <a:latin typeface="+mn-lt"/>
                          <a:ea typeface="+mn-ea"/>
                          <a:cs typeface="+mn-cs"/>
                          <a:sym typeface="Helvetica"/>
                        </a:rPr>
                        <a:t>Les désordres du climat (tels que les tempêtes ou les inondations en France) sont causés par l’effet de serre</a:t>
                      </a:r>
                    </a:p>
                  </a:txBody>
                  <a:tcPr marL="63500" marR="63500" marT="0" marB="0" horzOverflow="overflow"/>
                </a:tc>
                <a:tc>
                  <a:txBody>
                    <a:bodyPr/>
                    <a:lstStyle/>
                    <a:p>
                      <a:pPr algn="ctr" defTabSz="449580">
                        <a:defRPr sz="1800"/>
                      </a:pPr>
                      <a:r>
                        <a:rPr sz="2000">
                          <a:latin typeface="+mn-lt"/>
                          <a:ea typeface="+mn-ea"/>
                          <a:cs typeface="+mn-cs"/>
                          <a:sym typeface="Helvetica"/>
                        </a:rPr>
                        <a:t>21</a:t>
                      </a:r>
                    </a:p>
                  </a:txBody>
                  <a:tcPr marL="63500" marR="63500" marT="0" marB="0" anchor="ctr" horzOverflow="overflow"/>
                </a:tc>
                <a:tc>
                  <a:txBody>
                    <a:bodyPr/>
                    <a:lstStyle/>
                    <a:p>
                      <a:pPr algn="ctr" defTabSz="449580">
                        <a:defRPr sz="1800"/>
                      </a:pPr>
                      <a:r>
                        <a:rPr sz="2000">
                          <a:latin typeface="+mn-lt"/>
                          <a:ea typeface="+mn-ea"/>
                          <a:cs typeface="+mn-cs"/>
                          <a:sym typeface="Helvetica"/>
                        </a:rPr>
                        <a:t>34</a:t>
                      </a:r>
                    </a:p>
                  </a:txBody>
                  <a:tcPr marL="63500" marR="63500" marT="0" marB="0" anchor="ctr" horzOverflow="overflow"/>
                </a:tc>
                <a:tc>
                  <a:txBody>
                    <a:bodyPr/>
                    <a:lstStyle/>
                    <a:p>
                      <a:pPr algn="ctr" defTabSz="449580">
                        <a:defRPr sz="1800"/>
                      </a:pPr>
                      <a:r>
                        <a:rPr sz="2000">
                          <a:latin typeface="+mn-lt"/>
                          <a:ea typeface="+mn-ea"/>
                          <a:cs typeface="+mn-cs"/>
                          <a:sym typeface="Helvetica"/>
                        </a:rPr>
                        <a:t>35</a:t>
                      </a:r>
                    </a:p>
                  </a:txBody>
                  <a:tcPr marL="63500" marR="63500" marT="0" marB="0" anchor="ctr" horzOverflow="overflow"/>
                </a:tc>
                <a:tc>
                  <a:txBody>
                    <a:bodyPr/>
                    <a:lstStyle/>
                    <a:p>
                      <a:pPr algn="ctr" defTabSz="449580">
                        <a:defRPr sz="1800"/>
                      </a:pPr>
                      <a:r>
                        <a:rPr sz="2000">
                          <a:latin typeface="+mn-lt"/>
                          <a:ea typeface="+mn-ea"/>
                          <a:cs typeface="+mn-cs"/>
                          <a:sym typeface="Helvetica"/>
                        </a:rPr>
                        <a:t>50</a:t>
                      </a:r>
                    </a:p>
                  </a:txBody>
                  <a:tcPr marL="63500" marR="63500" marT="0" marB="0" anchor="ctr" horzOverflow="overflow"/>
                </a:tc>
                <a:extLst>
                  <a:ext uri="{0D108BD9-81ED-4DB2-BD59-A6C34878D82A}">
                    <a16:rowId xmlns:a16="http://schemas.microsoft.com/office/drawing/2014/main" val="10002"/>
                  </a:ext>
                </a:extLst>
              </a:tr>
              <a:tr h="262867">
                <a:tc>
                  <a:txBody>
                    <a:bodyPr/>
                    <a:lstStyle/>
                    <a:p>
                      <a:pPr algn="l" defTabSz="449580">
                        <a:defRPr sz="1800"/>
                      </a:pPr>
                      <a:r>
                        <a:rPr sz="2000">
                          <a:latin typeface="+mn-lt"/>
                          <a:ea typeface="+mn-ea"/>
                          <a:cs typeface="+mn-cs"/>
                          <a:sym typeface="Helvetica"/>
                        </a:rPr>
                        <a:t>Les désordres du climat (tels que les tempêtes ou les inondations en France) sont des phénomènes naturels comme il y en a toujours eu</a:t>
                      </a:r>
                    </a:p>
                  </a:txBody>
                  <a:tcPr marL="63500" marR="63500" marT="0" marB="0" horzOverflow="overflow"/>
                </a:tc>
                <a:tc>
                  <a:txBody>
                    <a:bodyPr/>
                    <a:lstStyle/>
                    <a:p>
                      <a:pPr algn="ctr" defTabSz="449580">
                        <a:defRPr sz="1800"/>
                      </a:pPr>
                      <a:r>
                        <a:rPr sz="2000">
                          <a:latin typeface="+mn-lt"/>
                          <a:ea typeface="+mn-ea"/>
                          <a:cs typeface="+mn-cs"/>
                          <a:sym typeface="Helvetica"/>
                        </a:rPr>
                        <a:t>18</a:t>
                      </a:r>
                    </a:p>
                  </a:txBody>
                  <a:tcPr marL="63500" marR="63500" marT="0" marB="0" anchor="ctr" horzOverflow="overflow"/>
                </a:tc>
                <a:tc>
                  <a:txBody>
                    <a:bodyPr/>
                    <a:lstStyle/>
                    <a:p>
                      <a:pPr algn="ctr" defTabSz="449580">
                        <a:defRPr sz="1800"/>
                      </a:pPr>
                      <a:r>
                        <a:rPr sz="2000">
                          <a:latin typeface="+mn-lt"/>
                          <a:ea typeface="+mn-ea"/>
                          <a:cs typeface="+mn-cs"/>
                          <a:sym typeface="Helvetica"/>
                        </a:rPr>
                        <a:t>19</a:t>
                      </a:r>
                    </a:p>
                  </a:txBody>
                  <a:tcPr marL="63500" marR="63500" marT="0" marB="0" anchor="ctr" horzOverflow="overflow"/>
                </a:tc>
                <a:tc>
                  <a:txBody>
                    <a:bodyPr/>
                    <a:lstStyle/>
                    <a:p>
                      <a:pPr algn="ctr" defTabSz="449580">
                        <a:defRPr sz="1800"/>
                      </a:pPr>
                      <a:r>
                        <a:rPr sz="2000">
                          <a:latin typeface="+mn-lt"/>
                          <a:ea typeface="+mn-ea"/>
                          <a:cs typeface="+mn-cs"/>
                          <a:sym typeface="Helvetica"/>
                        </a:rPr>
                        <a:t>14</a:t>
                      </a:r>
                    </a:p>
                  </a:txBody>
                  <a:tcPr marL="63500" marR="63500" marT="0" marB="0" anchor="ctr" horzOverflow="overflow"/>
                </a:tc>
                <a:tc>
                  <a:txBody>
                    <a:bodyPr/>
                    <a:lstStyle/>
                    <a:p>
                      <a:pPr algn="ctr" defTabSz="449580">
                        <a:defRPr sz="1800"/>
                      </a:pPr>
                      <a:r>
                        <a:rPr sz="2000">
                          <a:latin typeface="+mn-lt"/>
                          <a:ea typeface="+mn-ea"/>
                          <a:cs typeface="+mn-cs"/>
                          <a:sym typeface="Helvetica"/>
                        </a:rPr>
                        <a:t>13</a:t>
                      </a:r>
                    </a:p>
                  </a:txBody>
                  <a:tcPr marL="63500" marR="63500" marT="0" marB="0" anchor="ctr" horzOverflow="overflow"/>
                </a:tc>
                <a:extLst>
                  <a:ext uri="{0D108BD9-81ED-4DB2-BD59-A6C34878D82A}">
                    <a16:rowId xmlns:a16="http://schemas.microsoft.com/office/drawing/2014/main" val="10003"/>
                  </a:ext>
                </a:extLst>
              </a:tr>
              <a:tr h="262867">
                <a:tc>
                  <a:txBody>
                    <a:bodyPr/>
                    <a:lstStyle/>
                    <a:p>
                      <a:pPr algn="l" defTabSz="449580">
                        <a:defRPr sz="1800"/>
                      </a:pPr>
                      <a:r>
                        <a:rPr sz="2000">
                          <a:latin typeface="+mn-lt"/>
                          <a:ea typeface="+mn-ea"/>
                          <a:cs typeface="+mn-cs"/>
                          <a:sym typeface="Helvetica"/>
                        </a:rPr>
                        <a:t>Aujourd’hui, personne ne peut dire avec certitude les vraies raisons du désordre du climat</a:t>
                      </a:r>
                    </a:p>
                  </a:txBody>
                  <a:tcPr marL="63500" marR="63500" marT="0" marB="0" horzOverflow="overflow"/>
                </a:tc>
                <a:tc>
                  <a:txBody>
                    <a:bodyPr/>
                    <a:lstStyle/>
                    <a:p>
                      <a:pPr algn="ctr" defTabSz="449580">
                        <a:defRPr sz="1800"/>
                      </a:pPr>
                      <a:r>
                        <a:rPr sz="2000">
                          <a:latin typeface="+mn-lt"/>
                          <a:ea typeface="+mn-ea"/>
                          <a:cs typeface="+mn-cs"/>
                          <a:sym typeface="Helvetica"/>
                        </a:rPr>
                        <a:t>60</a:t>
                      </a:r>
                    </a:p>
                  </a:txBody>
                  <a:tcPr marL="63500" marR="63500" marT="0" marB="0" anchor="ctr" horzOverflow="overflow"/>
                </a:tc>
                <a:tc>
                  <a:txBody>
                    <a:bodyPr/>
                    <a:lstStyle/>
                    <a:p>
                      <a:pPr algn="ctr" defTabSz="449580">
                        <a:defRPr sz="1800"/>
                      </a:pPr>
                      <a:r>
                        <a:rPr sz="2000">
                          <a:latin typeface="+mn-lt"/>
                          <a:ea typeface="+mn-ea"/>
                          <a:cs typeface="+mn-cs"/>
                          <a:sym typeface="Helvetica"/>
                        </a:rPr>
                        <a:t>44</a:t>
                      </a:r>
                    </a:p>
                  </a:txBody>
                  <a:tcPr marL="63500" marR="63500" marT="0" marB="0" anchor="ctr" horzOverflow="overflow"/>
                </a:tc>
                <a:tc>
                  <a:txBody>
                    <a:bodyPr/>
                    <a:lstStyle/>
                    <a:p>
                      <a:pPr algn="ctr" defTabSz="449580">
                        <a:defRPr sz="1800"/>
                      </a:pPr>
                      <a:r>
                        <a:rPr sz="2000">
                          <a:latin typeface="+mn-lt"/>
                          <a:ea typeface="+mn-ea"/>
                          <a:cs typeface="+mn-cs"/>
                          <a:sym typeface="Helvetica"/>
                        </a:rPr>
                        <a:t>48</a:t>
                      </a:r>
                    </a:p>
                  </a:txBody>
                  <a:tcPr marL="63500" marR="63500" marT="0" marB="0" anchor="ctr" horzOverflow="overflow"/>
                </a:tc>
                <a:tc>
                  <a:txBody>
                    <a:bodyPr/>
                    <a:lstStyle/>
                    <a:p>
                      <a:pPr algn="ctr" defTabSz="449580">
                        <a:defRPr sz="1800"/>
                      </a:pPr>
                      <a:r>
                        <a:rPr sz="2000">
                          <a:latin typeface="+mn-lt"/>
                          <a:ea typeface="+mn-ea"/>
                          <a:cs typeface="+mn-cs"/>
                          <a:sym typeface="Helvetica"/>
                        </a:rPr>
                        <a:t>36</a:t>
                      </a:r>
                    </a:p>
                  </a:txBody>
                  <a:tcPr marL="63500" marR="63500" marT="0" marB="0" anchor="ctr" horzOverflow="overflow"/>
                </a:tc>
                <a:extLst>
                  <a:ext uri="{0D108BD9-81ED-4DB2-BD59-A6C34878D82A}">
                    <a16:rowId xmlns:a16="http://schemas.microsoft.com/office/drawing/2014/main" val="10004"/>
                  </a:ext>
                </a:extLst>
              </a:tr>
              <a:tr h="262867">
                <a:tc>
                  <a:txBody>
                    <a:bodyPr/>
                    <a:lstStyle/>
                    <a:p>
                      <a:pPr algn="l" defTabSz="449580">
                        <a:defRPr sz="1800"/>
                      </a:pPr>
                      <a:r>
                        <a:rPr sz="2000">
                          <a:latin typeface="+mn-lt"/>
                          <a:ea typeface="+mn-ea"/>
                          <a:cs typeface="+mn-cs"/>
                          <a:sym typeface="Helvetica"/>
                        </a:rPr>
                        <a:t>Sans réponse</a:t>
                      </a:r>
                    </a:p>
                  </a:txBody>
                  <a:tcPr marL="63500" marR="63500" marT="0" marB="0" horzOverflow="overflow"/>
                </a:tc>
                <a:tc>
                  <a:txBody>
                    <a:bodyPr/>
                    <a:lstStyle/>
                    <a:p>
                      <a:pPr algn="ctr" defTabSz="449580">
                        <a:defRPr sz="1800"/>
                      </a:pPr>
                      <a:r>
                        <a:rPr sz="2000">
                          <a:latin typeface="+mn-lt"/>
                          <a:ea typeface="+mn-ea"/>
                          <a:cs typeface="+mn-cs"/>
                          <a:sym typeface="Helvetica"/>
                        </a:rPr>
                        <a:t>1</a:t>
                      </a:r>
                    </a:p>
                  </a:txBody>
                  <a:tcPr marL="63500" marR="63500" marT="0" marB="0" anchor="ctr" horzOverflow="overflow"/>
                </a:tc>
                <a:tc>
                  <a:txBody>
                    <a:bodyPr/>
                    <a:lstStyle/>
                    <a:p>
                      <a:pPr algn="ctr" defTabSz="449580">
                        <a:defRPr sz="1800"/>
                      </a:pPr>
                      <a:r>
                        <a:rPr sz="2000">
                          <a:latin typeface="+mn-lt"/>
                          <a:ea typeface="+mn-ea"/>
                          <a:cs typeface="+mn-cs"/>
                          <a:sym typeface="Helvetica"/>
                        </a:rPr>
                        <a:t>3</a:t>
                      </a:r>
                    </a:p>
                  </a:txBody>
                  <a:tcPr marL="63500" marR="63500" marT="0" marB="0" anchor="ctr" horzOverflow="overflow"/>
                </a:tc>
                <a:tc>
                  <a:txBody>
                    <a:bodyPr/>
                    <a:lstStyle/>
                    <a:p>
                      <a:pPr algn="ctr" defTabSz="449580">
                        <a:defRPr sz="1800"/>
                      </a:pPr>
                      <a:r>
                        <a:rPr sz="2000">
                          <a:latin typeface="+mn-lt"/>
                          <a:ea typeface="+mn-ea"/>
                          <a:cs typeface="+mn-cs"/>
                          <a:sym typeface="Helvetica"/>
                        </a:rPr>
                        <a:t>3</a:t>
                      </a:r>
                    </a:p>
                  </a:txBody>
                  <a:tcPr marL="63500" marR="63500" marT="0" marB="0" anchor="ctr" horzOverflow="overflow"/>
                </a:tc>
                <a:tc>
                  <a:txBody>
                    <a:bodyPr/>
                    <a:lstStyle/>
                    <a:p>
                      <a:pPr algn="ctr" defTabSz="449580">
                        <a:defRPr sz="1800"/>
                      </a:pPr>
                      <a:r>
                        <a:rPr sz="2000">
                          <a:latin typeface="+mn-lt"/>
                          <a:ea typeface="+mn-ea"/>
                          <a:cs typeface="+mn-cs"/>
                          <a:sym typeface="Helvetica"/>
                        </a:rPr>
                        <a:t>1</a:t>
                      </a:r>
                    </a:p>
                  </a:txBody>
                  <a:tcPr marL="63500" marR="63500" marT="0" marB="0" anchor="ctr" horzOverflow="overflow"/>
                </a:tc>
                <a:extLst>
                  <a:ext uri="{0D108BD9-81ED-4DB2-BD59-A6C34878D82A}">
                    <a16:rowId xmlns:a16="http://schemas.microsoft.com/office/drawing/2014/main" val="10005"/>
                  </a:ext>
                </a:extLst>
              </a:tr>
              <a:tr h="262867">
                <a:tc>
                  <a:txBody>
                    <a:bodyPr/>
                    <a:lstStyle/>
                    <a:p>
                      <a:pPr algn="l" defTabSz="449580">
                        <a:defRPr sz="1800"/>
                      </a:pPr>
                      <a:r>
                        <a:rPr sz="2000">
                          <a:latin typeface="+mn-lt"/>
                          <a:ea typeface="+mn-ea"/>
                          <a:cs typeface="+mn-cs"/>
                          <a:sym typeface="Helvetica"/>
                        </a:rPr>
                        <a:t>Total</a:t>
                      </a:r>
                    </a:p>
                  </a:txBody>
                  <a:tcPr marL="63500" marR="63500" marT="0" marB="0" horzOverflow="overflow"/>
                </a:tc>
                <a:tc>
                  <a:txBody>
                    <a:bodyPr/>
                    <a:lstStyle/>
                    <a:p>
                      <a:pPr algn="ctr" defTabSz="449580">
                        <a:defRPr sz="1800"/>
                      </a:pPr>
                      <a:r>
                        <a:rPr sz="2000">
                          <a:latin typeface="+mn-lt"/>
                          <a:ea typeface="+mn-ea"/>
                          <a:cs typeface="+mn-cs"/>
                          <a:sym typeface="Helvetica"/>
                        </a:rPr>
                        <a:t>100 %</a:t>
                      </a:r>
                    </a:p>
                  </a:txBody>
                  <a:tcPr marL="63500" marR="63500" marT="0" marB="0" horzOverflow="overflow"/>
                </a:tc>
                <a:tc>
                  <a:txBody>
                    <a:bodyPr/>
                    <a:lstStyle/>
                    <a:p>
                      <a:pPr algn="ctr" defTabSz="449580">
                        <a:defRPr sz="1800"/>
                      </a:pPr>
                      <a:r>
                        <a:rPr sz="2000">
                          <a:latin typeface="+mn-lt"/>
                          <a:ea typeface="+mn-ea"/>
                          <a:cs typeface="+mn-cs"/>
                          <a:sym typeface="Helvetica"/>
                        </a:rPr>
                        <a:t>100 %</a:t>
                      </a:r>
                    </a:p>
                  </a:txBody>
                  <a:tcPr marL="63500" marR="63500" marT="0" marB="0" horzOverflow="overflow"/>
                </a:tc>
                <a:tc>
                  <a:txBody>
                    <a:bodyPr/>
                    <a:lstStyle/>
                    <a:p>
                      <a:pPr algn="ctr" defTabSz="449580">
                        <a:defRPr sz="1800"/>
                      </a:pPr>
                      <a:r>
                        <a:rPr sz="2000">
                          <a:latin typeface="+mn-lt"/>
                          <a:ea typeface="+mn-ea"/>
                          <a:cs typeface="+mn-cs"/>
                          <a:sym typeface="Helvetica"/>
                        </a:rPr>
                        <a:t>100 %</a:t>
                      </a:r>
                    </a:p>
                  </a:txBody>
                  <a:tcPr marL="63500" marR="63500" marT="0" marB="0" horzOverflow="overflow"/>
                </a:tc>
                <a:tc>
                  <a:txBody>
                    <a:bodyPr/>
                    <a:lstStyle/>
                    <a:p>
                      <a:pPr algn="ctr" defTabSz="449580">
                        <a:defRPr sz="1800"/>
                      </a:pPr>
                      <a:r>
                        <a:rPr sz="2000" dirty="0">
                          <a:latin typeface="+mn-lt"/>
                          <a:ea typeface="+mn-ea"/>
                          <a:cs typeface="+mn-cs"/>
                          <a:sym typeface="Helvetica"/>
                        </a:rPr>
                        <a:t>100 %</a:t>
                      </a:r>
                    </a:p>
                  </a:txBody>
                  <a:tcPr marL="63500" marR="63500" marT="0" marB="0" horzOverflow="overflow"/>
                </a:tc>
                <a:extLst>
                  <a:ext uri="{0D108BD9-81ED-4DB2-BD59-A6C34878D82A}">
                    <a16:rowId xmlns:a16="http://schemas.microsoft.com/office/drawing/2014/main" val="10006"/>
                  </a:ext>
                </a:extLst>
              </a:tr>
            </a:tbl>
          </a:graphicData>
        </a:graphic>
      </p:graphicFrame>
      <p:sp>
        <p:nvSpPr>
          <p:cNvPr id="225" name="DOCUMENT 1…"/>
          <p:cNvSpPr txBox="1"/>
          <p:nvPr/>
        </p:nvSpPr>
        <p:spPr>
          <a:xfrm>
            <a:off x="1774626" y="48303"/>
            <a:ext cx="8642749" cy="17081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just" defTabSz="449580">
              <a:defRPr sz="2100" b="1">
                <a:latin typeface="+mn-lt"/>
                <a:ea typeface="+mn-ea"/>
                <a:cs typeface="+mn-cs"/>
                <a:sym typeface="Helvetica"/>
              </a:defRPr>
            </a:pPr>
            <a:r>
              <a:rPr dirty="0"/>
              <a:t>DOCUMENT 1</a:t>
            </a:r>
          </a:p>
          <a:p>
            <a:pPr algn="ctr" defTabSz="449580">
              <a:defRPr sz="2100" b="1">
                <a:latin typeface="+mn-lt"/>
                <a:ea typeface="+mn-ea"/>
                <a:cs typeface="+mn-cs"/>
                <a:sym typeface="Helvetica"/>
              </a:defRPr>
            </a:pPr>
            <a:r>
              <a:rPr dirty="0"/>
              <a:t>Les </a:t>
            </a:r>
            <a:r>
              <a:rPr dirty="0" err="1"/>
              <a:t>parlementaires</a:t>
            </a:r>
            <a:r>
              <a:rPr dirty="0"/>
              <a:t> et </a:t>
            </a:r>
            <a:r>
              <a:rPr dirty="0" err="1"/>
              <a:t>l’environnement</a:t>
            </a:r>
            <a:endParaRPr dirty="0"/>
          </a:p>
          <a:p>
            <a:pPr algn="ctr" defTabSz="449580">
              <a:defRPr sz="2100" b="1">
                <a:latin typeface="+mn-lt"/>
                <a:ea typeface="+mn-ea"/>
                <a:cs typeface="+mn-cs"/>
                <a:sym typeface="Helvetica"/>
              </a:defRPr>
            </a:pPr>
            <a:endParaRPr dirty="0"/>
          </a:p>
          <a:p>
            <a:pPr algn="ctr" defTabSz="449580">
              <a:defRPr sz="2100">
                <a:latin typeface="+mn-lt"/>
                <a:ea typeface="+mn-ea"/>
                <a:cs typeface="+mn-cs"/>
                <a:sym typeface="Helvetica"/>
              </a:defRPr>
            </a:pPr>
            <a:r>
              <a:rPr dirty="0"/>
              <a:t>Question </a:t>
            </a:r>
            <a:r>
              <a:rPr dirty="0" err="1"/>
              <a:t>posée</a:t>
            </a:r>
            <a:r>
              <a:rPr dirty="0"/>
              <a:t> aux </a:t>
            </a:r>
            <a:r>
              <a:rPr dirty="0" err="1"/>
              <a:t>parlementaires</a:t>
            </a:r>
            <a:r>
              <a:rPr dirty="0"/>
              <a:t> et </a:t>
            </a:r>
            <a:r>
              <a:rPr dirty="0" err="1"/>
              <a:t>à</a:t>
            </a:r>
            <a:r>
              <a:rPr dirty="0"/>
              <a:t> la population : </a:t>
            </a:r>
            <a:endParaRPr lang="fr-FR" dirty="0"/>
          </a:p>
          <a:p>
            <a:pPr algn="ctr" defTabSz="449580">
              <a:defRPr sz="2100">
                <a:latin typeface="+mn-lt"/>
                <a:ea typeface="+mn-ea"/>
                <a:cs typeface="+mn-cs"/>
                <a:sym typeface="Helvetica"/>
              </a:defRPr>
            </a:pPr>
            <a:r>
              <a:rPr dirty="0"/>
              <a:t>« De </a:t>
            </a:r>
            <a:r>
              <a:rPr dirty="0" err="1"/>
              <a:t>ces</a:t>
            </a:r>
            <a:r>
              <a:rPr dirty="0"/>
              <a:t> trois opinions, </a:t>
            </a:r>
            <a:r>
              <a:rPr dirty="0" err="1"/>
              <a:t>laquelle</a:t>
            </a:r>
            <a:r>
              <a:rPr dirty="0"/>
              <a:t> se </a:t>
            </a:r>
            <a:r>
              <a:rPr dirty="0" err="1"/>
              <a:t>rapproche</a:t>
            </a:r>
            <a:r>
              <a:rPr dirty="0"/>
              <a:t> le plus de la </a:t>
            </a:r>
            <a:r>
              <a:rPr dirty="0" err="1"/>
              <a:t>vôtre</a:t>
            </a:r>
            <a:r>
              <a:rPr dirty="0"/>
              <a:t> :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re 1"/>
          <p:cNvSpPr txBox="1">
            <a:spLocks noGrp="1"/>
          </p:cNvSpPr>
          <p:nvPr>
            <p:ph type="title"/>
          </p:nvPr>
        </p:nvSpPr>
        <p:spPr>
          <a:xfrm>
            <a:off x="808877" y="-205358"/>
            <a:ext cx="12020816" cy="1658199"/>
          </a:xfrm>
          <a:prstGeom prst="rect">
            <a:avLst/>
          </a:prstGeom>
        </p:spPr>
        <p:txBody>
          <a:bodyPr/>
          <a:lstStyle/>
          <a:p>
            <a:pPr>
              <a:defRPr sz="4000" spc="-186"/>
            </a:pPr>
            <a:r>
              <a:t>Les questions évaluables des épreuves écrites</a:t>
            </a:r>
          </a:p>
          <a:p>
            <a:pPr>
              <a:defRPr sz="4000" spc="-186"/>
            </a:pPr>
            <a:r>
              <a:t>(années impaires : session 2021 et suivantes)</a:t>
            </a:r>
          </a:p>
        </p:txBody>
      </p:sp>
      <p:graphicFrame>
        <p:nvGraphicFramePr>
          <p:cNvPr id="112" name="Tableau"/>
          <p:cNvGraphicFramePr/>
          <p:nvPr/>
        </p:nvGraphicFramePr>
        <p:xfrm>
          <a:off x="709612" y="1357500"/>
          <a:ext cx="10772774" cy="5035667"/>
        </p:xfrm>
        <a:graphic>
          <a:graphicData uri="http://schemas.openxmlformats.org/drawingml/2006/table">
            <a:tbl>
              <a:tblPr>
                <a:tableStyleId>{4C3C2611-4C71-4FC5-86AE-919BDF0F9419}</a:tableStyleId>
              </a:tblPr>
              <a:tblGrid>
                <a:gridCol w="2604035">
                  <a:extLst>
                    <a:ext uri="{9D8B030D-6E8A-4147-A177-3AD203B41FA5}">
                      <a16:colId xmlns:a16="http://schemas.microsoft.com/office/drawing/2014/main" val="20000"/>
                    </a:ext>
                  </a:extLst>
                </a:gridCol>
                <a:gridCol w="8168739">
                  <a:extLst>
                    <a:ext uri="{9D8B030D-6E8A-4147-A177-3AD203B41FA5}">
                      <a16:colId xmlns:a16="http://schemas.microsoft.com/office/drawing/2014/main" val="20001"/>
                    </a:ext>
                  </a:extLst>
                </a:gridCol>
              </a:tblGrid>
              <a:tr h="1559928">
                <a:tc>
                  <a:txBody>
                    <a:bodyPr/>
                    <a:lstStyle/>
                    <a:p>
                      <a:pPr algn="l" defTabSz="449580">
                        <a:defRPr sz="1800"/>
                      </a:pPr>
                      <a:r>
                        <a:rPr sz="2500">
                          <a:latin typeface="+mn-lt"/>
                          <a:ea typeface="+mn-ea"/>
                          <a:cs typeface="+mn-cs"/>
                          <a:sym typeface="Helvetica"/>
                        </a:rPr>
                        <a:t>Science économique</a:t>
                      </a:r>
                    </a:p>
                  </a:txBody>
                  <a:tcPr marL="63500" marR="63500" marT="0" marB="0" anchor="ctr" horzOverflow="overflow"/>
                </a:tc>
                <a:tc>
                  <a:txBody>
                    <a:bodyPr/>
                    <a:lstStyle/>
                    <a:p>
                      <a:pPr algn="l" defTabSz="449580">
                        <a:defRPr sz="1800"/>
                      </a:pPr>
                      <a:r>
                        <a:rPr sz="2500">
                          <a:latin typeface="+mn-lt"/>
                          <a:ea typeface="+mn-ea"/>
                          <a:cs typeface="+mn-cs"/>
                          <a:sym typeface="Helvetica"/>
                        </a:rPr>
                        <a:t>- Quels sont les sources et les défis de la croissance économique ?
- Quels sont les fondements du commerce international et de l'internationalisation de la production ?
- Comment lutter contre le chômage ?</a:t>
                      </a:r>
                    </a:p>
                  </a:txBody>
                  <a:tcPr marL="63500" marR="63500" marT="0" marB="0" anchor="ctr" horzOverflow="overflow"/>
                </a:tc>
                <a:extLst>
                  <a:ext uri="{0D108BD9-81ED-4DB2-BD59-A6C34878D82A}">
                    <a16:rowId xmlns:a16="http://schemas.microsoft.com/office/drawing/2014/main" val="10000"/>
                  </a:ext>
                </a:extLst>
              </a:tr>
              <a:tr h="2072782">
                <a:tc>
                  <a:txBody>
                    <a:bodyPr/>
                    <a:lstStyle/>
                    <a:p>
                      <a:pPr algn="l" defTabSz="449580">
                        <a:defRPr sz="1800"/>
                      </a:pPr>
                      <a:r>
                        <a:rPr sz="2500">
                          <a:latin typeface="+mn-lt"/>
                          <a:ea typeface="+mn-ea"/>
                          <a:cs typeface="+mn-cs"/>
                          <a:sym typeface="Helvetica"/>
                        </a:rPr>
                        <a:t>Sociologie et science politique</a:t>
                      </a:r>
                    </a:p>
                  </a:txBody>
                  <a:tcPr marL="63500" marR="63500" marT="0" marB="0" anchor="ctr" horzOverflow="overflow"/>
                </a:tc>
                <a:tc>
                  <a:txBody>
                    <a:bodyPr/>
                    <a:lstStyle/>
                    <a:p>
                      <a:pPr algn="l" defTabSz="449580">
                        <a:defRPr sz="1800"/>
                      </a:pPr>
                      <a:r>
                        <a:rPr sz="2500">
                          <a:latin typeface="+mn-lt"/>
                          <a:ea typeface="+mn-ea"/>
                          <a:cs typeface="+mn-cs"/>
                          <a:sym typeface="Helvetica"/>
                        </a:rPr>
                        <a:t>- Comment est structurée la société française actuelle ?
- Quelle est l'action de l'École sur les destins individuels et sur l'évolution de la société ?
- Quels sont les caractéristiques contemporaines et les facteurs de la mobilité sociale ?
- Comment expliquer l'engagement politique dans les sociétés démocratiques ?</a:t>
                      </a:r>
                    </a:p>
                  </a:txBody>
                  <a:tcPr marL="63500" marR="63500" marT="0" marB="0" anchor="ctr" horzOverflow="overflow"/>
                </a:tc>
                <a:extLst>
                  <a:ext uri="{0D108BD9-81ED-4DB2-BD59-A6C34878D82A}">
                    <a16:rowId xmlns:a16="http://schemas.microsoft.com/office/drawing/2014/main" val="10001"/>
                  </a:ext>
                </a:extLst>
              </a:tr>
              <a:tr h="463667">
                <a:tc>
                  <a:txBody>
                    <a:bodyPr/>
                    <a:lstStyle/>
                    <a:p>
                      <a:pPr algn="l" defTabSz="449580">
                        <a:defRPr sz="1800"/>
                      </a:pPr>
                      <a:r>
                        <a:rPr sz="2500">
                          <a:latin typeface="+mn-lt"/>
                          <a:ea typeface="+mn-ea"/>
                          <a:cs typeface="+mn-cs"/>
                          <a:sym typeface="Helvetica"/>
                        </a:rPr>
                        <a:t>Regards croisés</a:t>
                      </a:r>
                    </a:p>
                  </a:txBody>
                  <a:tcPr marL="63500" marR="63500" marT="0" marB="0" anchor="ctr" horzOverflow="overflow"/>
                </a:tc>
                <a:tc>
                  <a:txBody>
                    <a:bodyPr/>
                    <a:lstStyle/>
                    <a:p>
                      <a:pPr algn="l" defTabSz="449580">
                        <a:defRPr sz="1800"/>
                      </a:pPr>
                      <a:r>
                        <a:rPr sz="2500">
                          <a:latin typeface="+mn-lt"/>
                          <a:ea typeface="+mn-ea"/>
                          <a:cs typeface="+mn-cs"/>
                          <a:sym typeface="Helvetica"/>
                        </a:rPr>
                        <a:t>- Quelle action publique pour l'environnement ?</a:t>
                      </a:r>
                    </a:p>
                  </a:txBody>
                  <a:tcPr marL="63500" marR="63500" marT="0" marB="0" anchor="ctr" horzOverflow="overflow"/>
                </a:tc>
                <a:extLst>
                  <a:ext uri="{0D108BD9-81ED-4DB2-BD59-A6C34878D82A}">
                    <a16:rowId xmlns:a16="http://schemas.microsoft.com/office/drawing/2014/main" val="10002"/>
                  </a:ext>
                </a:extLst>
              </a:tr>
            </a:tbl>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DOCUMENT 2…"/>
          <p:cNvSpPr txBox="1"/>
          <p:nvPr/>
        </p:nvSpPr>
        <p:spPr>
          <a:xfrm>
            <a:off x="239486" y="0"/>
            <a:ext cx="11952514" cy="69865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defTabSz="449580">
              <a:defRPr sz="1600" b="1">
                <a:latin typeface="+mn-lt"/>
                <a:ea typeface="+mn-ea"/>
                <a:cs typeface="+mn-cs"/>
                <a:sym typeface="Helvetica"/>
              </a:defRPr>
            </a:pPr>
            <a:r>
              <a:rPr dirty="0"/>
              <a:t>DOCUMENT 2</a:t>
            </a:r>
          </a:p>
          <a:p>
            <a:pPr algn="just" defTabSz="449580">
              <a:defRPr sz="1600">
                <a:latin typeface="Times Roman"/>
                <a:ea typeface="Times Roman"/>
                <a:cs typeface="Times Roman"/>
                <a:sym typeface="Times Roman"/>
              </a:defRPr>
            </a:pPr>
            <a:endParaRPr dirty="0"/>
          </a:p>
          <a:p>
            <a:pPr algn="just" defTabSz="449580">
              <a:defRPr sz="1600" b="1">
                <a:latin typeface="+mn-lt"/>
                <a:ea typeface="+mn-ea"/>
                <a:cs typeface="+mn-cs"/>
                <a:sym typeface="Helvetica"/>
              </a:defRPr>
            </a:pPr>
            <a:r>
              <a:rPr dirty="0"/>
              <a:t>Les </a:t>
            </a:r>
            <a:r>
              <a:rPr dirty="0" err="1"/>
              <a:t>périodes</a:t>
            </a:r>
            <a:r>
              <a:rPr dirty="0"/>
              <a:t> </a:t>
            </a:r>
            <a:r>
              <a:rPr dirty="0" err="1"/>
              <a:t>historiques</a:t>
            </a:r>
            <a:r>
              <a:rPr dirty="0"/>
              <a:t> de la politique </a:t>
            </a:r>
            <a:r>
              <a:rPr dirty="0" err="1"/>
              <a:t>environnementale</a:t>
            </a:r>
            <a:r>
              <a:rPr dirty="0"/>
              <a:t> </a:t>
            </a:r>
            <a:r>
              <a:rPr dirty="0" err="1"/>
              <a:t>française</a:t>
            </a:r>
            <a:endParaRPr dirty="0"/>
          </a:p>
          <a:p>
            <a:pPr algn="just" defTabSz="449580">
              <a:defRPr sz="1600" b="1">
                <a:latin typeface="Times Roman"/>
                <a:ea typeface="Times Roman"/>
                <a:cs typeface="Times Roman"/>
                <a:sym typeface="Times Roman"/>
              </a:defRPr>
            </a:pPr>
            <a:endParaRPr dirty="0"/>
          </a:p>
          <a:p>
            <a:pPr algn="just" defTabSz="449580">
              <a:defRPr sz="1600" i="1">
                <a:latin typeface="+mn-lt"/>
                <a:ea typeface="+mn-ea"/>
                <a:cs typeface="+mn-cs"/>
                <a:sym typeface="Helvetica"/>
              </a:defRPr>
            </a:pPr>
            <a:r>
              <a:rPr dirty="0"/>
              <a:t>1971 : </a:t>
            </a:r>
            <a:r>
              <a:rPr dirty="0" err="1"/>
              <a:t>Création</a:t>
            </a:r>
            <a:r>
              <a:rPr dirty="0"/>
              <a:t> du </a:t>
            </a:r>
            <a:r>
              <a:rPr dirty="0" err="1"/>
              <a:t>ministère</a:t>
            </a:r>
            <a:r>
              <a:rPr dirty="0"/>
              <a:t> de </a:t>
            </a:r>
            <a:r>
              <a:rPr dirty="0" err="1"/>
              <a:t>l’environnement</a:t>
            </a:r>
            <a:r>
              <a:rPr dirty="0"/>
              <a:t> → phase de </a:t>
            </a:r>
            <a:r>
              <a:rPr dirty="0" err="1"/>
              <a:t>fondation</a:t>
            </a:r>
            <a:r>
              <a:rPr dirty="0"/>
              <a:t>  </a:t>
            </a:r>
          </a:p>
          <a:p>
            <a:pPr algn="just" defTabSz="449580">
              <a:defRPr sz="1600">
                <a:latin typeface="+mn-lt"/>
                <a:ea typeface="+mn-ea"/>
                <a:cs typeface="+mn-cs"/>
                <a:sym typeface="Helvetica"/>
              </a:defRPr>
            </a:pPr>
            <a:r>
              <a:rPr dirty="0"/>
              <a:t>- </a:t>
            </a:r>
            <a:r>
              <a:rPr dirty="0" err="1"/>
              <a:t>institutionnalisation</a:t>
            </a:r>
            <a:r>
              <a:rPr dirty="0"/>
              <a:t> </a:t>
            </a:r>
            <a:r>
              <a:rPr dirty="0" err="1"/>
              <a:t>popularisation</a:t>
            </a:r>
            <a:r>
              <a:rPr dirty="0"/>
              <a:t> d’un concept </a:t>
            </a:r>
            <a:r>
              <a:rPr dirty="0" err="1"/>
              <a:t>flou</a:t>
            </a:r>
            <a:r>
              <a:rPr dirty="0"/>
              <a:t> </a:t>
            </a:r>
          </a:p>
          <a:p>
            <a:pPr algn="just" defTabSz="449580">
              <a:defRPr sz="1600">
                <a:latin typeface="+mn-lt"/>
                <a:ea typeface="+mn-ea"/>
                <a:cs typeface="+mn-cs"/>
                <a:sym typeface="Helvetica"/>
              </a:defRPr>
            </a:pPr>
            <a:r>
              <a:rPr dirty="0"/>
              <a:t>- </a:t>
            </a:r>
            <a:r>
              <a:rPr dirty="0" err="1"/>
              <a:t>rassemblement</a:t>
            </a:r>
            <a:r>
              <a:rPr dirty="0"/>
              <a:t> des politiques (</a:t>
            </a:r>
            <a:r>
              <a:rPr dirty="0" err="1"/>
              <a:t>gérées</a:t>
            </a:r>
            <a:r>
              <a:rPr dirty="0"/>
              <a:t> de </a:t>
            </a:r>
            <a:r>
              <a:rPr dirty="0" err="1"/>
              <a:t>façon</a:t>
            </a:r>
            <a:r>
              <a:rPr dirty="0"/>
              <a:t> discontinue par </a:t>
            </a:r>
            <a:r>
              <a:rPr dirty="0" err="1"/>
              <a:t>plusieurs</a:t>
            </a:r>
            <a:r>
              <a:rPr dirty="0"/>
              <a:t> </a:t>
            </a:r>
            <a:r>
              <a:rPr dirty="0" err="1"/>
              <a:t>ministères</a:t>
            </a:r>
            <a:r>
              <a:rPr dirty="0"/>
              <a:t>). </a:t>
            </a:r>
          </a:p>
          <a:p>
            <a:pPr algn="just" defTabSz="449580">
              <a:defRPr sz="1600">
                <a:latin typeface="+mn-lt"/>
                <a:ea typeface="+mn-ea"/>
                <a:cs typeface="+mn-cs"/>
                <a:sym typeface="Helvetica"/>
              </a:defRPr>
            </a:pPr>
            <a:r>
              <a:rPr dirty="0"/>
              <a:t>- </a:t>
            </a:r>
            <a:r>
              <a:rPr dirty="0" err="1"/>
              <a:t>enclenchement</a:t>
            </a:r>
            <a:r>
              <a:rPr dirty="0"/>
              <a:t> d’un travail de </a:t>
            </a:r>
            <a:r>
              <a:rPr dirty="0" err="1"/>
              <a:t>création</a:t>
            </a:r>
            <a:r>
              <a:rPr dirty="0"/>
              <a:t> </a:t>
            </a:r>
            <a:r>
              <a:rPr dirty="0" err="1"/>
              <a:t>ou</a:t>
            </a:r>
            <a:r>
              <a:rPr dirty="0"/>
              <a:t> de remise </a:t>
            </a:r>
            <a:r>
              <a:rPr dirty="0" err="1"/>
              <a:t>en</a:t>
            </a:r>
            <a:r>
              <a:rPr dirty="0"/>
              <a:t> </a:t>
            </a:r>
            <a:r>
              <a:rPr dirty="0" err="1"/>
              <a:t>ordre</a:t>
            </a:r>
            <a:r>
              <a:rPr dirty="0"/>
              <a:t> </a:t>
            </a:r>
            <a:r>
              <a:rPr dirty="0" err="1"/>
              <a:t>législatif</a:t>
            </a:r>
            <a:r>
              <a:rPr dirty="0"/>
              <a:t> </a:t>
            </a:r>
            <a:r>
              <a:rPr dirty="0" err="1"/>
              <a:t>ou</a:t>
            </a:r>
            <a:r>
              <a:rPr dirty="0"/>
              <a:t> </a:t>
            </a:r>
            <a:r>
              <a:rPr dirty="0" err="1"/>
              <a:t>réglementaire</a:t>
            </a:r>
            <a:r>
              <a:rPr dirty="0"/>
              <a:t>  </a:t>
            </a:r>
          </a:p>
          <a:p>
            <a:pPr algn="just" defTabSz="449580">
              <a:defRPr sz="1600">
                <a:latin typeface="+mn-lt"/>
                <a:ea typeface="+mn-ea"/>
                <a:cs typeface="+mn-cs"/>
                <a:sym typeface="Helvetica"/>
              </a:defRPr>
            </a:pPr>
            <a:r>
              <a:rPr dirty="0"/>
              <a:t>- stimulation des </a:t>
            </a:r>
            <a:r>
              <a:rPr dirty="0" err="1"/>
              <a:t>autres</a:t>
            </a:r>
            <a:r>
              <a:rPr dirty="0"/>
              <a:t> </a:t>
            </a:r>
            <a:r>
              <a:rPr dirty="0" err="1"/>
              <a:t>ministères</a:t>
            </a:r>
            <a:r>
              <a:rPr dirty="0"/>
              <a:t> </a:t>
            </a:r>
            <a:r>
              <a:rPr dirty="0" err="1"/>
              <a:t>à</a:t>
            </a:r>
            <a:r>
              <a:rPr dirty="0"/>
              <a:t> </a:t>
            </a:r>
            <a:r>
              <a:rPr dirty="0" err="1"/>
              <a:t>ranimer</a:t>
            </a:r>
            <a:r>
              <a:rPr dirty="0"/>
              <a:t> </a:t>
            </a:r>
            <a:r>
              <a:rPr dirty="0" err="1"/>
              <a:t>leurs</a:t>
            </a:r>
            <a:r>
              <a:rPr dirty="0"/>
              <a:t> </a:t>
            </a:r>
            <a:r>
              <a:rPr dirty="0" err="1"/>
              <a:t>départements</a:t>
            </a:r>
            <a:r>
              <a:rPr dirty="0"/>
              <a:t> </a:t>
            </a:r>
            <a:r>
              <a:rPr dirty="0" err="1"/>
              <a:t>environnementaux</a:t>
            </a:r>
            <a:r>
              <a:rPr dirty="0"/>
              <a:t> (entre </a:t>
            </a:r>
            <a:r>
              <a:rPr dirty="0" err="1"/>
              <a:t>autres</a:t>
            </a:r>
            <a:r>
              <a:rPr dirty="0"/>
              <a:t> par souci de ne pas les </a:t>
            </a:r>
            <a:r>
              <a:rPr dirty="0" err="1"/>
              <a:t>voir</a:t>
            </a:r>
            <a:r>
              <a:rPr dirty="0"/>
              <a:t> </a:t>
            </a:r>
            <a:r>
              <a:rPr dirty="0" err="1"/>
              <a:t>transférés</a:t>
            </a:r>
            <a:r>
              <a:rPr dirty="0"/>
              <a:t> au </a:t>
            </a:r>
            <a:r>
              <a:rPr dirty="0" err="1"/>
              <a:t>nouvel</a:t>
            </a:r>
            <a:r>
              <a:rPr dirty="0"/>
              <a:t> </a:t>
            </a:r>
            <a:r>
              <a:rPr dirty="0" err="1"/>
              <a:t>arrivant</a:t>
            </a:r>
            <a:r>
              <a:rPr dirty="0"/>
              <a:t>)  </a:t>
            </a:r>
          </a:p>
          <a:p>
            <a:pPr algn="just" defTabSz="449580">
              <a:defRPr sz="1600">
                <a:latin typeface="+mn-lt"/>
                <a:ea typeface="+mn-ea"/>
                <a:cs typeface="+mn-cs"/>
                <a:sym typeface="Helvetica"/>
              </a:defRPr>
            </a:pPr>
            <a:endParaRPr dirty="0"/>
          </a:p>
          <a:p>
            <a:pPr algn="just" defTabSz="449580">
              <a:defRPr sz="1600" i="1">
                <a:latin typeface="+mn-lt"/>
                <a:ea typeface="+mn-ea"/>
                <a:cs typeface="+mn-cs"/>
                <a:sym typeface="Helvetica"/>
              </a:defRPr>
            </a:pPr>
            <a:r>
              <a:rPr dirty="0"/>
              <a:t>1990 : Plan national pour </a:t>
            </a:r>
            <a:r>
              <a:rPr dirty="0" err="1"/>
              <a:t>l’environnement</a:t>
            </a:r>
            <a:r>
              <a:rPr dirty="0"/>
              <a:t> → phase de consolidation</a:t>
            </a:r>
          </a:p>
          <a:p>
            <a:pPr algn="just" defTabSz="449580">
              <a:defRPr sz="1600">
                <a:latin typeface="+mn-lt"/>
                <a:ea typeface="+mn-ea"/>
                <a:cs typeface="+mn-cs"/>
                <a:sym typeface="Helvetica"/>
              </a:defRPr>
            </a:pPr>
            <a:r>
              <a:rPr dirty="0"/>
              <a:t>- </a:t>
            </a:r>
            <a:r>
              <a:rPr dirty="0" err="1"/>
              <a:t>territorialisation</a:t>
            </a:r>
            <a:r>
              <a:rPr dirty="0"/>
              <a:t> (</a:t>
            </a:r>
            <a:r>
              <a:rPr dirty="0" err="1"/>
              <a:t>décentralisation</a:t>
            </a:r>
            <a:r>
              <a:rPr dirty="0"/>
              <a:t>) : </a:t>
            </a:r>
            <a:r>
              <a:rPr dirty="0" err="1"/>
              <a:t>création</a:t>
            </a:r>
            <a:r>
              <a:rPr dirty="0"/>
              <a:t> des DIREN (directions </a:t>
            </a:r>
            <a:r>
              <a:rPr dirty="0" err="1"/>
              <a:t>régionales</a:t>
            </a:r>
            <a:r>
              <a:rPr dirty="0"/>
              <a:t> de </a:t>
            </a:r>
            <a:r>
              <a:rPr dirty="0" err="1"/>
              <a:t>l’environnement</a:t>
            </a:r>
            <a:r>
              <a:rPr dirty="0"/>
              <a:t>)</a:t>
            </a:r>
          </a:p>
          <a:p>
            <a:pPr algn="just" defTabSz="449580">
              <a:defRPr sz="1600">
                <a:latin typeface="+mn-lt"/>
                <a:ea typeface="+mn-ea"/>
                <a:cs typeface="+mn-cs"/>
                <a:sym typeface="Helvetica"/>
              </a:defRPr>
            </a:pPr>
            <a:r>
              <a:rPr dirty="0"/>
              <a:t>- </a:t>
            </a:r>
            <a:r>
              <a:rPr dirty="0" err="1"/>
              <a:t>création</a:t>
            </a:r>
            <a:r>
              <a:rPr dirty="0"/>
              <a:t> </a:t>
            </a:r>
            <a:r>
              <a:rPr dirty="0" err="1"/>
              <a:t>d’agences</a:t>
            </a:r>
            <a:r>
              <a:rPr dirty="0"/>
              <a:t> </a:t>
            </a:r>
            <a:r>
              <a:rPr dirty="0" err="1"/>
              <a:t>périphériques</a:t>
            </a:r>
            <a:r>
              <a:rPr dirty="0"/>
              <a:t> : </a:t>
            </a:r>
            <a:r>
              <a:rPr dirty="0" err="1"/>
              <a:t>l’ADEME</a:t>
            </a:r>
            <a:r>
              <a:rPr dirty="0"/>
              <a:t> (</a:t>
            </a:r>
            <a:r>
              <a:rPr dirty="0" err="1"/>
              <a:t>agence</a:t>
            </a:r>
            <a:r>
              <a:rPr dirty="0"/>
              <a:t> de la transition </a:t>
            </a:r>
            <a:r>
              <a:rPr dirty="0" err="1"/>
              <a:t>écologique</a:t>
            </a:r>
            <a:r>
              <a:rPr dirty="0"/>
              <a:t>), </a:t>
            </a:r>
            <a:r>
              <a:rPr dirty="0" err="1"/>
              <a:t>l’INERIS</a:t>
            </a:r>
            <a:r>
              <a:rPr dirty="0"/>
              <a:t> (</a:t>
            </a:r>
            <a:r>
              <a:rPr dirty="0" err="1"/>
              <a:t>institut</a:t>
            </a:r>
            <a:r>
              <a:rPr dirty="0"/>
              <a:t> national de </a:t>
            </a:r>
            <a:r>
              <a:rPr dirty="0" err="1"/>
              <a:t>l'environnement</a:t>
            </a:r>
            <a:r>
              <a:rPr dirty="0"/>
              <a:t> </a:t>
            </a:r>
            <a:r>
              <a:rPr dirty="0" err="1"/>
              <a:t>industriel</a:t>
            </a:r>
            <a:r>
              <a:rPr dirty="0"/>
              <a:t> et des </a:t>
            </a:r>
            <a:r>
              <a:rPr dirty="0" err="1"/>
              <a:t>risques</a:t>
            </a:r>
            <a:r>
              <a:rPr dirty="0"/>
              <a:t>) et </a:t>
            </a:r>
            <a:r>
              <a:rPr dirty="0" err="1"/>
              <a:t>l’IFEN</a:t>
            </a:r>
            <a:r>
              <a:rPr dirty="0"/>
              <a:t> (</a:t>
            </a:r>
            <a:r>
              <a:rPr dirty="0" err="1"/>
              <a:t>institut</a:t>
            </a:r>
            <a:r>
              <a:rPr dirty="0"/>
              <a:t> </a:t>
            </a:r>
            <a:r>
              <a:rPr dirty="0" err="1"/>
              <a:t>français</a:t>
            </a:r>
            <a:r>
              <a:rPr dirty="0"/>
              <a:t> de </a:t>
            </a:r>
            <a:r>
              <a:rPr dirty="0" err="1"/>
              <a:t>l'environnement</a:t>
            </a:r>
            <a:r>
              <a:rPr dirty="0"/>
              <a:t>)</a:t>
            </a:r>
          </a:p>
          <a:p>
            <a:pPr algn="just" defTabSz="449580">
              <a:defRPr sz="1600">
                <a:latin typeface="+mn-lt"/>
                <a:ea typeface="+mn-ea"/>
                <a:cs typeface="+mn-cs"/>
                <a:sym typeface="Helvetica"/>
              </a:defRPr>
            </a:pPr>
            <a:r>
              <a:rPr dirty="0"/>
              <a:t>- augmentation </a:t>
            </a:r>
            <a:r>
              <a:rPr dirty="0" err="1"/>
              <a:t>substantielle</a:t>
            </a:r>
            <a:r>
              <a:rPr dirty="0"/>
              <a:t> du budget du </a:t>
            </a:r>
            <a:r>
              <a:rPr dirty="0" err="1"/>
              <a:t>ministère</a:t>
            </a:r>
            <a:r>
              <a:rPr dirty="0"/>
              <a:t> </a:t>
            </a:r>
          </a:p>
          <a:p>
            <a:pPr algn="just" defTabSz="449580">
              <a:defRPr sz="1600">
                <a:latin typeface="+mn-lt"/>
                <a:ea typeface="+mn-ea"/>
                <a:cs typeface="+mn-cs"/>
                <a:sym typeface="Helvetica"/>
              </a:defRPr>
            </a:pPr>
            <a:r>
              <a:rPr dirty="0"/>
              <a:t>- </a:t>
            </a:r>
            <a:r>
              <a:rPr dirty="0" err="1"/>
              <a:t>définition</a:t>
            </a:r>
            <a:r>
              <a:rPr dirty="0"/>
              <a:t> </a:t>
            </a:r>
            <a:r>
              <a:rPr dirty="0" err="1"/>
              <a:t>d’objectifs</a:t>
            </a:r>
            <a:r>
              <a:rPr dirty="0"/>
              <a:t> </a:t>
            </a:r>
            <a:r>
              <a:rPr dirty="0" err="1"/>
              <a:t>chiffrés</a:t>
            </a:r>
            <a:r>
              <a:rPr dirty="0"/>
              <a:t> </a:t>
            </a:r>
          </a:p>
          <a:p>
            <a:pPr algn="just" defTabSz="449580">
              <a:defRPr sz="1600">
                <a:latin typeface="+mn-lt"/>
                <a:ea typeface="+mn-ea"/>
                <a:cs typeface="+mn-cs"/>
                <a:sym typeface="Helvetica"/>
              </a:defRPr>
            </a:pPr>
            <a:r>
              <a:rPr dirty="0"/>
              <a:t>- </a:t>
            </a:r>
            <a:r>
              <a:rPr dirty="0" err="1"/>
              <a:t>intégration</a:t>
            </a:r>
            <a:r>
              <a:rPr dirty="0"/>
              <a:t> de </a:t>
            </a:r>
            <a:r>
              <a:rPr dirty="0" err="1"/>
              <a:t>l’environnement</a:t>
            </a:r>
            <a:r>
              <a:rPr dirty="0"/>
              <a:t> </a:t>
            </a:r>
            <a:r>
              <a:rPr dirty="0" err="1"/>
              <a:t>dans</a:t>
            </a:r>
            <a:r>
              <a:rPr dirty="0"/>
              <a:t> les </a:t>
            </a:r>
            <a:r>
              <a:rPr dirty="0" err="1"/>
              <a:t>activités</a:t>
            </a:r>
            <a:r>
              <a:rPr dirty="0"/>
              <a:t> </a:t>
            </a:r>
            <a:r>
              <a:rPr dirty="0" err="1"/>
              <a:t>économiques</a:t>
            </a:r>
            <a:r>
              <a:rPr dirty="0"/>
              <a:t> </a:t>
            </a:r>
          </a:p>
          <a:p>
            <a:pPr algn="just" defTabSz="449580">
              <a:defRPr sz="1600">
                <a:latin typeface="+mn-lt"/>
                <a:ea typeface="+mn-ea"/>
                <a:cs typeface="+mn-cs"/>
                <a:sym typeface="Helvetica"/>
              </a:defRPr>
            </a:pPr>
            <a:endParaRPr dirty="0"/>
          </a:p>
          <a:p>
            <a:pPr algn="just" defTabSz="449580">
              <a:defRPr sz="1600" i="1">
                <a:latin typeface="+mn-lt"/>
                <a:ea typeface="+mn-ea"/>
                <a:cs typeface="+mn-cs"/>
                <a:sym typeface="Helvetica"/>
              </a:defRPr>
            </a:pPr>
            <a:r>
              <a:rPr dirty="0"/>
              <a:t>2007 : </a:t>
            </a:r>
            <a:r>
              <a:rPr dirty="0" err="1"/>
              <a:t>Grenelle</a:t>
            </a:r>
            <a:r>
              <a:rPr dirty="0"/>
              <a:t> de </a:t>
            </a:r>
            <a:r>
              <a:rPr dirty="0" err="1"/>
              <a:t>l’environnement</a:t>
            </a:r>
            <a:r>
              <a:rPr dirty="0"/>
              <a:t> → phase </a:t>
            </a:r>
            <a:r>
              <a:rPr dirty="0" err="1"/>
              <a:t>d’ouverture</a:t>
            </a:r>
            <a:r>
              <a:rPr dirty="0"/>
              <a:t> </a:t>
            </a:r>
          </a:p>
          <a:p>
            <a:pPr algn="just" defTabSz="449580">
              <a:defRPr sz="1600">
                <a:latin typeface="+mn-lt"/>
                <a:ea typeface="+mn-ea"/>
                <a:cs typeface="+mn-cs"/>
                <a:sym typeface="Helvetica"/>
              </a:defRPr>
            </a:pPr>
            <a:r>
              <a:rPr dirty="0"/>
              <a:t>- instauration </a:t>
            </a:r>
            <a:r>
              <a:rPr dirty="0" err="1"/>
              <a:t>d’une</a:t>
            </a:r>
            <a:r>
              <a:rPr dirty="0"/>
              <a:t> </a:t>
            </a:r>
            <a:r>
              <a:rPr dirty="0" err="1"/>
              <a:t>procédure</a:t>
            </a:r>
            <a:r>
              <a:rPr dirty="0"/>
              <a:t> participative </a:t>
            </a:r>
            <a:r>
              <a:rPr dirty="0" err="1"/>
              <a:t>incluant</a:t>
            </a:r>
            <a:r>
              <a:rPr dirty="0"/>
              <a:t> cinq </a:t>
            </a:r>
            <a:r>
              <a:rPr dirty="0" err="1"/>
              <a:t>collèges</a:t>
            </a:r>
            <a:r>
              <a:rPr dirty="0"/>
              <a:t> : État, </a:t>
            </a:r>
            <a:r>
              <a:rPr dirty="0" err="1"/>
              <a:t>collectivités</a:t>
            </a:r>
            <a:r>
              <a:rPr dirty="0"/>
              <a:t> </a:t>
            </a:r>
            <a:r>
              <a:rPr dirty="0" err="1"/>
              <a:t>territoriales</a:t>
            </a:r>
            <a:r>
              <a:rPr dirty="0"/>
              <a:t>, </a:t>
            </a:r>
            <a:r>
              <a:rPr dirty="0" err="1"/>
              <a:t>patronat</a:t>
            </a:r>
            <a:r>
              <a:rPr dirty="0"/>
              <a:t>, </a:t>
            </a:r>
            <a:r>
              <a:rPr dirty="0" err="1"/>
              <a:t>syndicats</a:t>
            </a:r>
            <a:r>
              <a:rPr dirty="0"/>
              <a:t> et associations </a:t>
            </a:r>
            <a:r>
              <a:rPr dirty="0" err="1"/>
              <a:t>écologistes</a:t>
            </a:r>
            <a:r>
              <a:rPr dirty="0"/>
              <a:t> </a:t>
            </a:r>
          </a:p>
          <a:p>
            <a:pPr algn="just" defTabSz="449580">
              <a:defRPr sz="1600">
                <a:latin typeface="+mn-lt"/>
                <a:ea typeface="+mn-ea"/>
                <a:cs typeface="+mn-cs"/>
                <a:sym typeface="Helvetica"/>
              </a:defRPr>
            </a:pPr>
            <a:r>
              <a:rPr dirty="0"/>
              <a:t>- </a:t>
            </a:r>
            <a:r>
              <a:rPr dirty="0" err="1"/>
              <a:t>annonce</a:t>
            </a:r>
            <a:r>
              <a:rPr dirty="0"/>
              <a:t> de </a:t>
            </a:r>
            <a:r>
              <a:rPr dirty="0" err="1"/>
              <a:t>l’intégration</a:t>
            </a:r>
            <a:r>
              <a:rPr dirty="0"/>
              <a:t> de </a:t>
            </a:r>
            <a:r>
              <a:rPr dirty="0" err="1"/>
              <a:t>l’environnement</a:t>
            </a:r>
            <a:r>
              <a:rPr dirty="0"/>
              <a:t> au </a:t>
            </a:r>
            <a:r>
              <a:rPr dirty="0" err="1"/>
              <a:t>cœur</a:t>
            </a:r>
            <a:r>
              <a:rPr dirty="0"/>
              <a:t> de la </a:t>
            </a:r>
            <a:r>
              <a:rPr dirty="0" err="1"/>
              <a:t>décision</a:t>
            </a:r>
            <a:r>
              <a:rPr dirty="0"/>
              <a:t> </a:t>
            </a:r>
            <a:r>
              <a:rPr dirty="0" err="1"/>
              <a:t>publique</a:t>
            </a:r>
            <a:r>
              <a:rPr dirty="0"/>
              <a:t>, </a:t>
            </a:r>
            <a:r>
              <a:rPr dirty="0" err="1"/>
              <a:t>ainsi</a:t>
            </a:r>
            <a:r>
              <a:rPr dirty="0"/>
              <a:t> que de </a:t>
            </a:r>
            <a:r>
              <a:rPr dirty="0" err="1"/>
              <a:t>mesures</a:t>
            </a:r>
            <a:r>
              <a:rPr dirty="0"/>
              <a:t> </a:t>
            </a:r>
            <a:r>
              <a:rPr dirty="0" err="1"/>
              <a:t>structurantes</a:t>
            </a:r>
            <a:r>
              <a:rPr dirty="0"/>
              <a:t> </a:t>
            </a:r>
            <a:r>
              <a:rPr dirty="0" err="1"/>
              <a:t>telles</a:t>
            </a:r>
            <a:r>
              <a:rPr dirty="0"/>
              <a:t> que la contribution </a:t>
            </a:r>
            <a:r>
              <a:rPr dirty="0" err="1"/>
              <a:t>climat-énergie</a:t>
            </a:r>
            <a:r>
              <a:rPr dirty="0"/>
              <a:t>, la </a:t>
            </a:r>
            <a:r>
              <a:rPr dirty="0" err="1"/>
              <a:t>trame</a:t>
            </a:r>
            <a:r>
              <a:rPr dirty="0"/>
              <a:t> </a:t>
            </a:r>
            <a:r>
              <a:rPr dirty="0" err="1"/>
              <a:t>verte</a:t>
            </a:r>
            <a:r>
              <a:rPr dirty="0"/>
              <a:t>, </a:t>
            </a:r>
            <a:r>
              <a:rPr dirty="0" err="1"/>
              <a:t>ou</a:t>
            </a:r>
            <a:r>
              <a:rPr dirty="0"/>
              <a:t> encore le plan massif de reconversion du </a:t>
            </a:r>
            <a:r>
              <a:rPr dirty="0" err="1"/>
              <a:t>bâti</a:t>
            </a:r>
            <a:r>
              <a:rPr dirty="0"/>
              <a:t>.</a:t>
            </a:r>
          </a:p>
          <a:p>
            <a:pPr algn="just" defTabSz="449580">
              <a:defRPr sz="1600" b="1">
                <a:latin typeface="Times Roman"/>
                <a:ea typeface="Times Roman"/>
                <a:cs typeface="Times Roman"/>
                <a:sym typeface="Times Roman"/>
              </a:defRPr>
            </a:pPr>
            <a:endParaRPr dirty="0"/>
          </a:p>
          <a:p>
            <a:pPr algn="just" defTabSz="449580">
              <a:defRPr sz="1600">
                <a:latin typeface="+mn-lt"/>
                <a:ea typeface="+mn-ea"/>
                <a:cs typeface="+mn-cs"/>
                <a:sym typeface="Helvetica"/>
              </a:defRPr>
            </a:pPr>
            <a:r>
              <a:rPr dirty="0"/>
              <a:t>Source : </a:t>
            </a:r>
            <a:r>
              <a:rPr dirty="0" err="1"/>
              <a:t>Valérie</a:t>
            </a:r>
            <a:r>
              <a:rPr dirty="0"/>
              <a:t> LACROIX et Edwin ZACCAI, « </a:t>
            </a:r>
            <a:r>
              <a:rPr dirty="0" err="1"/>
              <a:t>Quarante</a:t>
            </a:r>
            <a:r>
              <a:rPr dirty="0"/>
              <a:t> </a:t>
            </a:r>
            <a:r>
              <a:rPr dirty="0" err="1"/>
              <a:t>ans</a:t>
            </a:r>
            <a:r>
              <a:rPr dirty="0"/>
              <a:t> de politique </a:t>
            </a:r>
            <a:r>
              <a:rPr dirty="0" err="1"/>
              <a:t>environnementale</a:t>
            </a:r>
            <a:r>
              <a:rPr dirty="0"/>
              <a:t> </a:t>
            </a:r>
            <a:r>
              <a:rPr dirty="0" err="1"/>
              <a:t>en</a:t>
            </a:r>
            <a:r>
              <a:rPr dirty="0"/>
              <a:t> France : </a:t>
            </a:r>
            <a:r>
              <a:rPr dirty="0" err="1"/>
              <a:t>évolutions</a:t>
            </a:r>
            <a:r>
              <a:rPr dirty="0"/>
              <a:t>, </a:t>
            </a:r>
            <a:r>
              <a:rPr dirty="0" err="1"/>
              <a:t>avancées</a:t>
            </a:r>
            <a:r>
              <a:rPr dirty="0"/>
              <a:t>, </a:t>
            </a:r>
            <a:r>
              <a:rPr dirty="0" err="1"/>
              <a:t>constante</a:t>
            </a:r>
            <a:r>
              <a:rPr dirty="0"/>
              <a:t> », </a:t>
            </a:r>
            <a:r>
              <a:rPr i="1" dirty="0"/>
              <a:t>Revue </a:t>
            </a:r>
            <a:r>
              <a:rPr i="1" dirty="0" err="1"/>
              <a:t>française</a:t>
            </a:r>
            <a:r>
              <a:rPr i="1" dirty="0"/>
              <a:t> </a:t>
            </a:r>
          </a:p>
          <a:p>
            <a:pPr algn="just" defTabSz="449580">
              <a:defRPr sz="1600" i="1">
                <a:latin typeface="+mn-lt"/>
                <a:ea typeface="+mn-ea"/>
                <a:cs typeface="+mn-cs"/>
                <a:sym typeface="Helvetica"/>
              </a:defRPr>
            </a:pPr>
            <a:r>
              <a:rPr dirty="0" err="1"/>
              <a:t>d'administration</a:t>
            </a:r>
            <a:r>
              <a:rPr dirty="0"/>
              <a:t> </a:t>
            </a:r>
            <a:r>
              <a:rPr dirty="0" err="1"/>
              <a:t>publique</a:t>
            </a:r>
            <a:r>
              <a:rPr i="0" dirty="0"/>
              <a:t>, n°134, 2010.</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DOCUMENT 3…"/>
          <p:cNvSpPr txBox="1"/>
          <p:nvPr/>
        </p:nvSpPr>
        <p:spPr>
          <a:xfrm>
            <a:off x="200334" y="134788"/>
            <a:ext cx="11791330" cy="6555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defTabSz="449580">
              <a:defRPr sz="2000" b="1">
                <a:latin typeface="+mn-lt"/>
                <a:ea typeface="+mn-ea"/>
                <a:cs typeface="+mn-cs"/>
                <a:sym typeface="Helvetica"/>
              </a:defRPr>
            </a:pPr>
            <a:r>
              <a:rPr dirty="0"/>
              <a:t>DOCUMENT 3</a:t>
            </a:r>
          </a:p>
          <a:p>
            <a:pPr defTabSz="449580">
              <a:defRPr sz="2000" b="1">
                <a:latin typeface="Times Roman"/>
                <a:ea typeface="Times Roman"/>
                <a:cs typeface="Times Roman"/>
                <a:sym typeface="Times Roman"/>
              </a:defRPr>
            </a:pPr>
            <a:endParaRPr dirty="0"/>
          </a:p>
          <a:p>
            <a:pPr algn="ctr" defTabSz="449580">
              <a:defRPr sz="2000" b="1">
                <a:latin typeface="+mn-lt"/>
                <a:ea typeface="+mn-ea"/>
                <a:cs typeface="+mn-cs"/>
                <a:sym typeface="Helvetica"/>
              </a:defRPr>
            </a:pPr>
            <a:r>
              <a:rPr dirty="0" err="1"/>
              <a:t>Évolution</a:t>
            </a:r>
            <a:r>
              <a:rPr dirty="0"/>
              <a:t> du </a:t>
            </a:r>
            <a:r>
              <a:rPr dirty="0" err="1"/>
              <a:t>traitement</a:t>
            </a:r>
            <a:r>
              <a:rPr dirty="0"/>
              <a:t> des dimensions du </a:t>
            </a:r>
            <a:r>
              <a:rPr dirty="0" err="1"/>
              <a:t>changement</a:t>
            </a:r>
            <a:r>
              <a:rPr dirty="0"/>
              <a:t> </a:t>
            </a:r>
            <a:r>
              <a:rPr dirty="0" err="1"/>
              <a:t>climatique</a:t>
            </a:r>
            <a:r>
              <a:rPr dirty="0"/>
              <a:t> </a:t>
            </a:r>
            <a:r>
              <a:rPr dirty="0" err="1"/>
              <a:t>dans</a:t>
            </a:r>
            <a:r>
              <a:rPr dirty="0"/>
              <a:t> les </a:t>
            </a:r>
            <a:r>
              <a:rPr dirty="0" err="1"/>
              <a:t>journaux</a:t>
            </a:r>
            <a:r>
              <a:rPr dirty="0"/>
              <a:t> </a:t>
            </a:r>
            <a:r>
              <a:rPr dirty="0" err="1"/>
              <a:t>télévisés</a:t>
            </a:r>
            <a:r>
              <a:rPr dirty="0"/>
              <a:t> de 20 h de TF1 et France2 entre 1997 et 2006</a:t>
            </a:r>
          </a:p>
          <a:p>
            <a:pPr algn="ctr" defTabSz="449580">
              <a:defRPr sz="2000" b="1">
                <a:latin typeface="+mn-lt"/>
                <a:ea typeface="+mn-ea"/>
                <a:cs typeface="+mn-cs"/>
                <a:sym typeface="Helvetica"/>
              </a:defRPr>
            </a:pPr>
            <a:endParaRPr dirty="0"/>
          </a:p>
          <a:p>
            <a:pPr defTabSz="449580">
              <a:defRPr sz="2000">
                <a:latin typeface="+mn-lt"/>
                <a:ea typeface="+mn-ea"/>
                <a:cs typeface="+mn-cs"/>
                <a:sym typeface="Helvetica"/>
              </a:defRPr>
            </a:pPr>
            <a:r>
              <a:rPr dirty="0"/>
              <a:t> </a:t>
            </a:r>
          </a:p>
          <a:p>
            <a:pPr defTabSz="449580">
              <a:defRPr sz="2000">
                <a:latin typeface="+mn-lt"/>
                <a:ea typeface="+mn-ea"/>
                <a:cs typeface="+mn-cs"/>
                <a:sym typeface="Helvetica"/>
              </a:defRPr>
            </a:pPr>
            <a:endParaRPr dirty="0"/>
          </a:p>
          <a:p>
            <a:pPr defTabSz="449580">
              <a:defRPr sz="2000">
                <a:latin typeface="+mn-lt"/>
                <a:ea typeface="+mn-ea"/>
                <a:cs typeface="+mn-cs"/>
                <a:sym typeface="Helvetica"/>
              </a:defRPr>
            </a:pPr>
            <a:endParaRPr dirty="0"/>
          </a:p>
          <a:p>
            <a:pPr defTabSz="449580">
              <a:defRPr sz="2000">
                <a:latin typeface="+mn-lt"/>
                <a:ea typeface="+mn-ea"/>
                <a:cs typeface="+mn-cs"/>
                <a:sym typeface="Helvetica"/>
              </a:defRPr>
            </a:pPr>
            <a:endParaRPr dirty="0"/>
          </a:p>
          <a:p>
            <a:pPr defTabSz="449580">
              <a:defRPr sz="2000">
                <a:latin typeface="+mn-lt"/>
                <a:ea typeface="+mn-ea"/>
                <a:cs typeface="+mn-cs"/>
                <a:sym typeface="Helvetica"/>
              </a:defRPr>
            </a:pPr>
            <a:endParaRPr dirty="0"/>
          </a:p>
          <a:p>
            <a:pPr defTabSz="449580">
              <a:defRPr sz="2000">
                <a:latin typeface="+mn-lt"/>
                <a:ea typeface="+mn-ea"/>
                <a:cs typeface="+mn-cs"/>
                <a:sym typeface="Helvetica"/>
              </a:defRPr>
            </a:pPr>
            <a:endParaRPr dirty="0"/>
          </a:p>
          <a:p>
            <a:pPr defTabSz="449580">
              <a:defRPr sz="2000">
                <a:latin typeface="+mn-lt"/>
                <a:ea typeface="+mn-ea"/>
                <a:cs typeface="+mn-cs"/>
                <a:sym typeface="Helvetica"/>
              </a:defRPr>
            </a:pPr>
            <a:endParaRPr dirty="0"/>
          </a:p>
          <a:p>
            <a:pPr defTabSz="449580">
              <a:defRPr sz="2000">
                <a:latin typeface="+mn-lt"/>
                <a:ea typeface="+mn-ea"/>
                <a:cs typeface="+mn-cs"/>
                <a:sym typeface="Helvetica"/>
              </a:defRPr>
            </a:pPr>
            <a:endParaRPr dirty="0"/>
          </a:p>
          <a:p>
            <a:pPr defTabSz="449580">
              <a:defRPr sz="2000">
                <a:latin typeface="+mn-lt"/>
                <a:ea typeface="+mn-ea"/>
                <a:cs typeface="+mn-cs"/>
                <a:sym typeface="Helvetica"/>
              </a:defRPr>
            </a:pPr>
            <a:r>
              <a:rPr dirty="0"/>
              <a:t>N.B. : </a:t>
            </a:r>
            <a:r>
              <a:rPr dirty="0" err="1"/>
              <a:t>ce</a:t>
            </a:r>
            <a:r>
              <a:rPr dirty="0"/>
              <a:t> </a:t>
            </a:r>
            <a:r>
              <a:rPr dirty="0" err="1"/>
              <a:t>codage</a:t>
            </a:r>
            <a:r>
              <a:rPr dirty="0"/>
              <a:t> </a:t>
            </a:r>
            <a:r>
              <a:rPr dirty="0" err="1"/>
              <a:t>thématique</a:t>
            </a:r>
            <a:r>
              <a:rPr dirty="0"/>
              <a:t> </a:t>
            </a:r>
            <a:r>
              <a:rPr dirty="0" err="1"/>
              <a:t>donne</a:t>
            </a:r>
            <a:r>
              <a:rPr dirty="0"/>
              <a:t> un </a:t>
            </a:r>
            <a:r>
              <a:rPr dirty="0" err="1"/>
              <a:t>échantillon</a:t>
            </a:r>
            <a:r>
              <a:rPr dirty="0"/>
              <a:t> de 469 </a:t>
            </a:r>
            <a:r>
              <a:rPr dirty="0" err="1"/>
              <a:t>unités</a:t>
            </a:r>
            <a:r>
              <a:rPr dirty="0"/>
              <a:t> car </a:t>
            </a:r>
            <a:r>
              <a:rPr dirty="0" err="1"/>
              <a:t>parmi</a:t>
            </a:r>
            <a:r>
              <a:rPr dirty="0"/>
              <a:t> les 396 </a:t>
            </a:r>
            <a:r>
              <a:rPr dirty="0" err="1"/>
              <a:t>sujets</a:t>
            </a:r>
            <a:r>
              <a:rPr dirty="0"/>
              <a:t> </a:t>
            </a:r>
            <a:r>
              <a:rPr dirty="0" err="1"/>
              <a:t>analysés</a:t>
            </a:r>
            <a:r>
              <a:rPr dirty="0"/>
              <a:t> </a:t>
            </a:r>
            <a:r>
              <a:rPr dirty="0" err="1"/>
              <a:t>certains</a:t>
            </a:r>
            <a:r>
              <a:rPr dirty="0"/>
              <a:t> </a:t>
            </a:r>
            <a:r>
              <a:rPr dirty="0" err="1"/>
              <a:t>abordent</a:t>
            </a:r>
            <a:r>
              <a:rPr dirty="0"/>
              <a:t> </a:t>
            </a:r>
            <a:r>
              <a:rPr dirty="0" err="1"/>
              <a:t>plusieurs</a:t>
            </a:r>
            <a:r>
              <a:rPr dirty="0"/>
              <a:t> dimensions du </a:t>
            </a:r>
            <a:r>
              <a:rPr dirty="0" err="1"/>
              <a:t>problème</a:t>
            </a:r>
            <a:r>
              <a:rPr dirty="0"/>
              <a:t>.</a:t>
            </a:r>
          </a:p>
          <a:p>
            <a:pPr defTabSz="449580">
              <a:defRPr sz="2000">
                <a:latin typeface="+mn-lt"/>
                <a:ea typeface="+mn-ea"/>
                <a:cs typeface="+mn-cs"/>
                <a:sym typeface="Helvetica"/>
              </a:defRPr>
            </a:pPr>
            <a:endParaRPr dirty="0"/>
          </a:p>
          <a:p>
            <a:pPr defTabSz="449580">
              <a:defRPr sz="2000">
                <a:latin typeface="+mn-lt"/>
                <a:ea typeface="+mn-ea"/>
                <a:cs typeface="+mn-cs"/>
                <a:sym typeface="Helvetica"/>
              </a:defRPr>
            </a:pPr>
            <a:r>
              <a:rPr dirty="0"/>
              <a:t>Source : Jean-Baptiste COMBY, « </a:t>
            </a:r>
            <a:r>
              <a:rPr dirty="0" err="1"/>
              <a:t>Quand</a:t>
            </a:r>
            <a:r>
              <a:rPr dirty="0"/>
              <a:t> </a:t>
            </a:r>
            <a:r>
              <a:rPr dirty="0" err="1"/>
              <a:t>l'environnement</a:t>
            </a:r>
            <a:r>
              <a:rPr dirty="0"/>
              <a:t> </a:t>
            </a:r>
            <a:r>
              <a:rPr dirty="0" err="1"/>
              <a:t>devient</a:t>
            </a:r>
            <a:r>
              <a:rPr dirty="0"/>
              <a:t> « </a:t>
            </a:r>
            <a:r>
              <a:rPr dirty="0" err="1"/>
              <a:t>médiatique</a:t>
            </a:r>
            <a:r>
              <a:rPr dirty="0"/>
              <a:t> ». Conditions et </a:t>
            </a:r>
            <a:r>
              <a:rPr dirty="0" err="1"/>
              <a:t>effets</a:t>
            </a:r>
            <a:r>
              <a:rPr dirty="0"/>
              <a:t> de </a:t>
            </a:r>
            <a:r>
              <a:rPr dirty="0" err="1"/>
              <a:t>l'institutionnalisation</a:t>
            </a:r>
            <a:r>
              <a:rPr dirty="0"/>
              <a:t> </a:t>
            </a:r>
            <a:r>
              <a:rPr dirty="0" err="1"/>
              <a:t>d'une</a:t>
            </a:r>
            <a:r>
              <a:rPr dirty="0"/>
              <a:t> </a:t>
            </a:r>
            <a:r>
              <a:rPr dirty="0" err="1"/>
              <a:t>spécialité</a:t>
            </a:r>
            <a:r>
              <a:rPr dirty="0"/>
              <a:t> </a:t>
            </a:r>
            <a:r>
              <a:rPr dirty="0" err="1"/>
              <a:t>journalistique</a:t>
            </a:r>
            <a:r>
              <a:rPr dirty="0"/>
              <a:t> », </a:t>
            </a:r>
            <a:endParaRPr dirty="0">
              <a:latin typeface="Times Roman"/>
              <a:ea typeface="Times Roman"/>
              <a:cs typeface="Times Roman"/>
              <a:sym typeface="Times Roman"/>
            </a:endParaRPr>
          </a:p>
          <a:p>
            <a:pPr algn="r" defTabSz="449580">
              <a:defRPr sz="2000">
                <a:latin typeface="+mn-lt"/>
                <a:ea typeface="+mn-ea"/>
                <a:cs typeface="+mn-cs"/>
                <a:sym typeface="Helvetica"/>
              </a:defRPr>
            </a:pPr>
            <a:r>
              <a:rPr i="1" dirty="0" err="1"/>
              <a:t>Réseaux</a:t>
            </a:r>
            <a:r>
              <a:rPr dirty="0"/>
              <a:t>, n°5-6, 2009.</a:t>
            </a:r>
          </a:p>
          <a:p>
            <a:pPr algn="just" defTabSz="449580">
              <a:defRPr sz="2000">
                <a:latin typeface="+mn-lt"/>
                <a:ea typeface="+mn-ea"/>
                <a:cs typeface="+mn-cs"/>
                <a:sym typeface="Helvetica"/>
              </a:defRPr>
            </a:pPr>
            <a:r>
              <a:rPr dirty="0"/>
              <a:t>Lecture : </a:t>
            </a:r>
            <a:r>
              <a:rPr dirty="0" err="1"/>
              <a:t>En</a:t>
            </a:r>
            <a:r>
              <a:rPr dirty="0"/>
              <a:t> 1997, 29 % des </a:t>
            </a:r>
            <a:r>
              <a:rPr dirty="0" err="1"/>
              <a:t>sujets</a:t>
            </a:r>
            <a:r>
              <a:rPr dirty="0"/>
              <a:t> </a:t>
            </a:r>
            <a:r>
              <a:rPr dirty="0" err="1"/>
              <a:t>consacrés</a:t>
            </a:r>
            <a:r>
              <a:rPr dirty="0"/>
              <a:t> par les </a:t>
            </a:r>
            <a:r>
              <a:rPr dirty="0" err="1"/>
              <a:t>journaux</a:t>
            </a:r>
            <a:r>
              <a:rPr dirty="0"/>
              <a:t> </a:t>
            </a:r>
            <a:r>
              <a:rPr dirty="0" err="1"/>
              <a:t>télévisés</a:t>
            </a:r>
            <a:r>
              <a:rPr dirty="0"/>
              <a:t> de TF1 et de France 2 au </a:t>
            </a:r>
            <a:r>
              <a:rPr dirty="0" err="1"/>
              <a:t>changement</a:t>
            </a:r>
            <a:r>
              <a:rPr dirty="0"/>
              <a:t> </a:t>
            </a:r>
            <a:r>
              <a:rPr dirty="0" err="1"/>
              <a:t>climatique</a:t>
            </a:r>
            <a:r>
              <a:rPr dirty="0"/>
              <a:t> </a:t>
            </a:r>
            <a:r>
              <a:rPr dirty="0" err="1"/>
              <a:t>concernaient</a:t>
            </a:r>
            <a:r>
              <a:rPr dirty="0"/>
              <a:t> les </a:t>
            </a:r>
            <a:r>
              <a:rPr dirty="0" err="1"/>
              <a:t>conséquences</a:t>
            </a:r>
            <a:r>
              <a:rPr dirty="0"/>
              <a:t> de </a:t>
            </a:r>
            <a:r>
              <a:rPr dirty="0" err="1"/>
              <a:t>ce</a:t>
            </a:r>
            <a:r>
              <a:rPr dirty="0"/>
              <a:t> </a:t>
            </a:r>
            <a:r>
              <a:rPr dirty="0" err="1"/>
              <a:t>changement</a:t>
            </a:r>
            <a:r>
              <a:rPr dirty="0"/>
              <a:t>.</a:t>
            </a:r>
          </a:p>
        </p:txBody>
      </p:sp>
      <p:graphicFrame>
        <p:nvGraphicFramePr>
          <p:cNvPr id="230" name="Tableau"/>
          <p:cNvGraphicFramePr/>
          <p:nvPr/>
        </p:nvGraphicFramePr>
        <p:xfrm>
          <a:off x="200333" y="1479916"/>
          <a:ext cx="11791330" cy="2586099"/>
        </p:xfrm>
        <a:graphic>
          <a:graphicData uri="http://schemas.openxmlformats.org/drawingml/2006/table">
            <a:tbl>
              <a:tblPr>
                <a:tableStyleId>{4C3C2611-4C71-4FC5-86AE-919BDF0F9419}</a:tableStyleId>
              </a:tblPr>
              <a:tblGrid>
                <a:gridCol w="1964249">
                  <a:extLst>
                    <a:ext uri="{9D8B030D-6E8A-4147-A177-3AD203B41FA5}">
                      <a16:colId xmlns:a16="http://schemas.microsoft.com/office/drawing/2014/main" val="20000"/>
                    </a:ext>
                  </a:extLst>
                </a:gridCol>
                <a:gridCol w="890187">
                  <a:extLst>
                    <a:ext uri="{9D8B030D-6E8A-4147-A177-3AD203B41FA5}">
                      <a16:colId xmlns:a16="http://schemas.microsoft.com/office/drawing/2014/main" val="20001"/>
                    </a:ext>
                  </a:extLst>
                </a:gridCol>
                <a:gridCol w="890187">
                  <a:extLst>
                    <a:ext uri="{9D8B030D-6E8A-4147-A177-3AD203B41FA5}">
                      <a16:colId xmlns:a16="http://schemas.microsoft.com/office/drawing/2014/main" val="20002"/>
                    </a:ext>
                  </a:extLst>
                </a:gridCol>
                <a:gridCol w="890187">
                  <a:extLst>
                    <a:ext uri="{9D8B030D-6E8A-4147-A177-3AD203B41FA5}">
                      <a16:colId xmlns:a16="http://schemas.microsoft.com/office/drawing/2014/main" val="20003"/>
                    </a:ext>
                  </a:extLst>
                </a:gridCol>
                <a:gridCol w="890187">
                  <a:extLst>
                    <a:ext uri="{9D8B030D-6E8A-4147-A177-3AD203B41FA5}">
                      <a16:colId xmlns:a16="http://schemas.microsoft.com/office/drawing/2014/main" val="20004"/>
                    </a:ext>
                  </a:extLst>
                </a:gridCol>
                <a:gridCol w="890187">
                  <a:extLst>
                    <a:ext uri="{9D8B030D-6E8A-4147-A177-3AD203B41FA5}">
                      <a16:colId xmlns:a16="http://schemas.microsoft.com/office/drawing/2014/main" val="20005"/>
                    </a:ext>
                  </a:extLst>
                </a:gridCol>
                <a:gridCol w="890187">
                  <a:extLst>
                    <a:ext uri="{9D8B030D-6E8A-4147-A177-3AD203B41FA5}">
                      <a16:colId xmlns:a16="http://schemas.microsoft.com/office/drawing/2014/main" val="20006"/>
                    </a:ext>
                  </a:extLst>
                </a:gridCol>
                <a:gridCol w="890187">
                  <a:extLst>
                    <a:ext uri="{9D8B030D-6E8A-4147-A177-3AD203B41FA5}">
                      <a16:colId xmlns:a16="http://schemas.microsoft.com/office/drawing/2014/main" val="20007"/>
                    </a:ext>
                  </a:extLst>
                </a:gridCol>
                <a:gridCol w="890187">
                  <a:extLst>
                    <a:ext uri="{9D8B030D-6E8A-4147-A177-3AD203B41FA5}">
                      <a16:colId xmlns:a16="http://schemas.microsoft.com/office/drawing/2014/main" val="20008"/>
                    </a:ext>
                  </a:extLst>
                </a:gridCol>
                <a:gridCol w="890187">
                  <a:extLst>
                    <a:ext uri="{9D8B030D-6E8A-4147-A177-3AD203B41FA5}">
                      <a16:colId xmlns:a16="http://schemas.microsoft.com/office/drawing/2014/main" val="20009"/>
                    </a:ext>
                  </a:extLst>
                </a:gridCol>
                <a:gridCol w="890187">
                  <a:extLst>
                    <a:ext uri="{9D8B030D-6E8A-4147-A177-3AD203B41FA5}">
                      <a16:colId xmlns:a16="http://schemas.microsoft.com/office/drawing/2014/main" val="20010"/>
                    </a:ext>
                  </a:extLst>
                </a:gridCol>
                <a:gridCol w="925211">
                  <a:extLst>
                    <a:ext uri="{9D8B030D-6E8A-4147-A177-3AD203B41FA5}">
                      <a16:colId xmlns:a16="http://schemas.microsoft.com/office/drawing/2014/main" val="20011"/>
                    </a:ext>
                  </a:extLst>
                </a:gridCol>
              </a:tblGrid>
              <a:tr h="434320">
                <a:tc>
                  <a:txBody>
                    <a:bodyPr/>
                    <a:lstStyle/>
                    <a:p>
                      <a:pPr algn="l" defTabSz="449580">
                        <a:defRPr sz="1800"/>
                      </a:pPr>
                      <a:r>
                        <a:rPr sz="2000" b="1">
                          <a:latin typeface="+mn-lt"/>
                          <a:ea typeface="+mn-ea"/>
                          <a:cs typeface="+mn-cs"/>
                          <a:sym typeface="Helvetica"/>
                        </a:rPr>
                        <a:t>En %</a:t>
                      </a:r>
                    </a:p>
                  </a:txBody>
                  <a:tcPr marL="63500" marR="63500" marT="0" marB="0" horzOverflow="overflow"/>
                </a:tc>
                <a:tc>
                  <a:txBody>
                    <a:bodyPr/>
                    <a:lstStyle/>
                    <a:p>
                      <a:pPr defTabSz="449580">
                        <a:defRPr sz="1800"/>
                      </a:pPr>
                      <a:r>
                        <a:rPr sz="2000" b="1">
                          <a:latin typeface="+mn-lt"/>
                          <a:ea typeface="+mn-ea"/>
                          <a:cs typeface="+mn-cs"/>
                          <a:sym typeface="Helvetica"/>
                        </a:rPr>
                        <a:t>1997</a:t>
                      </a:r>
                    </a:p>
                  </a:txBody>
                  <a:tcPr marL="63500" marR="63500" marT="0" marB="0" horzOverflow="overflow"/>
                </a:tc>
                <a:tc>
                  <a:txBody>
                    <a:bodyPr/>
                    <a:lstStyle/>
                    <a:p>
                      <a:pPr defTabSz="449580">
                        <a:defRPr sz="1800"/>
                      </a:pPr>
                      <a:r>
                        <a:rPr sz="2000" b="1">
                          <a:latin typeface="+mn-lt"/>
                          <a:ea typeface="+mn-ea"/>
                          <a:cs typeface="+mn-cs"/>
                          <a:sym typeface="Helvetica"/>
                        </a:rPr>
                        <a:t>1998</a:t>
                      </a:r>
                    </a:p>
                  </a:txBody>
                  <a:tcPr marL="63500" marR="63500" marT="0" marB="0" horzOverflow="overflow"/>
                </a:tc>
                <a:tc>
                  <a:txBody>
                    <a:bodyPr/>
                    <a:lstStyle/>
                    <a:p>
                      <a:pPr defTabSz="449580">
                        <a:defRPr sz="1800"/>
                      </a:pPr>
                      <a:r>
                        <a:rPr sz="2000" b="1">
                          <a:latin typeface="+mn-lt"/>
                          <a:ea typeface="+mn-ea"/>
                          <a:cs typeface="+mn-cs"/>
                          <a:sym typeface="Helvetica"/>
                        </a:rPr>
                        <a:t>1999</a:t>
                      </a:r>
                    </a:p>
                  </a:txBody>
                  <a:tcPr marL="63500" marR="63500" marT="0" marB="0" horzOverflow="overflow"/>
                </a:tc>
                <a:tc>
                  <a:txBody>
                    <a:bodyPr/>
                    <a:lstStyle/>
                    <a:p>
                      <a:pPr defTabSz="449580">
                        <a:defRPr sz="1800"/>
                      </a:pPr>
                      <a:r>
                        <a:rPr sz="2000" b="1">
                          <a:latin typeface="+mn-lt"/>
                          <a:ea typeface="+mn-ea"/>
                          <a:cs typeface="+mn-cs"/>
                          <a:sym typeface="Helvetica"/>
                        </a:rPr>
                        <a:t>2000</a:t>
                      </a:r>
                    </a:p>
                  </a:txBody>
                  <a:tcPr marL="63500" marR="63500" marT="0" marB="0" horzOverflow="overflow"/>
                </a:tc>
                <a:tc>
                  <a:txBody>
                    <a:bodyPr/>
                    <a:lstStyle/>
                    <a:p>
                      <a:pPr defTabSz="449580">
                        <a:defRPr sz="1800"/>
                      </a:pPr>
                      <a:r>
                        <a:rPr sz="2000" b="1">
                          <a:latin typeface="+mn-lt"/>
                          <a:ea typeface="+mn-ea"/>
                          <a:cs typeface="+mn-cs"/>
                          <a:sym typeface="Helvetica"/>
                        </a:rPr>
                        <a:t>2001</a:t>
                      </a:r>
                    </a:p>
                  </a:txBody>
                  <a:tcPr marL="63500" marR="63500" marT="0" marB="0" horzOverflow="overflow"/>
                </a:tc>
                <a:tc>
                  <a:txBody>
                    <a:bodyPr/>
                    <a:lstStyle/>
                    <a:p>
                      <a:pPr defTabSz="449580">
                        <a:defRPr sz="1800"/>
                      </a:pPr>
                      <a:r>
                        <a:rPr sz="2000" b="1">
                          <a:latin typeface="+mn-lt"/>
                          <a:ea typeface="+mn-ea"/>
                          <a:cs typeface="+mn-cs"/>
                          <a:sym typeface="Helvetica"/>
                        </a:rPr>
                        <a:t>2002</a:t>
                      </a:r>
                    </a:p>
                  </a:txBody>
                  <a:tcPr marL="63500" marR="63500" marT="0" marB="0" horzOverflow="overflow"/>
                </a:tc>
                <a:tc>
                  <a:txBody>
                    <a:bodyPr/>
                    <a:lstStyle/>
                    <a:p>
                      <a:pPr defTabSz="449580">
                        <a:defRPr sz="1800"/>
                      </a:pPr>
                      <a:r>
                        <a:rPr sz="2000" b="1">
                          <a:latin typeface="+mn-lt"/>
                          <a:ea typeface="+mn-ea"/>
                          <a:cs typeface="+mn-cs"/>
                          <a:sym typeface="Helvetica"/>
                        </a:rPr>
                        <a:t>2003</a:t>
                      </a:r>
                    </a:p>
                  </a:txBody>
                  <a:tcPr marL="63500" marR="63500" marT="0" marB="0" horzOverflow="overflow"/>
                </a:tc>
                <a:tc>
                  <a:txBody>
                    <a:bodyPr/>
                    <a:lstStyle/>
                    <a:p>
                      <a:pPr defTabSz="449580">
                        <a:defRPr sz="1800"/>
                      </a:pPr>
                      <a:r>
                        <a:rPr sz="2000" b="1">
                          <a:latin typeface="+mn-lt"/>
                          <a:ea typeface="+mn-ea"/>
                          <a:cs typeface="+mn-cs"/>
                          <a:sym typeface="Helvetica"/>
                        </a:rPr>
                        <a:t>2004</a:t>
                      </a:r>
                    </a:p>
                  </a:txBody>
                  <a:tcPr marL="63500" marR="63500" marT="0" marB="0" horzOverflow="overflow"/>
                </a:tc>
                <a:tc>
                  <a:txBody>
                    <a:bodyPr/>
                    <a:lstStyle/>
                    <a:p>
                      <a:pPr defTabSz="449580">
                        <a:defRPr sz="1800"/>
                      </a:pPr>
                      <a:r>
                        <a:rPr sz="2000" b="1">
                          <a:latin typeface="+mn-lt"/>
                          <a:ea typeface="+mn-ea"/>
                          <a:cs typeface="+mn-cs"/>
                          <a:sym typeface="Helvetica"/>
                        </a:rPr>
                        <a:t>2005</a:t>
                      </a:r>
                    </a:p>
                  </a:txBody>
                  <a:tcPr marL="63500" marR="63500" marT="0" marB="0" horzOverflow="overflow"/>
                </a:tc>
                <a:tc>
                  <a:txBody>
                    <a:bodyPr/>
                    <a:lstStyle/>
                    <a:p>
                      <a:pPr defTabSz="449580">
                        <a:defRPr sz="1800"/>
                      </a:pPr>
                      <a:r>
                        <a:rPr sz="2000" b="1">
                          <a:latin typeface="+mn-lt"/>
                          <a:ea typeface="+mn-ea"/>
                          <a:cs typeface="+mn-cs"/>
                          <a:sym typeface="Helvetica"/>
                        </a:rPr>
                        <a:t>2006</a:t>
                      </a:r>
                    </a:p>
                  </a:txBody>
                  <a:tcPr marL="63500" marR="63500" marT="0" marB="0" horzOverflow="overflow"/>
                </a:tc>
                <a:tc>
                  <a:txBody>
                    <a:bodyPr/>
                    <a:lstStyle/>
                    <a:p>
                      <a:pPr algn="ctr" defTabSz="449580">
                        <a:defRPr sz="1800"/>
                      </a:pPr>
                      <a:r>
                        <a:rPr sz="2000" b="1">
                          <a:latin typeface="+mn-lt"/>
                          <a:ea typeface="+mn-ea"/>
                          <a:cs typeface="+mn-cs"/>
                          <a:sym typeface="Helvetica"/>
                        </a:rPr>
                        <a:t>Total</a:t>
                      </a:r>
                    </a:p>
                  </a:txBody>
                  <a:tcPr marL="63500" marR="63500" marT="0" marB="0" horzOverflow="overflow"/>
                </a:tc>
                <a:extLst>
                  <a:ext uri="{0D108BD9-81ED-4DB2-BD59-A6C34878D82A}">
                    <a16:rowId xmlns:a16="http://schemas.microsoft.com/office/drawing/2014/main" val="10000"/>
                  </a:ext>
                </a:extLst>
              </a:tr>
              <a:tr h="648139">
                <a:tc>
                  <a:txBody>
                    <a:bodyPr/>
                    <a:lstStyle/>
                    <a:p>
                      <a:pPr algn="l" defTabSz="449580">
                        <a:defRPr sz="1800"/>
                      </a:pPr>
                      <a:r>
                        <a:rPr sz="2000">
                          <a:latin typeface="+mn-lt"/>
                          <a:ea typeface="+mn-ea"/>
                          <a:cs typeface="+mn-cs"/>
                          <a:sym typeface="Helvetica"/>
                        </a:rPr>
                        <a:t>Conséquences</a:t>
                      </a:r>
                    </a:p>
                  </a:txBody>
                  <a:tcPr marL="63500" marR="63500" marT="0" marB="0" horzOverflow="overflow"/>
                </a:tc>
                <a:tc>
                  <a:txBody>
                    <a:bodyPr/>
                    <a:lstStyle/>
                    <a:p>
                      <a:pPr defTabSz="449580">
                        <a:defRPr sz="1800"/>
                      </a:pPr>
                      <a:r>
                        <a:rPr sz="2000">
                          <a:latin typeface="+mn-lt"/>
                          <a:ea typeface="+mn-ea"/>
                          <a:cs typeface="+mn-cs"/>
                          <a:sym typeface="Helvetica"/>
                        </a:rPr>
                        <a:t>29</a:t>
                      </a:r>
                    </a:p>
                  </a:txBody>
                  <a:tcPr marL="63500" marR="63500" marT="0" marB="0" horzOverflow="overflow"/>
                </a:tc>
                <a:tc>
                  <a:txBody>
                    <a:bodyPr/>
                    <a:lstStyle/>
                    <a:p>
                      <a:pPr defTabSz="449580">
                        <a:defRPr sz="1800"/>
                      </a:pPr>
                      <a:r>
                        <a:rPr sz="2000">
                          <a:latin typeface="+mn-lt"/>
                          <a:ea typeface="+mn-ea"/>
                          <a:cs typeface="+mn-cs"/>
                          <a:sym typeface="Helvetica"/>
                        </a:rPr>
                        <a:t>33</a:t>
                      </a:r>
                    </a:p>
                  </a:txBody>
                  <a:tcPr marL="63500" marR="63500" marT="0" marB="0" horzOverflow="overflow"/>
                </a:tc>
                <a:tc>
                  <a:txBody>
                    <a:bodyPr/>
                    <a:lstStyle/>
                    <a:p>
                      <a:pPr defTabSz="449580">
                        <a:defRPr sz="1800"/>
                      </a:pPr>
                      <a:r>
                        <a:rPr sz="2000">
                          <a:latin typeface="+mn-lt"/>
                          <a:ea typeface="+mn-ea"/>
                          <a:cs typeface="+mn-cs"/>
                          <a:sym typeface="Helvetica"/>
                        </a:rPr>
                        <a:t>56</a:t>
                      </a:r>
                    </a:p>
                  </a:txBody>
                  <a:tcPr marL="63500" marR="63500" marT="0" marB="0" horzOverflow="overflow"/>
                </a:tc>
                <a:tc>
                  <a:txBody>
                    <a:bodyPr/>
                    <a:lstStyle/>
                    <a:p>
                      <a:pPr defTabSz="449580">
                        <a:defRPr sz="1800"/>
                      </a:pPr>
                      <a:r>
                        <a:rPr sz="2000">
                          <a:latin typeface="+mn-lt"/>
                          <a:ea typeface="+mn-ea"/>
                          <a:cs typeface="+mn-cs"/>
                          <a:sym typeface="Helvetica"/>
                        </a:rPr>
                        <a:t>41</a:t>
                      </a:r>
                    </a:p>
                  </a:txBody>
                  <a:tcPr marL="63500" marR="63500" marT="0" marB="0" horzOverflow="overflow"/>
                </a:tc>
                <a:tc>
                  <a:txBody>
                    <a:bodyPr/>
                    <a:lstStyle/>
                    <a:p>
                      <a:pPr defTabSz="449580">
                        <a:defRPr sz="1800"/>
                      </a:pPr>
                      <a:r>
                        <a:rPr sz="2000">
                          <a:latin typeface="+mn-lt"/>
                          <a:ea typeface="+mn-ea"/>
                          <a:cs typeface="+mn-cs"/>
                          <a:sym typeface="Helvetica"/>
                        </a:rPr>
                        <a:t>19</a:t>
                      </a:r>
                    </a:p>
                  </a:txBody>
                  <a:tcPr marL="63500" marR="63500" marT="0" marB="0" horzOverflow="overflow"/>
                </a:tc>
                <a:tc>
                  <a:txBody>
                    <a:bodyPr/>
                    <a:lstStyle/>
                    <a:p>
                      <a:pPr defTabSz="449580">
                        <a:defRPr sz="1800"/>
                      </a:pPr>
                      <a:r>
                        <a:rPr sz="2000">
                          <a:latin typeface="+mn-lt"/>
                          <a:ea typeface="+mn-ea"/>
                          <a:cs typeface="+mn-cs"/>
                          <a:sym typeface="Helvetica"/>
                        </a:rPr>
                        <a:t>33</a:t>
                      </a:r>
                    </a:p>
                  </a:txBody>
                  <a:tcPr marL="63500" marR="63500" marT="0" marB="0" horzOverflow="overflow"/>
                </a:tc>
                <a:tc>
                  <a:txBody>
                    <a:bodyPr/>
                    <a:lstStyle/>
                    <a:p>
                      <a:pPr defTabSz="449580">
                        <a:defRPr sz="1800"/>
                      </a:pPr>
                      <a:r>
                        <a:rPr sz="2000">
                          <a:latin typeface="+mn-lt"/>
                          <a:ea typeface="+mn-ea"/>
                          <a:cs typeface="+mn-cs"/>
                          <a:sym typeface="Helvetica"/>
                        </a:rPr>
                        <a:t>51</a:t>
                      </a:r>
                    </a:p>
                  </a:txBody>
                  <a:tcPr marL="63500" marR="63500" marT="0" marB="0" horzOverflow="overflow"/>
                </a:tc>
                <a:tc>
                  <a:txBody>
                    <a:bodyPr/>
                    <a:lstStyle/>
                    <a:p>
                      <a:pPr defTabSz="449580">
                        <a:defRPr sz="1800"/>
                      </a:pPr>
                      <a:r>
                        <a:rPr sz="2000">
                          <a:latin typeface="+mn-lt"/>
                          <a:ea typeface="+mn-ea"/>
                          <a:cs typeface="+mn-cs"/>
                          <a:sym typeface="Helvetica"/>
                        </a:rPr>
                        <a:t>63</a:t>
                      </a:r>
                    </a:p>
                  </a:txBody>
                  <a:tcPr marL="63500" marR="63500" marT="0" marB="0" horzOverflow="overflow"/>
                </a:tc>
                <a:tc>
                  <a:txBody>
                    <a:bodyPr/>
                    <a:lstStyle/>
                    <a:p>
                      <a:pPr defTabSz="449580">
                        <a:defRPr sz="1800"/>
                      </a:pPr>
                      <a:r>
                        <a:rPr sz="2000">
                          <a:latin typeface="+mn-lt"/>
                          <a:ea typeface="+mn-ea"/>
                          <a:cs typeface="+mn-cs"/>
                          <a:sym typeface="Helvetica"/>
                        </a:rPr>
                        <a:t>46</a:t>
                      </a:r>
                    </a:p>
                  </a:txBody>
                  <a:tcPr marL="63500" marR="63500" marT="0" marB="0" horzOverflow="overflow"/>
                </a:tc>
                <a:tc>
                  <a:txBody>
                    <a:bodyPr/>
                    <a:lstStyle/>
                    <a:p>
                      <a:pPr defTabSz="449580">
                        <a:defRPr sz="1800"/>
                      </a:pPr>
                      <a:r>
                        <a:rPr sz="2000">
                          <a:latin typeface="+mn-lt"/>
                          <a:ea typeface="+mn-ea"/>
                          <a:cs typeface="+mn-cs"/>
                          <a:sym typeface="Helvetica"/>
                        </a:rPr>
                        <a:t>69</a:t>
                      </a:r>
                    </a:p>
                  </a:txBody>
                  <a:tcPr marL="63500" marR="63500" marT="0" marB="0" horzOverflow="overflow"/>
                </a:tc>
                <a:tc>
                  <a:txBody>
                    <a:bodyPr/>
                    <a:lstStyle/>
                    <a:p>
                      <a:pPr defTabSz="449580">
                        <a:defRPr sz="1800"/>
                      </a:pPr>
                      <a:r>
                        <a:rPr sz="2000">
                          <a:latin typeface="+mn-lt"/>
                          <a:ea typeface="+mn-ea"/>
                          <a:cs typeface="+mn-cs"/>
                          <a:sym typeface="Helvetica"/>
                        </a:rPr>
                        <a:t>44</a:t>
                      </a:r>
                    </a:p>
                  </a:txBody>
                  <a:tcPr marL="63500" marR="63500" marT="0" marB="0" horzOverflow="overflow"/>
                </a:tc>
                <a:extLst>
                  <a:ext uri="{0D108BD9-81ED-4DB2-BD59-A6C34878D82A}">
                    <a16:rowId xmlns:a16="http://schemas.microsoft.com/office/drawing/2014/main" val="10001"/>
                  </a:ext>
                </a:extLst>
              </a:tr>
              <a:tr h="434320">
                <a:tc>
                  <a:txBody>
                    <a:bodyPr/>
                    <a:lstStyle/>
                    <a:p>
                      <a:pPr algn="l" defTabSz="449580">
                        <a:defRPr sz="1800"/>
                      </a:pPr>
                      <a:r>
                        <a:rPr sz="2000">
                          <a:latin typeface="+mn-lt"/>
                          <a:ea typeface="+mn-ea"/>
                          <a:cs typeface="+mn-cs"/>
                          <a:sym typeface="Helvetica"/>
                        </a:rPr>
                        <a:t>Causes</a:t>
                      </a:r>
                    </a:p>
                  </a:txBody>
                  <a:tcPr marL="63500" marR="63500" marT="0" marB="0" horzOverflow="overflow"/>
                </a:tc>
                <a:tc>
                  <a:txBody>
                    <a:bodyPr/>
                    <a:lstStyle/>
                    <a:p>
                      <a:pPr defTabSz="449580">
                        <a:defRPr sz="1800"/>
                      </a:pPr>
                      <a:r>
                        <a:rPr sz="2000">
                          <a:latin typeface="+mn-lt"/>
                          <a:ea typeface="+mn-ea"/>
                          <a:cs typeface="+mn-cs"/>
                          <a:sym typeface="Helvetica"/>
                        </a:rPr>
                        <a:t>23</a:t>
                      </a:r>
                    </a:p>
                  </a:txBody>
                  <a:tcPr marL="63500" marR="63500" marT="0" marB="0" horzOverflow="overflow"/>
                </a:tc>
                <a:tc>
                  <a:txBody>
                    <a:bodyPr/>
                    <a:lstStyle/>
                    <a:p>
                      <a:pPr defTabSz="449580">
                        <a:defRPr sz="1800"/>
                      </a:pPr>
                      <a:r>
                        <a:rPr sz="2000">
                          <a:latin typeface="+mn-lt"/>
                          <a:ea typeface="+mn-ea"/>
                          <a:cs typeface="+mn-cs"/>
                          <a:sym typeface="Helvetica"/>
                        </a:rPr>
                        <a:t>17</a:t>
                      </a:r>
                    </a:p>
                  </a:txBody>
                  <a:tcPr marL="63500" marR="63500" marT="0" marB="0" horzOverflow="overflow"/>
                </a:tc>
                <a:tc>
                  <a:txBody>
                    <a:bodyPr/>
                    <a:lstStyle/>
                    <a:p>
                      <a:pPr defTabSz="449580">
                        <a:defRPr sz="1800"/>
                      </a:pPr>
                      <a:r>
                        <a:rPr sz="2000">
                          <a:latin typeface="+mn-lt"/>
                          <a:ea typeface="+mn-ea"/>
                          <a:cs typeface="+mn-cs"/>
                          <a:sym typeface="Helvetica"/>
                        </a:rPr>
                        <a:t>33</a:t>
                      </a:r>
                    </a:p>
                  </a:txBody>
                  <a:tcPr marL="63500" marR="63500" marT="0" marB="0" horzOverflow="overflow"/>
                </a:tc>
                <a:tc>
                  <a:txBody>
                    <a:bodyPr/>
                    <a:lstStyle/>
                    <a:p>
                      <a:pPr defTabSz="449580">
                        <a:defRPr sz="1800"/>
                      </a:pPr>
                      <a:r>
                        <a:rPr sz="2000">
                          <a:latin typeface="+mn-lt"/>
                          <a:ea typeface="+mn-ea"/>
                          <a:cs typeface="+mn-cs"/>
                          <a:sym typeface="Helvetica"/>
                        </a:rPr>
                        <a:t>12</a:t>
                      </a:r>
                    </a:p>
                  </a:txBody>
                  <a:tcPr marL="63500" marR="63500" marT="0" marB="0" horzOverflow="overflow"/>
                </a:tc>
                <a:tc>
                  <a:txBody>
                    <a:bodyPr/>
                    <a:lstStyle/>
                    <a:p>
                      <a:pPr defTabSz="449580">
                        <a:defRPr sz="1800"/>
                      </a:pPr>
                      <a:r>
                        <a:rPr sz="2000">
                          <a:latin typeface="+mn-lt"/>
                          <a:ea typeface="+mn-ea"/>
                          <a:cs typeface="+mn-cs"/>
                          <a:sym typeface="Helvetica"/>
                        </a:rPr>
                        <a:t>6</a:t>
                      </a:r>
                    </a:p>
                  </a:txBody>
                  <a:tcPr marL="63500" marR="63500" marT="0" marB="0" horzOverflow="overflow"/>
                </a:tc>
                <a:tc>
                  <a:txBody>
                    <a:bodyPr/>
                    <a:lstStyle/>
                    <a:p>
                      <a:pPr defTabSz="449580">
                        <a:defRPr sz="1800"/>
                      </a:pPr>
                      <a:r>
                        <a:rPr sz="2000">
                          <a:latin typeface="+mn-lt"/>
                          <a:ea typeface="+mn-ea"/>
                          <a:cs typeface="+mn-cs"/>
                          <a:sym typeface="Helvetica"/>
                        </a:rPr>
                        <a:t>14</a:t>
                      </a:r>
                    </a:p>
                  </a:txBody>
                  <a:tcPr marL="63500" marR="63500" marT="0" marB="0" horzOverflow="overflow"/>
                </a:tc>
                <a:tc>
                  <a:txBody>
                    <a:bodyPr/>
                    <a:lstStyle/>
                    <a:p>
                      <a:pPr defTabSz="449580">
                        <a:defRPr sz="1800"/>
                      </a:pPr>
                      <a:r>
                        <a:rPr sz="2000">
                          <a:latin typeface="+mn-lt"/>
                          <a:ea typeface="+mn-ea"/>
                          <a:cs typeface="+mn-cs"/>
                          <a:sym typeface="Helvetica"/>
                        </a:rPr>
                        <a:t>22</a:t>
                      </a:r>
                    </a:p>
                  </a:txBody>
                  <a:tcPr marL="63500" marR="63500" marT="0" marB="0" horzOverflow="overflow"/>
                </a:tc>
                <a:tc>
                  <a:txBody>
                    <a:bodyPr/>
                    <a:lstStyle/>
                    <a:p>
                      <a:pPr defTabSz="449580">
                        <a:defRPr sz="1800"/>
                      </a:pPr>
                      <a:r>
                        <a:rPr sz="2000">
                          <a:latin typeface="+mn-lt"/>
                          <a:ea typeface="+mn-ea"/>
                          <a:cs typeface="+mn-cs"/>
                          <a:sym typeface="Helvetica"/>
                        </a:rPr>
                        <a:t>8</a:t>
                      </a:r>
                    </a:p>
                  </a:txBody>
                  <a:tcPr marL="63500" marR="63500" marT="0" marB="0" horzOverflow="overflow"/>
                </a:tc>
                <a:tc>
                  <a:txBody>
                    <a:bodyPr/>
                    <a:lstStyle/>
                    <a:p>
                      <a:pPr defTabSz="449580">
                        <a:defRPr sz="1800"/>
                      </a:pPr>
                      <a:r>
                        <a:rPr sz="2000">
                          <a:latin typeface="+mn-lt"/>
                          <a:ea typeface="+mn-ea"/>
                          <a:cs typeface="+mn-cs"/>
                          <a:sym typeface="Helvetica"/>
                        </a:rPr>
                        <a:t>17</a:t>
                      </a:r>
                    </a:p>
                  </a:txBody>
                  <a:tcPr marL="63500" marR="63500" marT="0" marB="0" horzOverflow="overflow"/>
                </a:tc>
                <a:tc>
                  <a:txBody>
                    <a:bodyPr/>
                    <a:lstStyle/>
                    <a:p>
                      <a:pPr defTabSz="449580">
                        <a:defRPr sz="1800"/>
                      </a:pPr>
                      <a:r>
                        <a:rPr sz="2000">
                          <a:latin typeface="+mn-lt"/>
                          <a:ea typeface="+mn-ea"/>
                          <a:cs typeface="+mn-cs"/>
                          <a:sym typeface="Helvetica"/>
                        </a:rPr>
                        <a:t>5</a:t>
                      </a:r>
                    </a:p>
                  </a:txBody>
                  <a:tcPr marL="63500" marR="63500" marT="0" marB="0" horzOverflow="overflow"/>
                </a:tc>
                <a:tc>
                  <a:txBody>
                    <a:bodyPr/>
                    <a:lstStyle/>
                    <a:p>
                      <a:pPr defTabSz="449580">
                        <a:defRPr sz="1800"/>
                      </a:pPr>
                      <a:r>
                        <a:rPr sz="2000">
                          <a:latin typeface="+mn-lt"/>
                          <a:ea typeface="+mn-ea"/>
                          <a:cs typeface="+mn-cs"/>
                          <a:sym typeface="Helvetica"/>
                        </a:rPr>
                        <a:t>15</a:t>
                      </a:r>
                    </a:p>
                  </a:txBody>
                  <a:tcPr marL="63500" marR="63500" marT="0" marB="0" horzOverflow="overflow"/>
                </a:tc>
                <a:extLst>
                  <a:ext uri="{0D108BD9-81ED-4DB2-BD59-A6C34878D82A}">
                    <a16:rowId xmlns:a16="http://schemas.microsoft.com/office/drawing/2014/main" val="10002"/>
                  </a:ext>
                </a:extLst>
              </a:tr>
              <a:tr h="434320">
                <a:tc>
                  <a:txBody>
                    <a:bodyPr/>
                    <a:lstStyle/>
                    <a:p>
                      <a:pPr algn="l" defTabSz="449580">
                        <a:defRPr sz="1800"/>
                      </a:pPr>
                      <a:r>
                        <a:rPr sz="2000">
                          <a:latin typeface="+mn-lt"/>
                          <a:ea typeface="+mn-ea"/>
                          <a:cs typeface="+mn-cs"/>
                          <a:sym typeface="Helvetica"/>
                        </a:rPr>
                        <a:t>Solutions</a:t>
                      </a:r>
                    </a:p>
                  </a:txBody>
                  <a:tcPr marL="63500" marR="63500" marT="0" marB="0" horzOverflow="overflow"/>
                </a:tc>
                <a:tc>
                  <a:txBody>
                    <a:bodyPr/>
                    <a:lstStyle/>
                    <a:p>
                      <a:pPr defTabSz="449580">
                        <a:defRPr sz="1800"/>
                      </a:pPr>
                      <a:r>
                        <a:rPr sz="2000">
                          <a:latin typeface="+mn-lt"/>
                          <a:ea typeface="+mn-ea"/>
                          <a:cs typeface="+mn-cs"/>
                          <a:sym typeface="Helvetica"/>
                        </a:rPr>
                        <a:t>49</a:t>
                      </a:r>
                    </a:p>
                  </a:txBody>
                  <a:tcPr marL="63500" marR="63500" marT="0" marB="0" horzOverflow="overflow"/>
                </a:tc>
                <a:tc>
                  <a:txBody>
                    <a:bodyPr/>
                    <a:lstStyle/>
                    <a:p>
                      <a:pPr defTabSz="449580">
                        <a:defRPr sz="1800"/>
                      </a:pPr>
                      <a:r>
                        <a:rPr sz="2000">
                          <a:latin typeface="+mn-lt"/>
                          <a:ea typeface="+mn-ea"/>
                          <a:cs typeface="+mn-cs"/>
                          <a:sym typeface="Helvetica"/>
                        </a:rPr>
                        <a:t>50</a:t>
                      </a:r>
                    </a:p>
                  </a:txBody>
                  <a:tcPr marL="63500" marR="63500" marT="0" marB="0" horzOverflow="overflow"/>
                </a:tc>
                <a:tc>
                  <a:txBody>
                    <a:bodyPr/>
                    <a:lstStyle/>
                    <a:p>
                      <a:pPr defTabSz="449580">
                        <a:defRPr sz="1800"/>
                      </a:pPr>
                      <a:r>
                        <a:rPr sz="2000">
                          <a:latin typeface="+mn-lt"/>
                          <a:ea typeface="+mn-ea"/>
                          <a:cs typeface="+mn-cs"/>
                          <a:sym typeface="Helvetica"/>
                        </a:rPr>
                        <a:t>11</a:t>
                      </a:r>
                    </a:p>
                  </a:txBody>
                  <a:tcPr marL="63500" marR="63500" marT="0" marB="0" horzOverflow="overflow"/>
                </a:tc>
                <a:tc>
                  <a:txBody>
                    <a:bodyPr/>
                    <a:lstStyle/>
                    <a:p>
                      <a:pPr defTabSz="449580">
                        <a:defRPr sz="1800"/>
                      </a:pPr>
                      <a:r>
                        <a:rPr sz="2000">
                          <a:latin typeface="+mn-lt"/>
                          <a:ea typeface="+mn-ea"/>
                          <a:cs typeface="+mn-cs"/>
                          <a:sym typeface="Helvetica"/>
                        </a:rPr>
                        <a:t>47</a:t>
                      </a:r>
                    </a:p>
                  </a:txBody>
                  <a:tcPr marL="63500" marR="63500" marT="0" marB="0" horzOverflow="overflow"/>
                </a:tc>
                <a:tc>
                  <a:txBody>
                    <a:bodyPr/>
                    <a:lstStyle/>
                    <a:p>
                      <a:pPr defTabSz="449580">
                        <a:defRPr sz="1800"/>
                      </a:pPr>
                      <a:r>
                        <a:rPr sz="2000">
                          <a:latin typeface="+mn-lt"/>
                          <a:ea typeface="+mn-ea"/>
                          <a:cs typeface="+mn-cs"/>
                          <a:sym typeface="Helvetica"/>
                        </a:rPr>
                        <a:t>74</a:t>
                      </a:r>
                    </a:p>
                  </a:txBody>
                  <a:tcPr marL="63500" marR="63500" marT="0" marB="0" horzOverflow="overflow"/>
                </a:tc>
                <a:tc>
                  <a:txBody>
                    <a:bodyPr/>
                    <a:lstStyle/>
                    <a:p>
                      <a:pPr defTabSz="449580">
                        <a:defRPr sz="1800"/>
                      </a:pPr>
                      <a:r>
                        <a:rPr sz="2000">
                          <a:latin typeface="+mn-lt"/>
                          <a:ea typeface="+mn-ea"/>
                          <a:cs typeface="+mn-cs"/>
                          <a:sym typeface="Helvetica"/>
                        </a:rPr>
                        <a:t>50</a:t>
                      </a:r>
                    </a:p>
                  </a:txBody>
                  <a:tcPr marL="63500" marR="63500" marT="0" marB="0" horzOverflow="overflow"/>
                </a:tc>
                <a:tc>
                  <a:txBody>
                    <a:bodyPr/>
                    <a:lstStyle/>
                    <a:p>
                      <a:pPr defTabSz="449580">
                        <a:defRPr sz="1800"/>
                      </a:pPr>
                      <a:r>
                        <a:rPr sz="2000">
                          <a:latin typeface="+mn-lt"/>
                          <a:ea typeface="+mn-ea"/>
                          <a:cs typeface="+mn-cs"/>
                          <a:sym typeface="Helvetica"/>
                        </a:rPr>
                        <a:t>27</a:t>
                      </a:r>
                    </a:p>
                  </a:txBody>
                  <a:tcPr marL="63500" marR="63500" marT="0" marB="0" horzOverflow="overflow"/>
                </a:tc>
                <a:tc>
                  <a:txBody>
                    <a:bodyPr/>
                    <a:lstStyle/>
                    <a:p>
                      <a:pPr defTabSz="449580">
                        <a:defRPr sz="1800"/>
                      </a:pPr>
                      <a:r>
                        <a:rPr sz="2000">
                          <a:latin typeface="+mn-lt"/>
                          <a:ea typeface="+mn-ea"/>
                          <a:cs typeface="+mn-cs"/>
                          <a:sym typeface="Helvetica"/>
                        </a:rPr>
                        <a:t>29</a:t>
                      </a:r>
                    </a:p>
                  </a:txBody>
                  <a:tcPr marL="63500" marR="63500" marT="0" marB="0" horzOverflow="overflow"/>
                </a:tc>
                <a:tc>
                  <a:txBody>
                    <a:bodyPr/>
                    <a:lstStyle/>
                    <a:p>
                      <a:pPr defTabSz="449580">
                        <a:defRPr sz="1800"/>
                      </a:pPr>
                      <a:r>
                        <a:rPr sz="2000">
                          <a:latin typeface="+mn-lt"/>
                          <a:ea typeface="+mn-ea"/>
                          <a:cs typeface="+mn-cs"/>
                          <a:sym typeface="Helvetica"/>
                        </a:rPr>
                        <a:t>37</a:t>
                      </a:r>
                    </a:p>
                  </a:txBody>
                  <a:tcPr marL="63500" marR="63500" marT="0" marB="0" horzOverflow="overflow"/>
                </a:tc>
                <a:tc>
                  <a:txBody>
                    <a:bodyPr/>
                    <a:lstStyle/>
                    <a:p>
                      <a:pPr defTabSz="449580">
                        <a:defRPr sz="1800"/>
                      </a:pPr>
                      <a:r>
                        <a:rPr sz="2000">
                          <a:latin typeface="+mn-lt"/>
                          <a:ea typeface="+mn-ea"/>
                          <a:cs typeface="+mn-cs"/>
                          <a:sym typeface="Helvetica"/>
                        </a:rPr>
                        <a:t>26</a:t>
                      </a:r>
                    </a:p>
                  </a:txBody>
                  <a:tcPr marL="63500" marR="63500" marT="0" marB="0" horzOverflow="overflow"/>
                </a:tc>
                <a:tc>
                  <a:txBody>
                    <a:bodyPr/>
                    <a:lstStyle/>
                    <a:p>
                      <a:pPr defTabSz="449580">
                        <a:defRPr sz="1800"/>
                      </a:pPr>
                      <a:r>
                        <a:rPr sz="2000">
                          <a:latin typeface="+mn-lt"/>
                          <a:ea typeface="+mn-ea"/>
                          <a:cs typeface="+mn-cs"/>
                          <a:sym typeface="Helvetica"/>
                        </a:rPr>
                        <a:t>40</a:t>
                      </a:r>
                    </a:p>
                  </a:txBody>
                  <a:tcPr marL="63500" marR="63500" marT="0" marB="0" horzOverflow="overflow"/>
                </a:tc>
                <a:extLst>
                  <a:ext uri="{0D108BD9-81ED-4DB2-BD59-A6C34878D82A}">
                    <a16:rowId xmlns:a16="http://schemas.microsoft.com/office/drawing/2014/main" val="10003"/>
                  </a:ext>
                </a:extLst>
              </a:tr>
              <a:tr h="317500">
                <a:tc>
                  <a:txBody>
                    <a:bodyPr/>
                    <a:lstStyle/>
                    <a:p>
                      <a:pPr algn="l" defTabSz="449580">
                        <a:defRPr sz="1800"/>
                      </a:pPr>
                      <a:r>
                        <a:rPr sz="2000">
                          <a:latin typeface="+mn-lt"/>
                          <a:ea typeface="+mn-ea"/>
                          <a:cs typeface="+mn-cs"/>
                          <a:sym typeface="Helvetica"/>
                        </a:rPr>
                        <a:t>Total</a:t>
                      </a:r>
                    </a:p>
                  </a:txBody>
                  <a:tcPr marL="63500" marR="63500" marT="0" marB="0" horzOverflow="overflow"/>
                </a:tc>
                <a:tc>
                  <a:txBody>
                    <a:bodyPr/>
                    <a:lstStyle/>
                    <a:p>
                      <a:pPr defTabSz="449580">
                        <a:defRPr sz="1800"/>
                      </a:pPr>
                      <a:r>
                        <a:rPr sz="2000">
                          <a:latin typeface="+mn-lt"/>
                          <a:ea typeface="+mn-ea"/>
                          <a:cs typeface="+mn-cs"/>
                          <a:sym typeface="Helvetica"/>
                        </a:rPr>
                        <a:t>100</a:t>
                      </a:r>
                    </a:p>
                  </a:txBody>
                  <a:tcPr marL="63500" marR="63500" marT="0" marB="0" horzOverflow="overflow"/>
                </a:tc>
                <a:tc>
                  <a:txBody>
                    <a:bodyPr/>
                    <a:lstStyle/>
                    <a:p>
                      <a:pPr defTabSz="449580">
                        <a:defRPr sz="1800"/>
                      </a:pPr>
                      <a:r>
                        <a:rPr sz="2000">
                          <a:latin typeface="+mn-lt"/>
                          <a:ea typeface="+mn-ea"/>
                          <a:cs typeface="+mn-cs"/>
                          <a:sym typeface="Helvetica"/>
                        </a:rPr>
                        <a:t>100</a:t>
                      </a:r>
                    </a:p>
                  </a:txBody>
                  <a:tcPr marL="63500" marR="63500" marT="0" marB="0" horzOverflow="overflow"/>
                </a:tc>
                <a:tc>
                  <a:txBody>
                    <a:bodyPr/>
                    <a:lstStyle/>
                    <a:p>
                      <a:pPr defTabSz="449580">
                        <a:defRPr sz="1800"/>
                      </a:pPr>
                      <a:r>
                        <a:rPr sz="2000">
                          <a:latin typeface="+mn-lt"/>
                          <a:ea typeface="+mn-ea"/>
                          <a:cs typeface="+mn-cs"/>
                          <a:sym typeface="Helvetica"/>
                        </a:rPr>
                        <a:t>100</a:t>
                      </a:r>
                    </a:p>
                  </a:txBody>
                  <a:tcPr marL="63500" marR="63500" marT="0" marB="0" horzOverflow="overflow"/>
                </a:tc>
                <a:tc>
                  <a:txBody>
                    <a:bodyPr/>
                    <a:lstStyle/>
                    <a:p>
                      <a:pPr defTabSz="449580">
                        <a:defRPr sz="1800"/>
                      </a:pPr>
                      <a:r>
                        <a:rPr sz="2000">
                          <a:latin typeface="+mn-lt"/>
                          <a:ea typeface="+mn-ea"/>
                          <a:cs typeface="+mn-cs"/>
                          <a:sym typeface="Helvetica"/>
                        </a:rPr>
                        <a:t>100</a:t>
                      </a:r>
                    </a:p>
                  </a:txBody>
                  <a:tcPr marL="63500" marR="63500" marT="0" marB="0" horzOverflow="overflow"/>
                </a:tc>
                <a:tc>
                  <a:txBody>
                    <a:bodyPr/>
                    <a:lstStyle/>
                    <a:p>
                      <a:pPr defTabSz="449580">
                        <a:defRPr sz="1800"/>
                      </a:pPr>
                      <a:r>
                        <a:rPr sz="2000">
                          <a:latin typeface="+mn-lt"/>
                          <a:ea typeface="+mn-ea"/>
                          <a:cs typeface="+mn-cs"/>
                          <a:sym typeface="Helvetica"/>
                        </a:rPr>
                        <a:t>100</a:t>
                      </a:r>
                    </a:p>
                  </a:txBody>
                  <a:tcPr marL="63500" marR="63500" marT="0" marB="0" horzOverflow="overflow"/>
                </a:tc>
                <a:tc>
                  <a:txBody>
                    <a:bodyPr/>
                    <a:lstStyle/>
                    <a:p>
                      <a:pPr defTabSz="449580">
                        <a:defRPr sz="1800"/>
                      </a:pPr>
                      <a:r>
                        <a:rPr sz="2000">
                          <a:latin typeface="+mn-lt"/>
                          <a:ea typeface="+mn-ea"/>
                          <a:cs typeface="+mn-cs"/>
                          <a:sym typeface="Helvetica"/>
                        </a:rPr>
                        <a:t>100</a:t>
                      </a:r>
                    </a:p>
                  </a:txBody>
                  <a:tcPr marL="63500" marR="63500" marT="0" marB="0" horzOverflow="overflow"/>
                </a:tc>
                <a:tc>
                  <a:txBody>
                    <a:bodyPr/>
                    <a:lstStyle/>
                    <a:p>
                      <a:pPr defTabSz="449580">
                        <a:defRPr sz="1800"/>
                      </a:pPr>
                      <a:r>
                        <a:rPr sz="2000">
                          <a:latin typeface="+mn-lt"/>
                          <a:ea typeface="+mn-ea"/>
                          <a:cs typeface="+mn-cs"/>
                          <a:sym typeface="Helvetica"/>
                        </a:rPr>
                        <a:t>100</a:t>
                      </a:r>
                    </a:p>
                  </a:txBody>
                  <a:tcPr marL="63500" marR="63500" marT="0" marB="0" horzOverflow="overflow"/>
                </a:tc>
                <a:tc>
                  <a:txBody>
                    <a:bodyPr/>
                    <a:lstStyle/>
                    <a:p>
                      <a:pPr defTabSz="449580">
                        <a:defRPr sz="1800"/>
                      </a:pPr>
                      <a:r>
                        <a:rPr sz="2000">
                          <a:latin typeface="+mn-lt"/>
                          <a:ea typeface="+mn-ea"/>
                          <a:cs typeface="+mn-cs"/>
                          <a:sym typeface="Helvetica"/>
                        </a:rPr>
                        <a:t>100</a:t>
                      </a:r>
                    </a:p>
                  </a:txBody>
                  <a:tcPr marL="63500" marR="63500" marT="0" marB="0" horzOverflow="overflow"/>
                </a:tc>
                <a:tc>
                  <a:txBody>
                    <a:bodyPr/>
                    <a:lstStyle/>
                    <a:p>
                      <a:pPr defTabSz="449580">
                        <a:defRPr sz="1800"/>
                      </a:pPr>
                      <a:r>
                        <a:rPr sz="2000">
                          <a:latin typeface="+mn-lt"/>
                          <a:ea typeface="+mn-ea"/>
                          <a:cs typeface="+mn-cs"/>
                          <a:sym typeface="Helvetica"/>
                        </a:rPr>
                        <a:t>100</a:t>
                      </a:r>
                    </a:p>
                  </a:txBody>
                  <a:tcPr marL="63500" marR="63500" marT="0" marB="0" horzOverflow="overflow"/>
                </a:tc>
                <a:tc>
                  <a:txBody>
                    <a:bodyPr/>
                    <a:lstStyle/>
                    <a:p>
                      <a:pPr defTabSz="449580">
                        <a:defRPr sz="1800"/>
                      </a:pPr>
                      <a:r>
                        <a:rPr sz="2000">
                          <a:latin typeface="+mn-lt"/>
                          <a:ea typeface="+mn-ea"/>
                          <a:cs typeface="+mn-cs"/>
                          <a:sym typeface="Helvetica"/>
                        </a:rPr>
                        <a:t>100</a:t>
                      </a:r>
                    </a:p>
                  </a:txBody>
                  <a:tcPr marL="63500" marR="63500" marT="0" marB="0" horzOverflow="overflow"/>
                </a:tc>
                <a:tc>
                  <a:txBody>
                    <a:bodyPr/>
                    <a:lstStyle/>
                    <a:p>
                      <a:pPr defTabSz="449580">
                        <a:defRPr sz="1800"/>
                      </a:pPr>
                      <a:r>
                        <a:rPr sz="2000">
                          <a:latin typeface="+mn-lt"/>
                          <a:ea typeface="+mn-ea"/>
                          <a:cs typeface="+mn-cs"/>
                          <a:sym typeface="Helvetica"/>
                        </a:rPr>
                        <a:t>100</a:t>
                      </a:r>
                    </a:p>
                  </a:txBody>
                  <a:tcPr marL="63500" marR="63500" marT="0" marB="0" horzOverflow="overflow"/>
                </a:tc>
                <a:extLst>
                  <a:ext uri="{0D108BD9-81ED-4DB2-BD59-A6C34878D82A}">
                    <a16:rowId xmlns:a16="http://schemas.microsoft.com/office/drawing/2014/main" val="10004"/>
                  </a:ext>
                </a:extLst>
              </a:tr>
              <a:tr h="317500">
                <a:tc>
                  <a:txBody>
                    <a:bodyPr/>
                    <a:lstStyle/>
                    <a:p>
                      <a:pPr algn="l" defTabSz="449580">
                        <a:defRPr sz="1800"/>
                      </a:pPr>
                      <a:r>
                        <a:rPr sz="2000">
                          <a:latin typeface="+mn-lt"/>
                          <a:ea typeface="+mn-ea"/>
                          <a:cs typeface="+mn-cs"/>
                          <a:sym typeface="Helvetica"/>
                        </a:rPr>
                        <a:t>Effectif</a:t>
                      </a:r>
                    </a:p>
                  </a:txBody>
                  <a:tcPr marL="63500" marR="63500" marT="0" marB="0" horzOverflow="overflow"/>
                </a:tc>
                <a:tc>
                  <a:txBody>
                    <a:bodyPr/>
                    <a:lstStyle/>
                    <a:p>
                      <a:pPr defTabSz="449580">
                        <a:defRPr sz="1800"/>
                      </a:pPr>
                      <a:r>
                        <a:rPr sz="2000">
                          <a:latin typeface="+mn-lt"/>
                          <a:ea typeface="+mn-ea"/>
                          <a:cs typeface="+mn-cs"/>
                          <a:sym typeface="Helvetica"/>
                        </a:rPr>
                        <a:t>35</a:t>
                      </a:r>
                    </a:p>
                  </a:txBody>
                  <a:tcPr marL="63500" marR="63500" marT="0" marB="0" horzOverflow="overflow"/>
                </a:tc>
                <a:tc>
                  <a:txBody>
                    <a:bodyPr/>
                    <a:lstStyle/>
                    <a:p>
                      <a:pPr defTabSz="449580">
                        <a:defRPr sz="1800"/>
                      </a:pPr>
                      <a:r>
                        <a:rPr sz="2000">
                          <a:latin typeface="+mn-lt"/>
                          <a:ea typeface="+mn-ea"/>
                          <a:cs typeface="+mn-cs"/>
                          <a:sym typeface="Helvetica"/>
                        </a:rPr>
                        <a:t>6</a:t>
                      </a:r>
                    </a:p>
                  </a:txBody>
                  <a:tcPr marL="63500" marR="63500" marT="0" marB="0" horzOverflow="overflow"/>
                </a:tc>
                <a:tc>
                  <a:txBody>
                    <a:bodyPr/>
                    <a:lstStyle/>
                    <a:p>
                      <a:pPr defTabSz="449580">
                        <a:defRPr sz="1800"/>
                      </a:pPr>
                      <a:r>
                        <a:rPr sz="2000">
                          <a:latin typeface="+mn-lt"/>
                          <a:ea typeface="+mn-ea"/>
                          <a:cs typeface="+mn-cs"/>
                          <a:sym typeface="Helvetica"/>
                        </a:rPr>
                        <a:t>9</a:t>
                      </a:r>
                    </a:p>
                  </a:txBody>
                  <a:tcPr marL="63500" marR="63500" marT="0" marB="0" horzOverflow="overflow"/>
                </a:tc>
                <a:tc>
                  <a:txBody>
                    <a:bodyPr/>
                    <a:lstStyle/>
                    <a:p>
                      <a:pPr defTabSz="449580">
                        <a:defRPr sz="1800"/>
                      </a:pPr>
                      <a:r>
                        <a:rPr sz="2000">
                          <a:latin typeface="+mn-lt"/>
                          <a:ea typeface="+mn-ea"/>
                          <a:cs typeface="+mn-cs"/>
                          <a:sym typeface="Helvetica"/>
                        </a:rPr>
                        <a:t>49</a:t>
                      </a:r>
                    </a:p>
                  </a:txBody>
                  <a:tcPr marL="63500" marR="63500" marT="0" marB="0" horzOverflow="overflow"/>
                </a:tc>
                <a:tc>
                  <a:txBody>
                    <a:bodyPr/>
                    <a:lstStyle/>
                    <a:p>
                      <a:pPr defTabSz="449580">
                        <a:defRPr sz="1800"/>
                      </a:pPr>
                      <a:r>
                        <a:rPr sz="2000">
                          <a:latin typeface="+mn-lt"/>
                          <a:ea typeface="+mn-ea"/>
                          <a:cs typeface="+mn-cs"/>
                          <a:sym typeface="Helvetica"/>
                        </a:rPr>
                        <a:t>31</a:t>
                      </a:r>
                    </a:p>
                  </a:txBody>
                  <a:tcPr marL="63500" marR="63500" marT="0" marB="0" horzOverflow="overflow"/>
                </a:tc>
                <a:tc>
                  <a:txBody>
                    <a:bodyPr/>
                    <a:lstStyle/>
                    <a:p>
                      <a:pPr defTabSz="449580">
                        <a:defRPr sz="1800"/>
                      </a:pPr>
                      <a:r>
                        <a:rPr sz="2000">
                          <a:latin typeface="+mn-lt"/>
                          <a:ea typeface="+mn-ea"/>
                          <a:cs typeface="+mn-cs"/>
                          <a:sym typeface="Helvetica"/>
                        </a:rPr>
                        <a:t>42</a:t>
                      </a:r>
                    </a:p>
                  </a:txBody>
                  <a:tcPr marL="63500" marR="63500" marT="0" marB="0" horzOverflow="overflow"/>
                </a:tc>
                <a:tc>
                  <a:txBody>
                    <a:bodyPr/>
                    <a:lstStyle/>
                    <a:p>
                      <a:pPr defTabSz="449580">
                        <a:defRPr sz="1800"/>
                      </a:pPr>
                      <a:r>
                        <a:rPr sz="2000">
                          <a:latin typeface="+mn-lt"/>
                          <a:ea typeface="+mn-ea"/>
                          <a:cs typeface="+mn-cs"/>
                          <a:sym typeface="Helvetica"/>
                        </a:rPr>
                        <a:t>55</a:t>
                      </a:r>
                    </a:p>
                  </a:txBody>
                  <a:tcPr marL="63500" marR="63500" marT="0" marB="0" horzOverflow="overflow"/>
                </a:tc>
                <a:tc>
                  <a:txBody>
                    <a:bodyPr/>
                    <a:lstStyle/>
                    <a:p>
                      <a:pPr defTabSz="449580">
                        <a:defRPr sz="1800"/>
                      </a:pPr>
                      <a:r>
                        <a:rPr sz="2000">
                          <a:latin typeface="+mn-lt"/>
                          <a:ea typeface="+mn-ea"/>
                          <a:cs typeface="+mn-cs"/>
                          <a:sym typeface="Helvetica"/>
                        </a:rPr>
                        <a:t>62</a:t>
                      </a:r>
                    </a:p>
                  </a:txBody>
                  <a:tcPr marL="63500" marR="63500" marT="0" marB="0" horzOverflow="overflow"/>
                </a:tc>
                <a:tc>
                  <a:txBody>
                    <a:bodyPr/>
                    <a:lstStyle/>
                    <a:p>
                      <a:pPr defTabSz="449580">
                        <a:defRPr sz="1800"/>
                      </a:pPr>
                      <a:r>
                        <a:rPr sz="2000">
                          <a:latin typeface="+mn-lt"/>
                          <a:ea typeface="+mn-ea"/>
                          <a:cs typeface="+mn-cs"/>
                          <a:sym typeface="Helvetica"/>
                        </a:rPr>
                        <a:t>102</a:t>
                      </a:r>
                    </a:p>
                  </a:txBody>
                  <a:tcPr marL="63500" marR="63500" marT="0" marB="0" horzOverflow="overflow"/>
                </a:tc>
                <a:tc>
                  <a:txBody>
                    <a:bodyPr/>
                    <a:lstStyle/>
                    <a:p>
                      <a:pPr defTabSz="449580">
                        <a:defRPr sz="1800"/>
                      </a:pPr>
                      <a:r>
                        <a:rPr sz="2000">
                          <a:latin typeface="+mn-lt"/>
                          <a:ea typeface="+mn-ea"/>
                          <a:cs typeface="+mn-cs"/>
                          <a:sym typeface="Helvetica"/>
                        </a:rPr>
                        <a:t>78</a:t>
                      </a:r>
                    </a:p>
                  </a:txBody>
                  <a:tcPr marL="63500" marR="63500" marT="0" marB="0" horzOverflow="overflow"/>
                </a:tc>
                <a:tc>
                  <a:txBody>
                    <a:bodyPr/>
                    <a:lstStyle/>
                    <a:p>
                      <a:pPr defTabSz="449580">
                        <a:defRPr sz="1800"/>
                      </a:pPr>
                      <a:r>
                        <a:rPr sz="2000">
                          <a:latin typeface="+mn-lt"/>
                          <a:ea typeface="+mn-ea"/>
                          <a:cs typeface="+mn-cs"/>
                          <a:sym typeface="Helvetica"/>
                        </a:rPr>
                        <a:t>469</a:t>
                      </a:r>
                    </a:p>
                  </a:txBody>
                  <a:tcPr marL="63500" marR="63500" marT="0" marB="0" horzOverflow="overflow"/>
                </a:tc>
                <a:extLst>
                  <a:ext uri="{0D108BD9-81ED-4DB2-BD59-A6C34878D82A}">
                    <a16:rowId xmlns:a16="http://schemas.microsoft.com/office/drawing/2014/main" val="10005"/>
                  </a:ext>
                </a:extLst>
              </a:tr>
            </a:tbl>
          </a:graphicData>
        </a:graphic>
      </p:graphicFrame>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DOCUMENT 4…"/>
          <p:cNvSpPr txBox="1"/>
          <p:nvPr/>
        </p:nvSpPr>
        <p:spPr>
          <a:xfrm>
            <a:off x="1" y="51509"/>
            <a:ext cx="12192000" cy="6817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defTabSz="449580">
              <a:defRPr sz="2000" b="1">
                <a:latin typeface="+mn-lt"/>
                <a:ea typeface="+mn-ea"/>
                <a:cs typeface="+mn-cs"/>
                <a:sym typeface="Helvetica"/>
              </a:defRPr>
            </a:pPr>
            <a:r>
              <a:rPr dirty="0"/>
              <a:t>DOCUMENT 4 </a:t>
            </a:r>
          </a:p>
          <a:p>
            <a:pPr algn="just" defTabSz="449580">
              <a:defRPr sz="2000">
                <a:latin typeface="Times Roman"/>
                <a:ea typeface="Times Roman"/>
                <a:cs typeface="Times Roman"/>
                <a:sym typeface="Times Roman"/>
              </a:defRPr>
            </a:pPr>
            <a:endParaRPr dirty="0"/>
          </a:p>
          <a:p>
            <a:pPr algn="ctr" defTabSz="449580">
              <a:defRPr sz="2000" b="1">
                <a:latin typeface="+mn-lt"/>
                <a:ea typeface="+mn-ea"/>
                <a:cs typeface="+mn-cs"/>
                <a:sym typeface="Helvetica"/>
              </a:defRPr>
            </a:pPr>
            <a:r>
              <a:rPr dirty="0"/>
              <a:t>Les </a:t>
            </a:r>
            <a:r>
              <a:rPr dirty="0" err="1"/>
              <a:t>acteurs</a:t>
            </a:r>
            <a:r>
              <a:rPr dirty="0"/>
              <a:t> du « </a:t>
            </a:r>
            <a:r>
              <a:rPr dirty="0" err="1"/>
              <a:t>Grenelle</a:t>
            </a:r>
            <a:r>
              <a:rPr dirty="0"/>
              <a:t> de l’environnement</a:t>
            </a:r>
            <a:r>
              <a:rPr baseline="31999" dirty="0"/>
              <a:t>1</a:t>
            </a:r>
            <a:r>
              <a:rPr dirty="0">
                <a:latin typeface="Times Roman"/>
                <a:ea typeface="Times Roman"/>
                <a:cs typeface="Times Roman"/>
                <a:sym typeface="Times Roman"/>
              </a:rPr>
              <a:t> </a:t>
            </a:r>
            <a:r>
              <a:rPr dirty="0"/>
              <a:t>»</a:t>
            </a:r>
          </a:p>
          <a:p>
            <a:pPr algn="just" defTabSz="449580">
              <a:defRPr sz="2000">
                <a:latin typeface="Times Roman"/>
                <a:ea typeface="Times Roman"/>
                <a:cs typeface="Times Roman"/>
                <a:sym typeface="Times Roman"/>
              </a:defRPr>
            </a:pPr>
            <a:endParaRPr dirty="0"/>
          </a:p>
          <a:p>
            <a:pPr algn="just" defTabSz="449580">
              <a:defRPr sz="2000">
                <a:latin typeface="Times Roman"/>
                <a:ea typeface="Times Roman"/>
                <a:cs typeface="Times Roman"/>
                <a:sym typeface="Times Roman"/>
              </a:defRPr>
            </a:pPr>
            <a:endParaRPr dirty="0"/>
          </a:p>
          <a:p>
            <a:pPr algn="just" defTabSz="449580">
              <a:defRPr sz="2000">
                <a:latin typeface="Times Roman"/>
                <a:ea typeface="Times Roman"/>
                <a:cs typeface="Times Roman"/>
                <a:sym typeface="Times Roman"/>
              </a:defRPr>
            </a:pPr>
            <a:endParaRPr dirty="0"/>
          </a:p>
          <a:p>
            <a:pPr algn="just" defTabSz="449580">
              <a:defRPr sz="2000">
                <a:latin typeface="Times Roman"/>
                <a:ea typeface="Times Roman"/>
                <a:cs typeface="Times Roman"/>
                <a:sym typeface="Times Roman"/>
              </a:defRPr>
            </a:pPr>
            <a:endParaRPr dirty="0"/>
          </a:p>
          <a:p>
            <a:pPr algn="just" defTabSz="449580">
              <a:defRPr sz="2000">
                <a:latin typeface="Times Roman"/>
                <a:ea typeface="Times Roman"/>
                <a:cs typeface="Times Roman"/>
                <a:sym typeface="Times Roman"/>
              </a:defRPr>
            </a:pPr>
            <a:endParaRPr dirty="0"/>
          </a:p>
          <a:p>
            <a:pPr algn="just" defTabSz="449580">
              <a:defRPr sz="2000">
                <a:latin typeface="Times Roman"/>
                <a:ea typeface="Times Roman"/>
                <a:cs typeface="Times Roman"/>
                <a:sym typeface="Times Roman"/>
              </a:defRPr>
            </a:pPr>
            <a:endParaRPr dirty="0"/>
          </a:p>
          <a:p>
            <a:pPr algn="just" defTabSz="449580">
              <a:defRPr sz="2000">
                <a:latin typeface="Times Roman"/>
                <a:ea typeface="Times Roman"/>
                <a:cs typeface="Times Roman"/>
                <a:sym typeface="Times Roman"/>
              </a:defRPr>
            </a:pPr>
            <a:endParaRPr dirty="0"/>
          </a:p>
          <a:p>
            <a:pPr algn="just" defTabSz="449580">
              <a:defRPr sz="2000">
                <a:latin typeface="Times Roman"/>
                <a:ea typeface="Times Roman"/>
                <a:cs typeface="Times Roman"/>
                <a:sym typeface="Times Roman"/>
              </a:defRPr>
            </a:pPr>
            <a:endParaRPr dirty="0"/>
          </a:p>
          <a:p>
            <a:pPr algn="just" defTabSz="449580">
              <a:defRPr sz="2000">
                <a:latin typeface="Times Roman"/>
                <a:ea typeface="Times Roman"/>
                <a:cs typeface="Times Roman"/>
                <a:sym typeface="Times Roman"/>
              </a:defRPr>
            </a:pPr>
            <a:endParaRPr dirty="0"/>
          </a:p>
          <a:p>
            <a:pPr algn="just" defTabSz="449580">
              <a:defRPr sz="2000">
                <a:latin typeface="Times Roman"/>
                <a:ea typeface="Times Roman"/>
                <a:cs typeface="Times Roman"/>
                <a:sym typeface="Times Roman"/>
              </a:defRPr>
            </a:pPr>
            <a:endParaRPr dirty="0"/>
          </a:p>
          <a:p>
            <a:pPr algn="just" defTabSz="449580">
              <a:defRPr sz="1900">
                <a:latin typeface="+mn-lt"/>
                <a:ea typeface="+mn-ea"/>
                <a:cs typeface="+mn-cs"/>
                <a:sym typeface="Helvetica"/>
              </a:defRPr>
            </a:pPr>
            <a:r>
              <a:rPr dirty="0"/>
              <a:t>Note : au </a:t>
            </a:r>
            <a:r>
              <a:rPr dirty="0" err="1"/>
              <a:t>cours</a:t>
            </a:r>
            <a:r>
              <a:rPr dirty="0"/>
              <a:t> de </a:t>
            </a:r>
            <a:r>
              <a:rPr dirty="0" err="1"/>
              <a:t>l’analyse</a:t>
            </a:r>
            <a:r>
              <a:rPr dirty="0"/>
              <a:t>, </a:t>
            </a:r>
            <a:r>
              <a:rPr dirty="0" err="1"/>
              <a:t>deux</a:t>
            </a:r>
            <a:r>
              <a:rPr dirty="0"/>
              <a:t> </a:t>
            </a:r>
            <a:r>
              <a:rPr dirty="0" err="1"/>
              <a:t>catégories</a:t>
            </a:r>
            <a:r>
              <a:rPr dirty="0"/>
              <a:t> </a:t>
            </a:r>
            <a:r>
              <a:rPr dirty="0" err="1"/>
              <a:t>d’acteurs</a:t>
            </a:r>
            <a:r>
              <a:rPr dirty="0"/>
              <a:t> </a:t>
            </a:r>
            <a:r>
              <a:rPr dirty="0" err="1"/>
              <a:t>ont</a:t>
            </a:r>
            <a:r>
              <a:rPr dirty="0"/>
              <a:t> </a:t>
            </a:r>
            <a:r>
              <a:rPr dirty="0" err="1"/>
              <a:t>été</a:t>
            </a:r>
            <a:r>
              <a:rPr dirty="0"/>
              <a:t> </a:t>
            </a:r>
            <a:r>
              <a:rPr dirty="0" err="1"/>
              <a:t>introduites</a:t>
            </a:r>
            <a:r>
              <a:rPr dirty="0"/>
              <a:t> pour proposer </a:t>
            </a:r>
            <a:r>
              <a:rPr dirty="0" err="1"/>
              <a:t>une</a:t>
            </a:r>
            <a:r>
              <a:rPr dirty="0"/>
              <a:t> vision plus fine des participants : les experts (</a:t>
            </a:r>
            <a:r>
              <a:rPr dirty="0" err="1"/>
              <a:t>universitaires</a:t>
            </a:r>
            <a:r>
              <a:rPr dirty="0"/>
              <a:t>, </a:t>
            </a:r>
            <a:r>
              <a:rPr dirty="0" err="1"/>
              <a:t>souvent</a:t>
            </a:r>
            <a:r>
              <a:rPr dirty="0"/>
              <a:t> </a:t>
            </a:r>
            <a:r>
              <a:rPr dirty="0" err="1"/>
              <a:t>assimilés</a:t>
            </a:r>
            <a:r>
              <a:rPr dirty="0"/>
              <a:t> au </a:t>
            </a:r>
            <a:r>
              <a:rPr dirty="0" err="1"/>
              <a:t>collège</a:t>
            </a:r>
            <a:r>
              <a:rPr dirty="0"/>
              <a:t> État </a:t>
            </a:r>
            <a:r>
              <a:rPr dirty="0" err="1"/>
              <a:t>en</a:t>
            </a:r>
            <a:r>
              <a:rPr dirty="0"/>
              <a:t> raison de </a:t>
            </a:r>
            <a:r>
              <a:rPr dirty="0" err="1"/>
              <a:t>leur</a:t>
            </a:r>
            <a:r>
              <a:rPr dirty="0"/>
              <a:t> </a:t>
            </a:r>
            <a:r>
              <a:rPr dirty="0" err="1"/>
              <a:t>appartenance</a:t>
            </a:r>
            <a:r>
              <a:rPr dirty="0"/>
              <a:t> </a:t>
            </a:r>
            <a:r>
              <a:rPr dirty="0" err="1"/>
              <a:t>à</a:t>
            </a:r>
            <a:r>
              <a:rPr dirty="0"/>
              <a:t> la </a:t>
            </a:r>
            <a:r>
              <a:rPr dirty="0" err="1"/>
              <a:t>fonction</a:t>
            </a:r>
            <a:r>
              <a:rPr dirty="0"/>
              <a:t> </a:t>
            </a:r>
            <a:r>
              <a:rPr dirty="0" err="1"/>
              <a:t>publique</a:t>
            </a:r>
            <a:r>
              <a:rPr dirty="0"/>
              <a:t>) et les associations non </a:t>
            </a:r>
            <a:r>
              <a:rPr dirty="0" err="1"/>
              <a:t>environnementales</a:t>
            </a:r>
            <a:r>
              <a:rPr dirty="0"/>
              <a:t> (</a:t>
            </a:r>
            <a:r>
              <a:rPr dirty="0" err="1"/>
              <a:t>consommateurs</a:t>
            </a:r>
            <a:r>
              <a:rPr dirty="0"/>
              <a:t> et </a:t>
            </a:r>
            <a:r>
              <a:rPr dirty="0" err="1"/>
              <a:t>familles</a:t>
            </a:r>
            <a:r>
              <a:rPr dirty="0"/>
              <a:t>).</a:t>
            </a:r>
          </a:p>
          <a:p>
            <a:pPr algn="just" defTabSz="449580">
              <a:defRPr sz="2000">
                <a:latin typeface="+mn-lt"/>
                <a:ea typeface="+mn-ea"/>
                <a:cs typeface="+mn-cs"/>
                <a:sym typeface="Helvetica"/>
              </a:defRPr>
            </a:pPr>
            <a:endParaRPr dirty="0"/>
          </a:p>
          <a:p>
            <a:pPr defTabSz="449580">
              <a:defRPr sz="2000">
                <a:latin typeface="+mn-lt"/>
                <a:ea typeface="+mn-ea"/>
                <a:cs typeface="+mn-cs"/>
                <a:sym typeface="Helvetica"/>
              </a:defRPr>
            </a:pPr>
            <a:r>
              <a:rPr dirty="0"/>
              <a:t>Source : </a:t>
            </a:r>
            <a:r>
              <a:rPr dirty="0" err="1"/>
              <a:t>d’après</a:t>
            </a:r>
            <a:r>
              <a:rPr dirty="0"/>
              <a:t>, « Les </a:t>
            </a:r>
            <a:r>
              <a:rPr dirty="0" err="1"/>
              <a:t>effets</a:t>
            </a:r>
            <a:r>
              <a:rPr dirty="0"/>
              <a:t> du </a:t>
            </a:r>
            <a:r>
              <a:rPr dirty="0" err="1"/>
              <a:t>Grenelle</a:t>
            </a:r>
            <a:r>
              <a:rPr dirty="0"/>
              <a:t> de </a:t>
            </a:r>
            <a:r>
              <a:rPr dirty="0" err="1"/>
              <a:t>l’environnement</a:t>
            </a:r>
            <a:r>
              <a:rPr dirty="0"/>
              <a:t> sur </a:t>
            </a:r>
            <a:r>
              <a:rPr dirty="0" err="1"/>
              <a:t>l’action</a:t>
            </a:r>
            <a:r>
              <a:rPr dirty="0"/>
              <a:t> </a:t>
            </a:r>
            <a:r>
              <a:rPr dirty="0" err="1"/>
              <a:t>publique</a:t>
            </a:r>
            <a:r>
              <a:rPr dirty="0"/>
              <a:t>. </a:t>
            </a:r>
            <a:r>
              <a:rPr dirty="0" err="1"/>
              <a:t>Analyse</a:t>
            </a:r>
            <a:r>
              <a:rPr dirty="0"/>
              <a:t> </a:t>
            </a:r>
            <a:r>
              <a:rPr dirty="0" err="1"/>
              <a:t>comparée</a:t>
            </a:r>
            <a:r>
              <a:rPr dirty="0"/>
              <a:t> entre </a:t>
            </a:r>
            <a:r>
              <a:rPr dirty="0" err="1"/>
              <a:t>deux</a:t>
            </a:r>
            <a:r>
              <a:rPr dirty="0"/>
              <a:t> </a:t>
            </a:r>
            <a:r>
              <a:rPr dirty="0" err="1"/>
              <a:t>secteurs</a:t>
            </a:r>
            <a:r>
              <a:rPr dirty="0"/>
              <a:t> : </a:t>
            </a:r>
            <a:r>
              <a:rPr dirty="0" err="1"/>
              <a:t>déchets</a:t>
            </a:r>
            <a:r>
              <a:rPr dirty="0"/>
              <a:t> et </a:t>
            </a:r>
            <a:r>
              <a:rPr dirty="0" err="1"/>
              <a:t>bâtiment</a:t>
            </a:r>
            <a:r>
              <a:rPr dirty="0"/>
              <a:t> », </a:t>
            </a:r>
            <a:r>
              <a:rPr i="1" dirty="0" err="1"/>
              <a:t>Gouvernement</a:t>
            </a:r>
            <a:r>
              <a:rPr i="1" dirty="0"/>
              <a:t> et action </a:t>
            </a:r>
            <a:r>
              <a:rPr i="1" dirty="0" err="1"/>
              <a:t>publique</a:t>
            </a:r>
            <a:r>
              <a:rPr dirty="0"/>
              <a:t>, vol. 6, 2017.</a:t>
            </a:r>
          </a:p>
          <a:p>
            <a:pPr algn="just" defTabSz="449580">
              <a:defRPr sz="2000">
                <a:latin typeface="Times Roman"/>
                <a:ea typeface="Times Roman"/>
                <a:cs typeface="Times Roman"/>
                <a:sym typeface="Times Roman"/>
              </a:defRPr>
            </a:pPr>
            <a:endParaRPr dirty="0"/>
          </a:p>
          <a:p>
            <a:pPr algn="just" defTabSz="449580">
              <a:defRPr sz="2000">
                <a:latin typeface="+mn-lt"/>
                <a:ea typeface="+mn-ea"/>
                <a:cs typeface="+mn-cs"/>
                <a:sym typeface="Helvetica"/>
              </a:defRPr>
            </a:pPr>
            <a:r>
              <a:rPr dirty="0"/>
              <a:t>1 : </a:t>
            </a:r>
            <a:r>
              <a:rPr dirty="0" err="1"/>
              <a:t>Grenelle</a:t>
            </a:r>
            <a:r>
              <a:rPr dirty="0"/>
              <a:t> de </a:t>
            </a:r>
            <a:r>
              <a:rPr dirty="0" err="1"/>
              <a:t>l’environnement</a:t>
            </a:r>
            <a:r>
              <a:rPr dirty="0"/>
              <a:t> : ensemble de rencontres politiques </a:t>
            </a:r>
            <a:r>
              <a:rPr dirty="0" err="1"/>
              <a:t>organisées</a:t>
            </a:r>
            <a:r>
              <a:rPr dirty="0"/>
              <a:t> </a:t>
            </a:r>
            <a:r>
              <a:rPr dirty="0" err="1"/>
              <a:t>en</a:t>
            </a:r>
            <a:r>
              <a:rPr dirty="0"/>
              <a:t> France </a:t>
            </a:r>
            <a:r>
              <a:rPr dirty="0" err="1"/>
              <a:t>en</a:t>
            </a:r>
            <a:r>
              <a:rPr dirty="0"/>
              <a:t> 2007, </a:t>
            </a:r>
            <a:r>
              <a:rPr dirty="0" err="1"/>
              <a:t>visant</a:t>
            </a:r>
            <a:r>
              <a:rPr dirty="0"/>
              <a:t> </a:t>
            </a:r>
            <a:r>
              <a:rPr dirty="0" err="1"/>
              <a:t>à</a:t>
            </a:r>
            <a:r>
              <a:rPr dirty="0"/>
              <a:t> </a:t>
            </a:r>
            <a:r>
              <a:rPr dirty="0" err="1"/>
              <a:t>prendre</a:t>
            </a:r>
            <a:r>
              <a:rPr dirty="0"/>
              <a:t> des </a:t>
            </a:r>
            <a:r>
              <a:rPr dirty="0" err="1"/>
              <a:t>décisions</a:t>
            </a:r>
            <a:r>
              <a:rPr dirty="0"/>
              <a:t> </a:t>
            </a:r>
            <a:r>
              <a:rPr dirty="0" err="1"/>
              <a:t>à</a:t>
            </a:r>
            <a:r>
              <a:rPr dirty="0"/>
              <a:t> long </a:t>
            </a:r>
            <a:r>
              <a:rPr dirty="0" err="1"/>
              <a:t>terme</a:t>
            </a:r>
            <a:r>
              <a:rPr dirty="0"/>
              <a:t> </a:t>
            </a:r>
            <a:r>
              <a:rPr dirty="0" err="1"/>
              <a:t>en</a:t>
            </a:r>
            <a:r>
              <a:rPr dirty="0"/>
              <a:t> </a:t>
            </a:r>
            <a:r>
              <a:rPr dirty="0" err="1"/>
              <a:t>matière</a:t>
            </a:r>
            <a:r>
              <a:rPr dirty="0"/>
              <a:t> </a:t>
            </a:r>
            <a:r>
              <a:rPr dirty="0" err="1"/>
              <a:t>d'environnement</a:t>
            </a:r>
            <a:r>
              <a:rPr dirty="0"/>
              <a:t> et de </a:t>
            </a:r>
            <a:r>
              <a:rPr dirty="0" err="1"/>
              <a:t>développement</a:t>
            </a:r>
            <a:r>
              <a:rPr dirty="0"/>
              <a:t> durable. </a:t>
            </a:r>
          </a:p>
        </p:txBody>
      </p:sp>
      <p:graphicFrame>
        <p:nvGraphicFramePr>
          <p:cNvPr id="233" name="Tableau"/>
          <p:cNvGraphicFramePr/>
          <p:nvPr/>
        </p:nvGraphicFramePr>
        <p:xfrm>
          <a:off x="1480194" y="992775"/>
          <a:ext cx="9231609" cy="2743200"/>
        </p:xfrm>
        <a:graphic>
          <a:graphicData uri="http://schemas.openxmlformats.org/drawingml/2006/table">
            <a:tbl>
              <a:tblPr>
                <a:tableStyleId>{4C3C2611-4C71-4FC5-86AE-919BDF0F9419}</a:tableStyleId>
              </a:tblPr>
              <a:tblGrid>
                <a:gridCol w="7342718">
                  <a:extLst>
                    <a:ext uri="{9D8B030D-6E8A-4147-A177-3AD203B41FA5}">
                      <a16:colId xmlns:a16="http://schemas.microsoft.com/office/drawing/2014/main" val="20000"/>
                    </a:ext>
                  </a:extLst>
                </a:gridCol>
                <a:gridCol w="1888891">
                  <a:extLst>
                    <a:ext uri="{9D8B030D-6E8A-4147-A177-3AD203B41FA5}">
                      <a16:colId xmlns:a16="http://schemas.microsoft.com/office/drawing/2014/main" val="20001"/>
                    </a:ext>
                  </a:extLst>
                </a:gridCol>
              </a:tblGrid>
              <a:tr h="262867">
                <a:tc>
                  <a:txBody>
                    <a:bodyPr/>
                    <a:lstStyle/>
                    <a:p>
                      <a:pPr algn="l" defTabSz="914400">
                        <a:defRPr sz="2000"/>
                      </a:pPr>
                      <a:endParaRPr/>
                    </a:p>
                  </a:txBody>
                  <a:tcPr marL="63500" marR="63500" marT="0" marB="0" horzOverflow="overflow"/>
                </a:tc>
                <a:tc>
                  <a:txBody>
                    <a:bodyPr/>
                    <a:lstStyle/>
                    <a:p>
                      <a:pPr algn="ctr" defTabSz="449580">
                        <a:defRPr sz="1800"/>
                      </a:pPr>
                      <a:r>
                        <a:rPr sz="2000" b="1">
                          <a:latin typeface="+mn-lt"/>
                          <a:ea typeface="+mn-ea"/>
                          <a:cs typeface="+mn-cs"/>
                          <a:sym typeface="Helvetica"/>
                        </a:rPr>
                        <a:t>Part en %</a:t>
                      </a:r>
                    </a:p>
                  </a:txBody>
                  <a:tcPr marL="63500" marR="63500" marT="0" marB="0" horzOverflow="overflow"/>
                </a:tc>
                <a:extLst>
                  <a:ext uri="{0D108BD9-81ED-4DB2-BD59-A6C34878D82A}">
                    <a16:rowId xmlns:a16="http://schemas.microsoft.com/office/drawing/2014/main" val="10000"/>
                  </a:ext>
                </a:extLst>
              </a:tr>
              <a:tr h="262867">
                <a:tc>
                  <a:txBody>
                    <a:bodyPr/>
                    <a:lstStyle/>
                    <a:p>
                      <a:pPr algn="just" defTabSz="449580">
                        <a:defRPr sz="1800"/>
                      </a:pPr>
                      <a:r>
                        <a:rPr sz="2000">
                          <a:latin typeface="+mn-lt"/>
                          <a:ea typeface="+mn-ea"/>
                          <a:cs typeface="+mn-cs"/>
                          <a:sym typeface="Helvetica"/>
                        </a:rPr>
                        <a:t>Collectivités territoriales</a:t>
                      </a:r>
                    </a:p>
                  </a:txBody>
                  <a:tcPr marL="63500" marR="63500" marT="0" marB="0" horzOverflow="overflow"/>
                </a:tc>
                <a:tc>
                  <a:txBody>
                    <a:bodyPr/>
                    <a:lstStyle/>
                    <a:p>
                      <a:pPr defTabSz="449580">
                        <a:defRPr sz="1800"/>
                      </a:pPr>
                      <a:r>
                        <a:rPr sz="2000">
                          <a:latin typeface="+mn-lt"/>
                          <a:ea typeface="+mn-ea"/>
                          <a:cs typeface="+mn-cs"/>
                          <a:sym typeface="Helvetica"/>
                        </a:rPr>
                        <a:t>10,6 %</a:t>
                      </a:r>
                    </a:p>
                  </a:txBody>
                  <a:tcPr marL="63500" marR="63500" marT="0" marB="0" horzOverflow="overflow"/>
                </a:tc>
                <a:extLst>
                  <a:ext uri="{0D108BD9-81ED-4DB2-BD59-A6C34878D82A}">
                    <a16:rowId xmlns:a16="http://schemas.microsoft.com/office/drawing/2014/main" val="10001"/>
                  </a:ext>
                </a:extLst>
              </a:tr>
              <a:tr h="262867">
                <a:tc>
                  <a:txBody>
                    <a:bodyPr/>
                    <a:lstStyle/>
                    <a:p>
                      <a:pPr algn="just" defTabSz="449580">
                        <a:defRPr sz="1800"/>
                      </a:pPr>
                      <a:r>
                        <a:rPr sz="2000">
                          <a:latin typeface="+mn-lt"/>
                          <a:ea typeface="+mn-ea"/>
                          <a:cs typeface="+mn-cs"/>
                          <a:sym typeface="Helvetica"/>
                        </a:rPr>
                        <a:t>Employeurs</a:t>
                      </a:r>
                    </a:p>
                  </a:txBody>
                  <a:tcPr marL="63500" marR="63500" marT="0" marB="0" horzOverflow="overflow"/>
                </a:tc>
                <a:tc>
                  <a:txBody>
                    <a:bodyPr/>
                    <a:lstStyle/>
                    <a:p>
                      <a:pPr defTabSz="449580">
                        <a:defRPr sz="1800"/>
                      </a:pPr>
                      <a:r>
                        <a:rPr sz="2000">
                          <a:latin typeface="+mn-lt"/>
                          <a:ea typeface="+mn-ea"/>
                          <a:cs typeface="+mn-cs"/>
                          <a:sym typeface="Helvetica"/>
                        </a:rPr>
                        <a:t>28 %</a:t>
                      </a:r>
                    </a:p>
                  </a:txBody>
                  <a:tcPr marL="63500" marR="63500" marT="0" marB="0" horzOverflow="overflow"/>
                </a:tc>
                <a:extLst>
                  <a:ext uri="{0D108BD9-81ED-4DB2-BD59-A6C34878D82A}">
                    <a16:rowId xmlns:a16="http://schemas.microsoft.com/office/drawing/2014/main" val="10002"/>
                  </a:ext>
                </a:extLst>
              </a:tr>
              <a:tr h="262867">
                <a:tc>
                  <a:txBody>
                    <a:bodyPr/>
                    <a:lstStyle/>
                    <a:p>
                      <a:pPr algn="just" defTabSz="449580">
                        <a:defRPr sz="1800"/>
                      </a:pPr>
                      <a:r>
                        <a:rPr sz="2000">
                          <a:latin typeface="+mn-lt"/>
                          <a:ea typeface="+mn-ea"/>
                          <a:cs typeface="+mn-cs"/>
                          <a:sym typeface="Helvetica"/>
                        </a:rPr>
                        <a:t>État</a:t>
                      </a:r>
                    </a:p>
                  </a:txBody>
                  <a:tcPr marL="63500" marR="63500" marT="0" marB="0" horzOverflow="overflow"/>
                </a:tc>
                <a:tc>
                  <a:txBody>
                    <a:bodyPr/>
                    <a:lstStyle/>
                    <a:p>
                      <a:pPr defTabSz="449580">
                        <a:defRPr sz="1800"/>
                      </a:pPr>
                      <a:r>
                        <a:rPr sz="2000">
                          <a:latin typeface="+mn-lt"/>
                          <a:ea typeface="+mn-ea"/>
                          <a:cs typeface="+mn-cs"/>
                          <a:sym typeface="Helvetica"/>
                        </a:rPr>
                        <a:t>39,8 %</a:t>
                      </a:r>
                    </a:p>
                  </a:txBody>
                  <a:tcPr marL="63500" marR="63500" marT="0" marB="0" horzOverflow="overflow"/>
                </a:tc>
                <a:extLst>
                  <a:ext uri="{0D108BD9-81ED-4DB2-BD59-A6C34878D82A}">
                    <a16:rowId xmlns:a16="http://schemas.microsoft.com/office/drawing/2014/main" val="10003"/>
                  </a:ext>
                </a:extLst>
              </a:tr>
              <a:tr h="262867">
                <a:tc>
                  <a:txBody>
                    <a:bodyPr/>
                    <a:lstStyle/>
                    <a:p>
                      <a:pPr algn="just" defTabSz="449580">
                        <a:defRPr sz="1800"/>
                      </a:pPr>
                      <a:r>
                        <a:rPr sz="2000">
                          <a:latin typeface="+mn-lt"/>
                          <a:ea typeface="+mn-ea"/>
                          <a:cs typeface="+mn-cs"/>
                          <a:sym typeface="Helvetica"/>
                        </a:rPr>
                        <a:t>Experts</a:t>
                      </a:r>
                    </a:p>
                  </a:txBody>
                  <a:tcPr marL="63500" marR="63500" marT="0" marB="0" horzOverflow="overflow"/>
                </a:tc>
                <a:tc>
                  <a:txBody>
                    <a:bodyPr/>
                    <a:lstStyle/>
                    <a:p>
                      <a:pPr defTabSz="449580">
                        <a:defRPr sz="1800"/>
                      </a:pPr>
                      <a:r>
                        <a:rPr sz="2000">
                          <a:latin typeface="+mn-lt"/>
                          <a:ea typeface="+mn-ea"/>
                          <a:cs typeface="+mn-cs"/>
                          <a:sym typeface="Helvetica"/>
                        </a:rPr>
                        <a:t>6,8 %</a:t>
                      </a:r>
                    </a:p>
                  </a:txBody>
                  <a:tcPr marL="63500" marR="63500" marT="0" marB="0" horzOverflow="overflow"/>
                </a:tc>
                <a:extLst>
                  <a:ext uri="{0D108BD9-81ED-4DB2-BD59-A6C34878D82A}">
                    <a16:rowId xmlns:a16="http://schemas.microsoft.com/office/drawing/2014/main" val="10004"/>
                  </a:ext>
                </a:extLst>
              </a:tr>
              <a:tr h="262867">
                <a:tc>
                  <a:txBody>
                    <a:bodyPr/>
                    <a:lstStyle/>
                    <a:p>
                      <a:pPr algn="just" defTabSz="449580">
                        <a:defRPr sz="1800"/>
                      </a:pPr>
                      <a:r>
                        <a:rPr sz="2000">
                          <a:latin typeface="+mn-lt"/>
                          <a:ea typeface="+mn-ea"/>
                          <a:cs typeface="+mn-cs"/>
                          <a:sym typeface="Helvetica"/>
                        </a:rPr>
                        <a:t>Organisations non gouvernementales environnementales</a:t>
                      </a:r>
                    </a:p>
                  </a:txBody>
                  <a:tcPr marL="63500" marR="63500" marT="0" marB="0" horzOverflow="overflow"/>
                </a:tc>
                <a:tc>
                  <a:txBody>
                    <a:bodyPr/>
                    <a:lstStyle/>
                    <a:p>
                      <a:pPr defTabSz="449580">
                        <a:defRPr sz="1800"/>
                      </a:pPr>
                      <a:r>
                        <a:rPr sz="2000">
                          <a:latin typeface="+mn-lt"/>
                          <a:ea typeface="+mn-ea"/>
                          <a:cs typeface="+mn-cs"/>
                          <a:sym typeface="Helvetica"/>
                        </a:rPr>
                        <a:t>8,1 %</a:t>
                      </a:r>
                    </a:p>
                  </a:txBody>
                  <a:tcPr marL="63500" marR="63500" marT="0" marB="0" anchor="ctr" horzOverflow="overflow"/>
                </a:tc>
                <a:extLst>
                  <a:ext uri="{0D108BD9-81ED-4DB2-BD59-A6C34878D82A}">
                    <a16:rowId xmlns:a16="http://schemas.microsoft.com/office/drawing/2014/main" val="10005"/>
                  </a:ext>
                </a:extLst>
              </a:tr>
              <a:tr h="262867">
                <a:tc>
                  <a:txBody>
                    <a:bodyPr/>
                    <a:lstStyle/>
                    <a:p>
                      <a:pPr algn="just" defTabSz="449580">
                        <a:defRPr sz="1800"/>
                      </a:pPr>
                      <a:r>
                        <a:rPr sz="2000">
                          <a:latin typeface="+mn-lt"/>
                          <a:ea typeface="+mn-ea"/>
                          <a:cs typeface="+mn-cs"/>
                          <a:sym typeface="Helvetica"/>
                        </a:rPr>
                        <a:t>Associations non environnementales</a:t>
                      </a:r>
                    </a:p>
                  </a:txBody>
                  <a:tcPr marL="63500" marR="63500" marT="0" marB="0" horzOverflow="overflow"/>
                </a:tc>
                <a:tc>
                  <a:txBody>
                    <a:bodyPr/>
                    <a:lstStyle/>
                    <a:p>
                      <a:pPr defTabSz="449580">
                        <a:defRPr sz="1800"/>
                      </a:pPr>
                      <a:r>
                        <a:rPr sz="2000">
                          <a:latin typeface="+mn-lt"/>
                          <a:ea typeface="+mn-ea"/>
                          <a:cs typeface="+mn-cs"/>
                          <a:sym typeface="Helvetica"/>
                        </a:rPr>
                        <a:t>2,3 %</a:t>
                      </a:r>
                    </a:p>
                  </a:txBody>
                  <a:tcPr marL="63500" marR="63500" marT="0" marB="0" horzOverflow="overflow"/>
                </a:tc>
                <a:extLst>
                  <a:ext uri="{0D108BD9-81ED-4DB2-BD59-A6C34878D82A}">
                    <a16:rowId xmlns:a16="http://schemas.microsoft.com/office/drawing/2014/main" val="10006"/>
                  </a:ext>
                </a:extLst>
              </a:tr>
              <a:tr h="262867">
                <a:tc>
                  <a:txBody>
                    <a:bodyPr/>
                    <a:lstStyle/>
                    <a:p>
                      <a:pPr algn="just" defTabSz="449580">
                        <a:defRPr sz="1800"/>
                      </a:pPr>
                      <a:r>
                        <a:rPr sz="2000">
                          <a:latin typeface="+mn-lt"/>
                          <a:ea typeface="+mn-ea"/>
                          <a:cs typeface="+mn-cs"/>
                          <a:sym typeface="Helvetica"/>
                        </a:rPr>
                        <a:t>Salariés</a:t>
                      </a:r>
                    </a:p>
                  </a:txBody>
                  <a:tcPr marL="63500" marR="63500" marT="0" marB="0" horzOverflow="overflow"/>
                </a:tc>
                <a:tc>
                  <a:txBody>
                    <a:bodyPr/>
                    <a:lstStyle/>
                    <a:p>
                      <a:pPr defTabSz="449580">
                        <a:defRPr sz="1800"/>
                      </a:pPr>
                      <a:r>
                        <a:rPr sz="2000">
                          <a:latin typeface="+mn-lt"/>
                          <a:ea typeface="+mn-ea"/>
                          <a:cs typeface="+mn-cs"/>
                          <a:sym typeface="Helvetica"/>
                        </a:rPr>
                        <a:t>4,2 %</a:t>
                      </a:r>
                    </a:p>
                  </a:txBody>
                  <a:tcPr marL="63500" marR="63500" marT="0" marB="0" horzOverflow="overflow"/>
                </a:tc>
                <a:extLst>
                  <a:ext uri="{0D108BD9-81ED-4DB2-BD59-A6C34878D82A}">
                    <a16:rowId xmlns:a16="http://schemas.microsoft.com/office/drawing/2014/main" val="10007"/>
                  </a:ext>
                </a:extLst>
              </a:tr>
              <a:tr h="262867">
                <a:tc>
                  <a:txBody>
                    <a:bodyPr/>
                    <a:lstStyle/>
                    <a:p>
                      <a:pPr algn="just" defTabSz="449580">
                        <a:defRPr sz="1800"/>
                      </a:pPr>
                      <a:r>
                        <a:rPr sz="2000">
                          <a:latin typeface="+mn-lt"/>
                          <a:ea typeface="+mn-ea"/>
                          <a:cs typeface="+mn-cs"/>
                          <a:sym typeface="Helvetica"/>
                        </a:rPr>
                        <a:t>Total</a:t>
                      </a:r>
                    </a:p>
                  </a:txBody>
                  <a:tcPr marL="63500" marR="63500" marT="0" marB="0" horzOverflow="overflow"/>
                </a:tc>
                <a:tc>
                  <a:txBody>
                    <a:bodyPr/>
                    <a:lstStyle/>
                    <a:p>
                      <a:pPr defTabSz="449580">
                        <a:defRPr sz="1800"/>
                      </a:pPr>
                      <a:r>
                        <a:rPr sz="2000">
                          <a:latin typeface="+mn-lt"/>
                          <a:ea typeface="+mn-ea"/>
                          <a:cs typeface="+mn-cs"/>
                          <a:sym typeface="Helvetica"/>
                        </a:rPr>
                        <a:t>100 %</a:t>
                      </a:r>
                    </a:p>
                  </a:txBody>
                  <a:tcPr marL="63500" marR="63500" marT="0" marB="0" horzOverflow="overflow"/>
                </a:tc>
                <a:extLst>
                  <a:ext uri="{0D108BD9-81ED-4DB2-BD59-A6C34878D82A}">
                    <a16:rowId xmlns:a16="http://schemas.microsoft.com/office/drawing/2014/main" val="10008"/>
                  </a:ext>
                </a:extLst>
              </a:tr>
            </a:tbl>
          </a:graphicData>
        </a:graphic>
      </p:graphicFrame>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Analyse du sujet"/>
          <p:cNvSpPr txBox="1">
            <a:spLocks noGrp="1"/>
          </p:cNvSpPr>
          <p:nvPr>
            <p:ph type="title"/>
          </p:nvPr>
        </p:nvSpPr>
        <p:spPr>
          <a:xfrm>
            <a:off x="260525" y="-386670"/>
            <a:ext cx="10772776" cy="1658199"/>
          </a:xfrm>
          <a:prstGeom prst="rect">
            <a:avLst/>
          </a:prstGeom>
        </p:spPr>
        <p:txBody>
          <a:bodyPr/>
          <a:lstStyle>
            <a:lvl1pPr>
              <a:defRPr sz="4000" spc="-88"/>
            </a:lvl1pPr>
          </a:lstStyle>
          <a:p>
            <a:r>
              <a:t>Analyse du sujet</a:t>
            </a:r>
          </a:p>
        </p:txBody>
      </p:sp>
      <p:sp>
        <p:nvSpPr>
          <p:cNvPr id="236" name="Le libellé invite à étudier « comment » la préservation de l’environnement est devenu un problème politique.…"/>
          <p:cNvSpPr txBox="1">
            <a:spLocks noGrp="1"/>
          </p:cNvSpPr>
          <p:nvPr>
            <p:ph type="body" idx="1"/>
          </p:nvPr>
        </p:nvSpPr>
        <p:spPr>
          <a:xfrm>
            <a:off x="381255" y="991204"/>
            <a:ext cx="11526424" cy="5593349"/>
          </a:xfrm>
          <a:prstGeom prst="rect">
            <a:avLst/>
          </a:prstGeom>
        </p:spPr>
        <p:txBody>
          <a:bodyPr/>
          <a:lstStyle/>
          <a:p>
            <a:pPr marL="85039" indent="-85039" defTabSz="850391">
              <a:spcBef>
                <a:spcPts val="1200"/>
              </a:spcBef>
              <a:defRPr sz="2790"/>
            </a:pPr>
            <a:r>
              <a:rPr dirty="0"/>
              <a:t>Le </a:t>
            </a:r>
            <a:r>
              <a:rPr dirty="0" err="1"/>
              <a:t>libellé</a:t>
            </a:r>
            <a:r>
              <a:rPr dirty="0"/>
              <a:t> invite </a:t>
            </a:r>
            <a:r>
              <a:rPr dirty="0" err="1"/>
              <a:t>à</a:t>
            </a:r>
            <a:r>
              <a:rPr dirty="0"/>
              <a:t> </a:t>
            </a:r>
            <a:r>
              <a:rPr dirty="0" err="1"/>
              <a:t>étudier</a:t>
            </a:r>
            <a:r>
              <a:rPr dirty="0"/>
              <a:t> « </a:t>
            </a:r>
            <a:r>
              <a:rPr b="1" dirty="0"/>
              <a:t>comment</a:t>
            </a:r>
            <a:r>
              <a:rPr dirty="0"/>
              <a:t> » la </a:t>
            </a:r>
            <a:r>
              <a:rPr dirty="0" err="1"/>
              <a:t>préservation</a:t>
            </a:r>
            <a:r>
              <a:rPr dirty="0"/>
              <a:t> de </a:t>
            </a:r>
            <a:r>
              <a:rPr dirty="0" err="1"/>
              <a:t>l’environnement</a:t>
            </a:r>
            <a:r>
              <a:rPr dirty="0"/>
              <a:t> </a:t>
            </a:r>
            <a:r>
              <a:rPr dirty="0" err="1"/>
              <a:t>est</a:t>
            </a:r>
            <a:r>
              <a:rPr dirty="0"/>
              <a:t> </a:t>
            </a:r>
            <a:r>
              <a:rPr dirty="0" err="1"/>
              <a:t>devenu</a:t>
            </a:r>
            <a:r>
              <a:rPr dirty="0"/>
              <a:t> un </a:t>
            </a:r>
            <a:r>
              <a:rPr dirty="0" err="1"/>
              <a:t>problème</a:t>
            </a:r>
            <a:r>
              <a:rPr dirty="0"/>
              <a:t> politique.</a:t>
            </a:r>
          </a:p>
          <a:p>
            <a:pPr marL="85039" indent="-85039" defTabSz="850391">
              <a:spcBef>
                <a:spcPts val="1200"/>
              </a:spcBef>
              <a:defRPr sz="2790"/>
            </a:pPr>
            <a:endParaRPr dirty="0"/>
          </a:p>
          <a:p>
            <a:pPr marL="85039" indent="-85039" defTabSz="850391">
              <a:spcBef>
                <a:spcPts val="1200"/>
              </a:spcBef>
              <a:defRPr sz="2790" b="1"/>
            </a:pPr>
            <a:r>
              <a:rPr b="0" dirty="0"/>
              <a:t>Correspond </a:t>
            </a:r>
            <a:r>
              <a:rPr b="0" dirty="0" err="1"/>
              <a:t>à</a:t>
            </a:r>
            <a:r>
              <a:rPr dirty="0"/>
              <a:t> </a:t>
            </a:r>
            <a:r>
              <a:rPr dirty="0" err="1"/>
              <a:t>l’objectif</a:t>
            </a:r>
            <a:r>
              <a:rPr dirty="0"/>
              <a:t> </a:t>
            </a:r>
            <a:r>
              <a:rPr dirty="0" err="1"/>
              <a:t>d’apprentissage</a:t>
            </a:r>
            <a:r>
              <a:rPr dirty="0"/>
              <a:t> n°1 </a:t>
            </a:r>
          </a:p>
          <a:p>
            <a:pPr marL="85039" lvl="3" indent="-85039" defTabSz="850391">
              <a:spcBef>
                <a:spcPts val="1200"/>
              </a:spcBef>
              <a:defRPr sz="2790"/>
            </a:pPr>
            <a:r>
              <a:rPr dirty="0"/>
              <a:t>- « construction des questions </a:t>
            </a:r>
            <a:r>
              <a:rPr dirty="0" err="1"/>
              <a:t>environnementales</a:t>
            </a:r>
            <a:r>
              <a:rPr dirty="0"/>
              <a:t> </a:t>
            </a:r>
            <a:r>
              <a:rPr dirty="0" err="1"/>
              <a:t>comme</a:t>
            </a:r>
            <a:r>
              <a:rPr dirty="0"/>
              <a:t> </a:t>
            </a:r>
            <a:r>
              <a:rPr dirty="0" err="1"/>
              <a:t>problème</a:t>
            </a:r>
            <a:r>
              <a:rPr dirty="0"/>
              <a:t> public et </a:t>
            </a:r>
            <a:r>
              <a:rPr dirty="0" err="1"/>
              <a:t>à</a:t>
            </a:r>
            <a:r>
              <a:rPr dirty="0"/>
              <a:t> </a:t>
            </a:r>
            <a:r>
              <a:rPr dirty="0" err="1"/>
              <a:t>leur</a:t>
            </a:r>
            <a:r>
              <a:rPr dirty="0"/>
              <a:t> </a:t>
            </a:r>
            <a:r>
              <a:rPr dirty="0" err="1"/>
              <a:t>mise</a:t>
            </a:r>
            <a:r>
              <a:rPr dirty="0"/>
              <a:t> </a:t>
            </a:r>
            <a:r>
              <a:rPr dirty="0" err="1"/>
              <a:t>à</a:t>
            </a:r>
            <a:r>
              <a:rPr dirty="0"/>
              <a:t> </a:t>
            </a:r>
            <a:r>
              <a:rPr dirty="0" err="1"/>
              <a:t>l’agenda</a:t>
            </a:r>
            <a:r>
              <a:rPr dirty="0"/>
              <a:t> politique </a:t>
            </a:r>
            <a:r>
              <a:rPr i="1" dirty="0"/>
              <a:t>»</a:t>
            </a:r>
          </a:p>
          <a:p>
            <a:pPr marL="85039" indent="-85039" defTabSz="850391">
              <a:spcBef>
                <a:spcPts val="1200"/>
              </a:spcBef>
              <a:defRPr sz="2790"/>
            </a:pPr>
            <a:r>
              <a:rPr i="1" dirty="0"/>
              <a:t>- </a:t>
            </a:r>
            <a:r>
              <a:rPr dirty="0"/>
              <a:t>identifier</a:t>
            </a:r>
            <a:r>
              <a:rPr i="1" dirty="0"/>
              <a:t> </a:t>
            </a:r>
            <a:r>
              <a:rPr dirty="0" err="1"/>
              <a:t>différents</a:t>
            </a:r>
            <a:r>
              <a:rPr dirty="0"/>
              <a:t> </a:t>
            </a:r>
            <a:r>
              <a:rPr dirty="0" err="1"/>
              <a:t>acteurs</a:t>
            </a:r>
            <a:r>
              <a:rPr dirty="0"/>
              <a:t> qui </a:t>
            </a:r>
            <a:r>
              <a:rPr dirty="0" err="1"/>
              <a:t>participent</a:t>
            </a:r>
            <a:r>
              <a:rPr dirty="0"/>
              <a:t> </a:t>
            </a:r>
            <a:r>
              <a:rPr dirty="0" err="1"/>
              <a:t>à</a:t>
            </a:r>
            <a:r>
              <a:rPr dirty="0"/>
              <a:t> </a:t>
            </a:r>
            <a:r>
              <a:rPr dirty="0" err="1"/>
              <a:t>cette</a:t>
            </a:r>
            <a:r>
              <a:rPr dirty="0"/>
              <a:t> construction </a:t>
            </a:r>
          </a:p>
          <a:p>
            <a:pPr marL="85039" indent="-85039" defTabSz="850391">
              <a:spcBef>
                <a:spcPts val="1200"/>
              </a:spcBef>
              <a:defRPr sz="2790"/>
            </a:pPr>
            <a:endParaRPr dirty="0"/>
          </a:p>
          <a:p>
            <a:pPr marL="85039" indent="-85039" defTabSz="850391">
              <a:spcBef>
                <a:spcPts val="1200"/>
              </a:spcBef>
              <a:defRPr sz="2790"/>
            </a:pPr>
            <a:r>
              <a:rPr dirty="0"/>
              <a:t>et </a:t>
            </a:r>
            <a:r>
              <a:rPr dirty="0" err="1"/>
              <a:t>à</a:t>
            </a:r>
            <a:r>
              <a:rPr dirty="0"/>
              <a:t> </a:t>
            </a:r>
            <a:r>
              <a:rPr dirty="0" err="1"/>
              <a:t>l</a:t>
            </a:r>
            <a:r>
              <a:rPr b="1" dirty="0" err="1"/>
              <a:t>’objectif</a:t>
            </a:r>
            <a:r>
              <a:rPr b="1" dirty="0"/>
              <a:t> </a:t>
            </a:r>
            <a:r>
              <a:rPr b="1" dirty="0" err="1"/>
              <a:t>d’apprentissage</a:t>
            </a:r>
            <a:r>
              <a:rPr b="1" dirty="0"/>
              <a:t> n°2</a:t>
            </a:r>
            <a:r>
              <a:rPr dirty="0"/>
              <a:t> </a:t>
            </a:r>
          </a:p>
          <a:p>
            <a:pPr marL="85039" indent="-85039" defTabSz="850391">
              <a:spcBef>
                <a:spcPts val="1200"/>
              </a:spcBef>
              <a:defRPr sz="2790"/>
            </a:pPr>
            <a:r>
              <a:rPr dirty="0"/>
              <a:t>« </a:t>
            </a:r>
            <a:r>
              <a:rPr dirty="0" err="1"/>
              <a:t>l’action</a:t>
            </a:r>
            <a:r>
              <a:rPr dirty="0"/>
              <a:t> </a:t>
            </a:r>
            <a:r>
              <a:rPr dirty="0" err="1"/>
              <a:t>publique</a:t>
            </a:r>
            <a:r>
              <a:rPr dirty="0"/>
              <a:t> pour </a:t>
            </a:r>
            <a:r>
              <a:rPr dirty="0" err="1"/>
              <a:t>l’environnement</a:t>
            </a:r>
            <a:r>
              <a:rPr dirty="0"/>
              <a:t> </a:t>
            </a:r>
            <a:r>
              <a:rPr b="1" dirty="0" err="1"/>
              <a:t>articule</a:t>
            </a:r>
            <a:r>
              <a:rPr dirty="0"/>
              <a:t> </a:t>
            </a:r>
            <a:r>
              <a:rPr b="1" dirty="0" err="1"/>
              <a:t>différentes</a:t>
            </a:r>
            <a:r>
              <a:rPr b="1" dirty="0"/>
              <a:t> </a:t>
            </a:r>
            <a:r>
              <a:rPr b="1" dirty="0" err="1"/>
              <a:t>échelles</a:t>
            </a:r>
            <a:r>
              <a:rPr dirty="0"/>
              <a:t> (locale, </a:t>
            </a:r>
            <a:r>
              <a:rPr dirty="0" err="1"/>
              <a:t>nationale</a:t>
            </a:r>
            <a:r>
              <a:rPr dirty="0"/>
              <a:t>, </a:t>
            </a:r>
            <a:r>
              <a:rPr dirty="0" err="1"/>
              <a:t>européenne</a:t>
            </a:r>
            <a:r>
              <a:rPr dirty="0"/>
              <a:t>, </a:t>
            </a:r>
            <a:r>
              <a:rPr dirty="0" err="1"/>
              <a:t>mondiale</a:t>
            </a:r>
            <a:r>
              <a:rPr dirty="0"/>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itre 3"/>
          <p:cNvSpPr txBox="1">
            <a:spLocks noGrp="1"/>
          </p:cNvSpPr>
          <p:nvPr>
            <p:ph type="ctrTitle"/>
          </p:nvPr>
        </p:nvSpPr>
        <p:spPr>
          <a:xfrm>
            <a:off x="603504" y="770467"/>
            <a:ext cx="10782301" cy="2199236"/>
          </a:xfrm>
          <a:prstGeom prst="rect">
            <a:avLst/>
          </a:prstGeom>
        </p:spPr>
        <p:txBody>
          <a:bodyPr/>
          <a:lstStyle>
            <a:lvl1pPr>
              <a:defRPr sz="6000" spc="-200"/>
            </a:lvl1pPr>
          </a:lstStyle>
          <a:p>
            <a:r>
              <a:t>Des sujets qui ne répondent pas aux attentes de l’épreuve</a:t>
            </a:r>
          </a:p>
        </p:txBody>
      </p:sp>
      <p:sp>
        <p:nvSpPr>
          <p:cNvPr id="239" name="Sous-titre 4"/>
          <p:cNvSpPr txBox="1">
            <a:spLocks noGrp="1"/>
          </p:cNvSpPr>
          <p:nvPr>
            <p:ph type="subTitle" sz="quarter" idx="1"/>
          </p:nvPr>
        </p:nvSpPr>
        <p:spPr>
          <a:xfrm>
            <a:off x="667511" y="4206876"/>
            <a:ext cx="9228203" cy="1645921"/>
          </a:xfrm>
          <a:prstGeom prst="rect">
            <a:avLst/>
          </a:prstGeom>
        </p:spPr>
        <p:txBody>
          <a:bodyPr/>
          <a:lstStyle/>
          <a:p>
            <a:r>
              <a:t>Analyse de la conformité des sujets proposés par les manuels au regard du programme officiel.</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age" descr="Image"/>
          <p:cNvPicPr>
            <a:picLocks noChangeAspect="1"/>
          </p:cNvPicPr>
          <p:nvPr/>
        </p:nvPicPr>
        <p:blipFill>
          <a:blip r:embed="rId2"/>
          <a:srcRect b="40109"/>
          <a:stretch>
            <a:fillRect/>
          </a:stretch>
        </p:blipFill>
        <p:spPr>
          <a:xfrm>
            <a:off x="-231784" y="202495"/>
            <a:ext cx="6466858" cy="5046952"/>
          </a:xfrm>
          <a:prstGeom prst="rect">
            <a:avLst/>
          </a:prstGeom>
          <a:ln w="12700">
            <a:miter lim="400000"/>
          </a:ln>
        </p:spPr>
      </p:pic>
      <p:pic>
        <p:nvPicPr>
          <p:cNvPr id="242" name="Image" descr="Image"/>
          <p:cNvPicPr>
            <a:picLocks noChangeAspect="1"/>
          </p:cNvPicPr>
          <p:nvPr/>
        </p:nvPicPr>
        <p:blipFill>
          <a:blip r:embed="rId3"/>
          <a:stretch>
            <a:fillRect/>
          </a:stretch>
        </p:blipFill>
        <p:spPr>
          <a:xfrm>
            <a:off x="5957076" y="261879"/>
            <a:ext cx="6334687" cy="3395395"/>
          </a:xfrm>
          <a:prstGeom prst="rect">
            <a:avLst/>
          </a:prstGeom>
          <a:ln w="12700">
            <a:miter lim="400000"/>
          </a:ln>
        </p:spPr>
      </p:pic>
      <p:sp>
        <p:nvSpPr>
          <p:cNvPr id="243" name="Rectangle"/>
          <p:cNvSpPr/>
          <p:nvPr/>
        </p:nvSpPr>
        <p:spPr>
          <a:xfrm>
            <a:off x="376662" y="3808751"/>
            <a:ext cx="5676302" cy="1445136"/>
          </a:xfrm>
          <a:prstGeom prst="rect">
            <a:avLst/>
          </a:prstGeom>
          <a:ln w="38100">
            <a:solidFill>
              <a:srgbClr val="FC212A"/>
            </a:solidFill>
          </a:ln>
        </p:spPr>
        <p:txBody>
          <a:bodyPr lIns="45719" rIns="45719" anchor="ctr"/>
          <a:lstStyle/>
          <a:p>
            <a:endParaRPr/>
          </a:p>
        </p:txBody>
      </p:sp>
      <p:sp>
        <p:nvSpPr>
          <p:cNvPr id="244" name="Hachette p.344"/>
          <p:cNvSpPr txBox="1"/>
          <p:nvPr/>
        </p:nvSpPr>
        <p:spPr>
          <a:xfrm>
            <a:off x="7040018" y="3757861"/>
            <a:ext cx="1654669" cy="350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Hachette p.344</a:t>
            </a:r>
          </a:p>
        </p:txBody>
      </p:sp>
      <p:sp>
        <p:nvSpPr>
          <p:cNvPr id="245" name="Rectangle"/>
          <p:cNvSpPr/>
          <p:nvPr/>
        </p:nvSpPr>
        <p:spPr>
          <a:xfrm>
            <a:off x="3417203" y="535643"/>
            <a:ext cx="1074482" cy="312563"/>
          </a:xfrm>
          <a:prstGeom prst="rect">
            <a:avLst/>
          </a:prstGeom>
          <a:ln w="38100">
            <a:solidFill>
              <a:srgbClr val="FC212A"/>
            </a:solidFill>
          </a:ln>
        </p:spPr>
        <p:txBody>
          <a:bodyPr lIns="45719" rIns="45719" anchor="ctr"/>
          <a:lstStyle/>
          <a:p>
            <a:endParaRPr/>
          </a:p>
        </p:txBody>
      </p:sp>
      <p:sp>
        <p:nvSpPr>
          <p:cNvPr id="246" name="Le texte n’est pas purement factuel"/>
          <p:cNvSpPr txBox="1"/>
          <p:nvPr/>
        </p:nvSpPr>
        <p:spPr>
          <a:xfrm>
            <a:off x="338139" y="5405363"/>
            <a:ext cx="383694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dirty="0"/>
              <a:t>Le </a:t>
            </a:r>
            <a:r>
              <a:rPr dirty="0" err="1"/>
              <a:t>texte</a:t>
            </a:r>
            <a:r>
              <a:rPr dirty="0"/>
              <a:t> </a:t>
            </a:r>
            <a:r>
              <a:rPr dirty="0" err="1"/>
              <a:t>n’est</a:t>
            </a:r>
            <a:r>
              <a:rPr dirty="0"/>
              <a:t> pas </a:t>
            </a:r>
            <a:r>
              <a:rPr lang="fr-FR" dirty="0"/>
              <a:t>strictement</a:t>
            </a:r>
            <a:r>
              <a:rPr dirty="0"/>
              <a:t> </a:t>
            </a:r>
            <a:r>
              <a:rPr dirty="0" err="1"/>
              <a:t>factuel</a:t>
            </a:r>
            <a:endParaRPr dirty="0"/>
          </a:p>
        </p:txBody>
      </p:sp>
      <p:sp>
        <p:nvSpPr>
          <p:cNvPr id="247" name="Dans une moindre mesure : le titre du document 2 n’est pas conforme…"/>
          <p:cNvSpPr txBox="1"/>
          <p:nvPr/>
        </p:nvSpPr>
        <p:spPr>
          <a:xfrm>
            <a:off x="345591" y="6073674"/>
            <a:ext cx="7245212" cy="617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Dans une moindre mesure : le titre du document 2 n’est pas conforme </a:t>
            </a:r>
          </a:p>
          <a:p>
            <a:r>
              <a:t>(et redondant avec le titre du dessous qui est pour sa part correct)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4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24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4" nodeType="afterEffect">
                                  <p:stCondLst>
                                    <p:cond delay="0"/>
                                  </p:stCondLst>
                                  <p:iterate>
                                    <p:tmAbs val="0"/>
                                  </p:iterate>
                                  <p:childTnLst>
                                    <p:set>
                                      <p:cBhvr>
                                        <p:cTn id="15" fill="hold"/>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1" animBg="1" advAuto="0"/>
      <p:bldP spid="245" grpId="3" animBg="1" advAuto="0"/>
      <p:bldP spid="246" grpId="2" animBg="1" advAuto="0"/>
      <p:bldP spid="247" grpId="4"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Image" descr="Image"/>
          <p:cNvPicPr>
            <a:picLocks noChangeAspect="1"/>
          </p:cNvPicPr>
          <p:nvPr/>
        </p:nvPicPr>
        <p:blipFill>
          <a:blip r:embed="rId2"/>
          <a:stretch>
            <a:fillRect/>
          </a:stretch>
        </p:blipFill>
        <p:spPr>
          <a:xfrm>
            <a:off x="-348393" y="-1"/>
            <a:ext cx="6028523" cy="6858001"/>
          </a:xfrm>
          <a:prstGeom prst="rect">
            <a:avLst/>
          </a:prstGeom>
          <a:ln w="12700">
            <a:miter lim="400000"/>
          </a:ln>
        </p:spPr>
      </p:pic>
      <p:pic>
        <p:nvPicPr>
          <p:cNvPr id="250" name="Image" descr="Image"/>
          <p:cNvPicPr>
            <a:picLocks noChangeAspect="1"/>
          </p:cNvPicPr>
          <p:nvPr/>
        </p:nvPicPr>
        <p:blipFill>
          <a:blip r:embed="rId3"/>
          <a:stretch>
            <a:fillRect/>
          </a:stretch>
        </p:blipFill>
        <p:spPr>
          <a:xfrm>
            <a:off x="5431035" y="0"/>
            <a:ext cx="3310755" cy="6858001"/>
          </a:xfrm>
          <a:prstGeom prst="rect">
            <a:avLst/>
          </a:prstGeom>
          <a:ln w="12700">
            <a:miter lim="400000"/>
          </a:ln>
        </p:spPr>
      </p:pic>
      <p:sp>
        <p:nvSpPr>
          <p:cNvPr id="251" name="Rectangle"/>
          <p:cNvSpPr/>
          <p:nvPr/>
        </p:nvSpPr>
        <p:spPr>
          <a:xfrm>
            <a:off x="31446" y="658651"/>
            <a:ext cx="5676302" cy="3287273"/>
          </a:xfrm>
          <a:prstGeom prst="rect">
            <a:avLst/>
          </a:prstGeom>
          <a:ln w="38100">
            <a:solidFill>
              <a:srgbClr val="FC212A"/>
            </a:solidFill>
          </a:ln>
        </p:spPr>
        <p:txBody>
          <a:bodyPr lIns="45719" rIns="45719" anchor="ctr"/>
          <a:lstStyle/>
          <a:p>
            <a:endParaRPr/>
          </a:p>
        </p:txBody>
      </p:sp>
      <p:sp>
        <p:nvSpPr>
          <p:cNvPr id="252" name="Le texte n’est pas purement factuel"/>
          <p:cNvSpPr txBox="1"/>
          <p:nvPr/>
        </p:nvSpPr>
        <p:spPr>
          <a:xfrm>
            <a:off x="8903821" y="464452"/>
            <a:ext cx="3288179"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dirty="0"/>
              <a:t>Le </a:t>
            </a:r>
            <a:r>
              <a:rPr dirty="0" err="1"/>
              <a:t>texte</a:t>
            </a:r>
            <a:r>
              <a:rPr dirty="0"/>
              <a:t> </a:t>
            </a:r>
            <a:r>
              <a:rPr dirty="0" err="1"/>
              <a:t>n’est</a:t>
            </a:r>
            <a:r>
              <a:rPr dirty="0"/>
              <a:t> pas </a:t>
            </a:r>
            <a:r>
              <a:rPr lang="fr-FR" dirty="0"/>
              <a:t>strictement</a:t>
            </a:r>
            <a:r>
              <a:rPr dirty="0"/>
              <a:t> </a:t>
            </a:r>
            <a:r>
              <a:rPr dirty="0" err="1"/>
              <a:t>factuel</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1" animBg="1" advAuto="0"/>
      <p:bldP spid="252" grpId="2"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Image" descr="Image"/>
          <p:cNvPicPr>
            <a:picLocks noChangeAspect="1"/>
          </p:cNvPicPr>
          <p:nvPr/>
        </p:nvPicPr>
        <p:blipFill>
          <a:blip r:embed="rId2"/>
          <a:stretch>
            <a:fillRect/>
          </a:stretch>
        </p:blipFill>
        <p:spPr>
          <a:xfrm>
            <a:off x="-12773" y="1678"/>
            <a:ext cx="5936819" cy="6854643"/>
          </a:xfrm>
          <a:prstGeom prst="rect">
            <a:avLst/>
          </a:prstGeom>
          <a:ln w="12700">
            <a:miter lim="400000"/>
          </a:ln>
        </p:spPr>
      </p:pic>
      <p:pic>
        <p:nvPicPr>
          <p:cNvPr id="255" name="Image" descr="Image"/>
          <p:cNvPicPr>
            <a:picLocks noChangeAspect="1"/>
          </p:cNvPicPr>
          <p:nvPr/>
        </p:nvPicPr>
        <p:blipFill>
          <a:blip r:embed="rId3"/>
          <a:stretch>
            <a:fillRect/>
          </a:stretch>
        </p:blipFill>
        <p:spPr>
          <a:xfrm>
            <a:off x="5773627" y="21219"/>
            <a:ext cx="6505026" cy="4205130"/>
          </a:xfrm>
          <a:prstGeom prst="rect">
            <a:avLst/>
          </a:prstGeom>
          <a:ln w="12700">
            <a:miter lim="400000"/>
          </a:ln>
        </p:spPr>
      </p:pic>
      <p:sp>
        <p:nvSpPr>
          <p:cNvPr id="256" name="Hâtier, pp.342-343"/>
          <p:cNvSpPr txBox="1"/>
          <p:nvPr/>
        </p:nvSpPr>
        <p:spPr>
          <a:xfrm>
            <a:off x="9872837" y="4371269"/>
            <a:ext cx="1985068"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Hâtier, pp.342-343</a:t>
            </a:r>
          </a:p>
        </p:txBody>
      </p:sp>
      <p:sp>
        <p:nvSpPr>
          <p:cNvPr id="257" name="Rectangle"/>
          <p:cNvSpPr/>
          <p:nvPr/>
        </p:nvSpPr>
        <p:spPr>
          <a:xfrm>
            <a:off x="5709143" y="113233"/>
            <a:ext cx="3385305" cy="3651849"/>
          </a:xfrm>
          <a:prstGeom prst="rect">
            <a:avLst/>
          </a:prstGeom>
          <a:ln w="38100">
            <a:solidFill>
              <a:srgbClr val="FC212A"/>
            </a:solidFill>
          </a:ln>
        </p:spPr>
        <p:txBody>
          <a:bodyPr lIns="45719" rIns="45719" anchor="ctr"/>
          <a:lstStyle/>
          <a:p>
            <a:endParaRPr/>
          </a:p>
        </p:txBody>
      </p:sp>
      <p:sp>
        <p:nvSpPr>
          <p:cNvPr id="258" name="Le texte n’est pas purement factuel"/>
          <p:cNvSpPr txBox="1"/>
          <p:nvPr/>
        </p:nvSpPr>
        <p:spPr>
          <a:xfrm>
            <a:off x="6051718" y="5067209"/>
            <a:ext cx="383694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dirty="0"/>
              <a:t>Le </a:t>
            </a:r>
            <a:r>
              <a:rPr dirty="0" err="1"/>
              <a:t>texte</a:t>
            </a:r>
            <a:r>
              <a:rPr dirty="0"/>
              <a:t> </a:t>
            </a:r>
            <a:r>
              <a:rPr dirty="0" err="1"/>
              <a:t>n’est</a:t>
            </a:r>
            <a:r>
              <a:rPr dirty="0"/>
              <a:t> pas </a:t>
            </a:r>
            <a:r>
              <a:rPr lang="fr-FR" dirty="0"/>
              <a:t>strictement</a:t>
            </a:r>
            <a:r>
              <a:rPr dirty="0"/>
              <a:t> </a:t>
            </a:r>
            <a:r>
              <a:rPr dirty="0" err="1"/>
              <a:t>factuel</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1" animBg="1" advAuto="0"/>
      <p:bldP spid="258" grpId="2"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 name="Image" descr="Image"/>
          <p:cNvPicPr>
            <a:picLocks noChangeAspect="1"/>
          </p:cNvPicPr>
          <p:nvPr/>
        </p:nvPicPr>
        <p:blipFill>
          <a:blip r:embed="rId2"/>
          <a:srcRect b="58611"/>
          <a:stretch>
            <a:fillRect/>
          </a:stretch>
        </p:blipFill>
        <p:spPr>
          <a:xfrm>
            <a:off x="-40860" y="154574"/>
            <a:ext cx="5764698" cy="3188991"/>
          </a:xfrm>
          <a:prstGeom prst="rect">
            <a:avLst/>
          </a:prstGeom>
          <a:ln w="12700">
            <a:miter lim="400000"/>
          </a:ln>
        </p:spPr>
      </p:pic>
      <p:pic>
        <p:nvPicPr>
          <p:cNvPr id="261" name="Image" descr="Image"/>
          <p:cNvPicPr>
            <a:picLocks noChangeAspect="1"/>
          </p:cNvPicPr>
          <p:nvPr/>
        </p:nvPicPr>
        <p:blipFill>
          <a:blip r:embed="rId2"/>
          <a:srcRect t="40597"/>
          <a:stretch>
            <a:fillRect/>
          </a:stretch>
        </p:blipFill>
        <p:spPr>
          <a:xfrm>
            <a:off x="5562725" y="15192"/>
            <a:ext cx="6594372" cy="5235706"/>
          </a:xfrm>
          <a:prstGeom prst="rect">
            <a:avLst/>
          </a:prstGeom>
          <a:ln w="12700">
            <a:miter lim="400000"/>
          </a:ln>
        </p:spPr>
      </p:pic>
      <p:sp>
        <p:nvSpPr>
          <p:cNvPr id="262" name="Nathan, pp. 348-349"/>
          <p:cNvSpPr txBox="1"/>
          <p:nvPr/>
        </p:nvSpPr>
        <p:spPr>
          <a:xfrm>
            <a:off x="9997467" y="5310527"/>
            <a:ext cx="2188553"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Nathan, pp. 348-349</a:t>
            </a:r>
          </a:p>
        </p:txBody>
      </p:sp>
      <p:sp>
        <p:nvSpPr>
          <p:cNvPr id="263" name="Rectangle"/>
          <p:cNvSpPr/>
          <p:nvPr/>
        </p:nvSpPr>
        <p:spPr>
          <a:xfrm>
            <a:off x="5526263" y="326593"/>
            <a:ext cx="3385305" cy="5039494"/>
          </a:xfrm>
          <a:prstGeom prst="rect">
            <a:avLst/>
          </a:prstGeom>
          <a:ln w="38100">
            <a:solidFill>
              <a:srgbClr val="FC212A"/>
            </a:solidFill>
          </a:ln>
        </p:spPr>
        <p:txBody>
          <a:bodyPr lIns="45719" rIns="45719" anchor="ctr"/>
          <a:lstStyle/>
          <a:p>
            <a:endParaRPr/>
          </a:p>
        </p:txBody>
      </p:sp>
      <p:sp>
        <p:nvSpPr>
          <p:cNvPr id="264" name="Le texte n’est pas purement factuel"/>
          <p:cNvSpPr txBox="1"/>
          <p:nvPr/>
        </p:nvSpPr>
        <p:spPr>
          <a:xfrm>
            <a:off x="5503078" y="5382169"/>
            <a:ext cx="383694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dirty="0"/>
              <a:t>Le </a:t>
            </a:r>
            <a:r>
              <a:rPr dirty="0" err="1"/>
              <a:t>texte</a:t>
            </a:r>
            <a:r>
              <a:rPr dirty="0"/>
              <a:t> </a:t>
            </a:r>
            <a:r>
              <a:rPr dirty="0" err="1"/>
              <a:t>n’est</a:t>
            </a:r>
            <a:r>
              <a:rPr dirty="0"/>
              <a:t> pas </a:t>
            </a:r>
            <a:r>
              <a:rPr lang="fr-FR" dirty="0"/>
              <a:t>strictement</a:t>
            </a:r>
            <a:r>
              <a:rPr dirty="0"/>
              <a:t> </a:t>
            </a:r>
            <a:r>
              <a:rPr dirty="0" err="1"/>
              <a:t>factuel</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1" animBg="1" advAuto="0"/>
      <p:bldP spid="264" grpId="2"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Image" descr="Image"/>
          <p:cNvPicPr>
            <a:picLocks noChangeAspect="1"/>
          </p:cNvPicPr>
          <p:nvPr/>
        </p:nvPicPr>
        <p:blipFill>
          <a:blip r:embed="rId2"/>
          <a:stretch>
            <a:fillRect/>
          </a:stretch>
        </p:blipFill>
        <p:spPr>
          <a:xfrm>
            <a:off x="192854" y="-45990"/>
            <a:ext cx="3882035" cy="3693268"/>
          </a:xfrm>
          <a:prstGeom prst="rect">
            <a:avLst/>
          </a:prstGeom>
          <a:ln w="12700">
            <a:miter lim="400000"/>
          </a:ln>
        </p:spPr>
      </p:pic>
      <p:pic>
        <p:nvPicPr>
          <p:cNvPr id="267" name="Image" descr="Image"/>
          <p:cNvPicPr>
            <a:picLocks noChangeAspect="1"/>
          </p:cNvPicPr>
          <p:nvPr/>
        </p:nvPicPr>
        <p:blipFill>
          <a:blip r:embed="rId3"/>
          <a:stretch>
            <a:fillRect/>
          </a:stretch>
        </p:blipFill>
        <p:spPr>
          <a:xfrm>
            <a:off x="345760" y="3653869"/>
            <a:ext cx="3576222" cy="3079280"/>
          </a:xfrm>
          <a:prstGeom prst="rect">
            <a:avLst/>
          </a:prstGeom>
          <a:ln w="12700">
            <a:miter lim="400000"/>
          </a:ln>
        </p:spPr>
      </p:pic>
      <p:grpSp>
        <p:nvGrpSpPr>
          <p:cNvPr id="271" name="Groupe"/>
          <p:cNvGrpSpPr/>
          <p:nvPr/>
        </p:nvGrpSpPr>
        <p:grpSpPr>
          <a:xfrm>
            <a:off x="5502241" y="74214"/>
            <a:ext cx="6094901" cy="6709572"/>
            <a:chOff x="0" y="0"/>
            <a:chExt cx="6094900" cy="6709570"/>
          </a:xfrm>
        </p:grpSpPr>
        <p:pic>
          <p:nvPicPr>
            <p:cNvPr id="268" name="Image" descr="Image"/>
            <p:cNvPicPr>
              <a:picLocks noChangeAspect="1"/>
            </p:cNvPicPr>
            <p:nvPr/>
          </p:nvPicPr>
          <p:blipFill>
            <a:blip r:embed="rId4"/>
            <a:stretch>
              <a:fillRect/>
            </a:stretch>
          </p:blipFill>
          <p:spPr>
            <a:xfrm>
              <a:off x="0" y="0"/>
              <a:ext cx="5995037" cy="6481499"/>
            </a:xfrm>
            <a:prstGeom prst="rect">
              <a:avLst/>
            </a:prstGeom>
            <a:ln w="12700" cap="flat">
              <a:noFill/>
              <a:miter lim="400000"/>
            </a:ln>
            <a:effectLst/>
          </p:spPr>
        </p:pic>
        <p:sp>
          <p:nvSpPr>
            <p:cNvPr id="269" name="Rectangle"/>
            <p:cNvSpPr/>
            <p:nvPr/>
          </p:nvSpPr>
          <p:spPr>
            <a:xfrm>
              <a:off x="5602078" y="1542950"/>
              <a:ext cx="492823" cy="2370933"/>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sp>
          <p:nvSpPr>
            <p:cNvPr id="270" name="Rectangle"/>
            <p:cNvSpPr/>
            <p:nvPr/>
          </p:nvSpPr>
          <p:spPr>
            <a:xfrm>
              <a:off x="5602078" y="4338638"/>
              <a:ext cx="492823" cy="2370934"/>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itre 1"/>
          <p:cNvSpPr txBox="1">
            <a:spLocks noGrp="1"/>
          </p:cNvSpPr>
          <p:nvPr>
            <p:ph type="title"/>
          </p:nvPr>
        </p:nvSpPr>
        <p:spPr>
          <a:xfrm>
            <a:off x="808877" y="-257572"/>
            <a:ext cx="12020816" cy="1658199"/>
          </a:xfrm>
          <a:prstGeom prst="rect">
            <a:avLst/>
          </a:prstGeom>
        </p:spPr>
        <p:txBody>
          <a:bodyPr/>
          <a:lstStyle/>
          <a:p>
            <a:pPr>
              <a:defRPr sz="4000" spc="-186"/>
            </a:pPr>
            <a:r>
              <a:t>Les questions évaluables des épreuves écrites</a:t>
            </a:r>
          </a:p>
          <a:p>
            <a:pPr>
              <a:defRPr sz="4000" spc="-186"/>
            </a:pPr>
            <a:r>
              <a:t>(années paires : session 2022 et suivantes)</a:t>
            </a:r>
          </a:p>
        </p:txBody>
      </p:sp>
      <p:graphicFrame>
        <p:nvGraphicFramePr>
          <p:cNvPr id="115" name="Tableau"/>
          <p:cNvGraphicFramePr/>
          <p:nvPr/>
        </p:nvGraphicFramePr>
        <p:xfrm>
          <a:off x="484558" y="1241139"/>
          <a:ext cx="11222883" cy="5467724"/>
        </p:xfrm>
        <a:graphic>
          <a:graphicData uri="http://schemas.openxmlformats.org/drawingml/2006/table">
            <a:tbl>
              <a:tblPr>
                <a:tableStyleId>{4C3C2611-4C71-4FC5-86AE-919BDF0F9419}</a:tableStyleId>
              </a:tblPr>
              <a:tblGrid>
                <a:gridCol w="3090342">
                  <a:extLst>
                    <a:ext uri="{9D8B030D-6E8A-4147-A177-3AD203B41FA5}">
                      <a16:colId xmlns:a16="http://schemas.microsoft.com/office/drawing/2014/main" val="20000"/>
                    </a:ext>
                  </a:extLst>
                </a:gridCol>
                <a:gridCol w="8132541">
                  <a:extLst>
                    <a:ext uri="{9D8B030D-6E8A-4147-A177-3AD203B41FA5}">
                      <a16:colId xmlns:a16="http://schemas.microsoft.com/office/drawing/2014/main" val="20001"/>
                    </a:ext>
                  </a:extLst>
                </a:gridCol>
              </a:tblGrid>
              <a:tr h="2962163">
                <a:tc>
                  <a:txBody>
                    <a:bodyPr/>
                    <a:lstStyle/>
                    <a:p>
                      <a:pPr algn="l" defTabSz="449580">
                        <a:defRPr sz="1800"/>
                      </a:pPr>
                      <a:r>
                        <a:rPr sz="2500">
                          <a:latin typeface="+mn-lt"/>
                          <a:ea typeface="+mn-ea"/>
                          <a:cs typeface="+mn-cs"/>
                          <a:sym typeface="Helvetica"/>
                        </a:rPr>
                        <a:t>Science économique</a:t>
                      </a:r>
                    </a:p>
                  </a:txBody>
                  <a:tcPr marL="63500" marR="63500" marT="0" marB="0" anchor="ctr" horzOverflow="overflow"/>
                </a:tc>
                <a:tc>
                  <a:txBody>
                    <a:bodyPr/>
                    <a:lstStyle/>
                    <a:p>
                      <a:pPr algn="l" defTabSz="449580">
                        <a:defRPr sz="1800"/>
                      </a:pPr>
                      <a:r>
                        <a:rPr sz="2500">
                          <a:latin typeface="+mn-lt"/>
                          <a:ea typeface="+mn-ea"/>
                          <a:cs typeface="+mn-cs"/>
                          <a:sym typeface="Helvetica"/>
                        </a:rPr>
                        <a:t>- Quels sont les sources et les défis de la croissance économique ?
- Quels sont les fondements du commerce international et de l'internationalisation de la production ?
- Comment expliquer les crises financières et réguler le système financier ?
- Quelles politiques économiques dans le cadre européen ?</a:t>
                      </a:r>
                    </a:p>
                  </a:txBody>
                  <a:tcPr marL="63500" marR="63500" marT="0" marB="0" anchor="ctr" horzOverflow="overflow"/>
                </a:tc>
                <a:extLst>
                  <a:ext uri="{0D108BD9-81ED-4DB2-BD59-A6C34878D82A}">
                    <a16:rowId xmlns:a16="http://schemas.microsoft.com/office/drawing/2014/main" val="10000"/>
                  </a:ext>
                </a:extLst>
              </a:tr>
              <a:tr h="1657724">
                <a:tc>
                  <a:txBody>
                    <a:bodyPr/>
                    <a:lstStyle/>
                    <a:p>
                      <a:pPr algn="l" defTabSz="449580">
                        <a:defRPr sz="1800"/>
                      </a:pPr>
                      <a:r>
                        <a:rPr sz="2500">
                          <a:latin typeface="+mn-lt"/>
                          <a:ea typeface="+mn-ea"/>
                          <a:cs typeface="+mn-cs"/>
                          <a:sym typeface="Helvetica"/>
                        </a:rPr>
                        <a:t>Sociologie et science politique</a:t>
                      </a:r>
                    </a:p>
                  </a:txBody>
                  <a:tcPr marL="63500" marR="63500" marT="0" marB="0" anchor="ctr" horzOverflow="overflow"/>
                </a:tc>
                <a:tc>
                  <a:txBody>
                    <a:bodyPr/>
                    <a:lstStyle/>
                    <a:p>
                      <a:pPr algn="l" defTabSz="449580">
                        <a:defRPr sz="1800"/>
                      </a:pPr>
                      <a:r>
                        <a:rPr sz="2500">
                          <a:latin typeface="+mn-lt"/>
                          <a:ea typeface="+mn-ea"/>
                          <a:cs typeface="+mn-cs"/>
                          <a:sym typeface="Helvetica"/>
                        </a:rPr>
                        <a:t>- Comment est structurée la société française actuelle ?
- Quelles sont les mutations du travail et de l'emploi ?
- Comment expliquer l'engagement politique dans les sociétés démocratiques ?</a:t>
                      </a:r>
                    </a:p>
                  </a:txBody>
                  <a:tcPr marL="63500" marR="63500" marT="0" marB="0" anchor="ctr" horzOverflow="overflow"/>
                </a:tc>
                <a:extLst>
                  <a:ext uri="{0D108BD9-81ED-4DB2-BD59-A6C34878D82A}">
                    <a16:rowId xmlns:a16="http://schemas.microsoft.com/office/drawing/2014/main" val="10001"/>
                  </a:ext>
                </a:extLst>
              </a:tr>
              <a:tr h="679395">
                <a:tc>
                  <a:txBody>
                    <a:bodyPr/>
                    <a:lstStyle/>
                    <a:p>
                      <a:pPr algn="l" defTabSz="449580">
                        <a:defRPr sz="1800"/>
                      </a:pPr>
                      <a:r>
                        <a:rPr sz="2500">
                          <a:latin typeface="+mn-lt"/>
                          <a:ea typeface="+mn-ea"/>
                          <a:cs typeface="+mn-cs"/>
                          <a:sym typeface="Helvetica"/>
                        </a:rPr>
                        <a:t>Regards croisés</a:t>
                      </a:r>
                    </a:p>
                  </a:txBody>
                  <a:tcPr marL="63500" marR="63500" marT="0" marB="0" anchor="ctr" horzOverflow="overflow"/>
                </a:tc>
                <a:tc>
                  <a:txBody>
                    <a:bodyPr/>
                    <a:lstStyle/>
                    <a:p>
                      <a:pPr algn="l" defTabSz="449580">
                        <a:defRPr sz="1800"/>
                      </a:pPr>
                      <a:r>
                        <a:rPr sz="2500">
                          <a:latin typeface="+mn-lt"/>
                          <a:ea typeface="+mn-ea"/>
                          <a:cs typeface="+mn-cs"/>
                          <a:sym typeface="Helvetica"/>
                        </a:rPr>
                        <a:t>- Quelles inégalités sont compatibles avec les différentes conceptions de la justice sociale ?</a:t>
                      </a:r>
                    </a:p>
                  </a:txBody>
                  <a:tcPr marL="63500" marR="63500" marT="0" marB="0" anchor="ctr" horzOverflow="overflow"/>
                </a:tc>
                <a:extLst>
                  <a:ext uri="{0D108BD9-81ED-4DB2-BD59-A6C34878D82A}">
                    <a16:rowId xmlns:a16="http://schemas.microsoft.com/office/drawing/2014/main" val="10002"/>
                  </a:ext>
                </a:extLst>
              </a:tr>
            </a:tbl>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1"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Conclusion de l’analyse des dissertations"/>
          <p:cNvSpPr txBox="1">
            <a:spLocks noGrp="1"/>
          </p:cNvSpPr>
          <p:nvPr>
            <p:ph type="title"/>
          </p:nvPr>
        </p:nvSpPr>
        <p:spPr>
          <a:xfrm>
            <a:off x="55398" y="-377577"/>
            <a:ext cx="12081204" cy="1658199"/>
          </a:xfrm>
          <a:prstGeom prst="rect">
            <a:avLst/>
          </a:prstGeom>
        </p:spPr>
        <p:txBody>
          <a:bodyPr/>
          <a:lstStyle>
            <a:lvl1pPr>
              <a:defRPr sz="4000" spc="-88"/>
            </a:lvl1pPr>
          </a:lstStyle>
          <a:p>
            <a:r>
              <a:t>Conclusion de l’analyse des dissertations</a:t>
            </a:r>
          </a:p>
        </p:txBody>
      </p:sp>
      <p:sp>
        <p:nvSpPr>
          <p:cNvPr id="274" name="Les sujets correspondent aux objectifs d’apprentissage du programme.…"/>
          <p:cNvSpPr txBox="1">
            <a:spLocks noGrp="1"/>
          </p:cNvSpPr>
          <p:nvPr>
            <p:ph type="body" idx="1"/>
          </p:nvPr>
        </p:nvSpPr>
        <p:spPr>
          <a:xfrm>
            <a:off x="676655" y="1080135"/>
            <a:ext cx="10753726" cy="5371264"/>
          </a:xfrm>
          <a:prstGeom prst="rect">
            <a:avLst/>
          </a:prstGeom>
        </p:spPr>
        <p:txBody>
          <a:bodyPr/>
          <a:lstStyle/>
          <a:p>
            <a:pPr marL="91439" indent="-91439">
              <a:defRPr sz="3000"/>
            </a:pPr>
            <a:r>
              <a:rPr dirty="0"/>
              <a:t>Les </a:t>
            </a:r>
            <a:r>
              <a:rPr dirty="0" err="1"/>
              <a:t>sujets</a:t>
            </a:r>
            <a:r>
              <a:rPr dirty="0"/>
              <a:t> correspondent aux </a:t>
            </a:r>
            <a:r>
              <a:rPr dirty="0" err="1"/>
              <a:t>objectifs</a:t>
            </a:r>
            <a:r>
              <a:rPr dirty="0"/>
              <a:t> </a:t>
            </a:r>
            <a:r>
              <a:rPr dirty="0" err="1"/>
              <a:t>d’apprentissage</a:t>
            </a:r>
            <a:r>
              <a:rPr dirty="0"/>
              <a:t> du </a:t>
            </a:r>
            <a:r>
              <a:rPr dirty="0" err="1"/>
              <a:t>programme</a:t>
            </a:r>
            <a:r>
              <a:rPr dirty="0"/>
              <a:t>.</a:t>
            </a:r>
          </a:p>
          <a:p>
            <a:pPr marL="91439" indent="-91439">
              <a:defRPr sz="3000"/>
            </a:pPr>
            <a:r>
              <a:rPr dirty="0"/>
              <a:t>Les </a:t>
            </a:r>
            <a:r>
              <a:rPr dirty="0" err="1"/>
              <a:t>libellés</a:t>
            </a:r>
            <a:r>
              <a:rPr dirty="0"/>
              <a:t> </a:t>
            </a:r>
            <a:r>
              <a:rPr dirty="0" err="1"/>
              <a:t>sont</a:t>
            </a:r>
            <a:r>
              <a:rPr dirty="0"/>
              <a:t> corrects et </a:t>
            </a:r>
            <a:r>
              <a:rPr dirty="0" err="1"/>
              <a:t>conformes</a:t>
            </a:r>
            <a:r>
              <a:rPr dirty="0"/>
              <a:t> aux exigences</a:t>
            </a:r>
          </a:p>
          <a:p>
            <a:pPr marL="91439" indent="-91439">
              <a:defRPr sz="3000"/>
            </a:pPr>
            <a:r>
              <a:rPr dirty="0"/>
              <a:t>Le dossier </a:t>
            </a:r>
            <a:r>
              <a:rPr dirty="0" err="1"/>
              <a:t>documentaire</a:t>
            </a:r>
            <a:r>
              <a:rPr dirty="0"/>
              <a:t> </a:t>
            </a:r>
            <a:r>
              <a:rPr dirty="0" err="1"/>
              <a:t>contient</a:t>
            </a:r>
            <a:r>
              <a:rPr dirty="0"/>
              <a:t> </a:t>
            </a:r>
            <a:r>
              <a:rPr dirty="0" err="1"/>
              <a:t>toujours</a:t>
            </a:r>
            <a:r>
              <a:rPr dirty="0"/>
              <a:t> 4 documents (</a:t>
            </a:r>
            <a:r>
              <a:rPr dirty="0" err="1"/>
              <a:t>même</a:t>
            </a:r>
            <a:r>
              <a:rPr dirty="0"/>
              <a:t> </a:t>
            </a:r>
            <a:r>
              <a:rPr dirty="0" err="1"/>
              <a:t>s’il</a:t>
            </a:r>
            <a:r>
              <a:rPr dirty="0"/>
              <a:t> </a:t>
            </a:r>
            <a:r>
              <a:rPr dirty="0" err="1"/>
              <a:t>est</a:t>
            </a:r>
            <a:r>
              <a:rPr dirty="0"/>
              <a:t> possible </a:t>
            </a:r>
            <a:r>
              <a:rPr dirty="0" err="1"/>
              <a:t>qu’un</a:t>
            </a:r>
            <a:r>
              <a:rPr dirty="0"/>
              <a:t> </a:t>
            </a:r>
            <a:r>
              <a:rPr dirty="0" err="1"/>
              <a:t>sujet</a:t>
            </a:r>
            <a:r>
              <a:rPr dirty="0"/>
              <a:t> de dissertation </a:t>
            </a:r>
            <a:r>
              <a:rPr dirty="0" err="1"/>
              <a:t>n’en</a:t>
            </a:r>
            <a:r>
              <a:rPr dirty="0"/>
              <a:t> </a:t>
            </a:r>
            <a:r>
              <a:rPr dirty="0" err="1"/>
              <a:t>contienne</a:t>
            </a:r>
            <a:r>
              <a:rPr dirty="0"/>
              <a:t> que 3)…</a:t>
            </a:r>
          </a:p>
          <a:p>
            <a:pPr marL="91439" indent="-91439">
              <a:defRPr sz="3000"/>
            </a:pPr>
            <a:r>
              <a:rPr dirty="0"/>
              <a:t>… </a:t>
            </a:r>
            <a:r>
              <a:rPr dirty="0" err="1"/>
              <a:t>toujours</a:t>
            </a:r>
            <a:r>
              <a:rPr dirty="0"/>
              <a:t> avec un </a:t>
            </a:r>
            <a:r>
              <a:rPr dirty="0" err="1"/>
              <a:t>texte</a:t>
            </a:r>
            <a:r>
              <a:rPr dirty="0"/>
              <a:t> (</a:t>
            </a:r>
            <a:r>
              <a:rPr dirty="0" err="1"/>
              <a:t>même</a:t>
            </a:r>
            <a:r>
              <a:rPr dirty="0"/>
              <a:t> </a:t>
            </a:r>
            <a:r>
              <a:rPr dirty="0" err="1"/>
              <a:t>si</a:t>
            </a:r>
            <a:r>
              <a:rPr dirty="0"/>
              <a:t> </a:t>
            </a:r>
            <a:r>
              <a:rPr dirty="0" err="1"/>
              <a:t>ce</a:t>
            </a:r>
            <a:r>
              <a:rPr dirty="0"/>
              <a:t> </a:t>
            </a:r>
            <a:r>
              <a:rPr dirty="0" err="1"/>
              <a:t>n’est</a:t>
            </a:r>
            <a:r>
              <a:rPr dirty="0"/>
              <a:t> pas </a:t>
            </a:r>
            <a:r>
              <a:rPr dirty="0" err="1"/>
              <a:t>obligatoire</a:t>
            </a:r>
            <a:r>
              <a:rPr dirty="0"/>
              <a:t>)…</a:t>
            </a:r>
          </a:p>
          <a:p>
            <a:pPr marL="91439" indent="-91439">
              <a:defRPr sz="3000"/>
            </a:pPr>
            <a:r>
              <a:rPr dirty="0"/>
              <a:t>… </a:t>
            </a:r>
            <a:r>
              <a:rPr dirty="0" err="1"/>
              <a:t>ce</a:t>
            </a:r>
            <a:r>
              <a:rPr dirty="0"/>
              <a:t> </a:t>
            </a:r>
            <a:r>
              <a:rPr dirty="0" err="1"/>
              <a:t>texte</a:t>
            </a:r>
            <a:r>
              <a:rPr dirty="0"/>
              <a:t> </a:t>
            </a:r>
            <a:r>
              <a:rPr dirty="0" err="1"/>
              <a:t>n’étant</a:t>
            </a:r>
            <a:r>
              <a:rPr dirty="0"/>
              <a:t> </a:t>
            </a:r>
            <a:r>
              <a:rPr dirty="0" err="1"/>
              <a:t>souvent</a:t>
            </a:r>
            <a:r>
              <a:rPr dirty="0"/>
              <a:t> pas </a:t>
            </a:r>
            <a:r>
              <a:rPr dirty="0" err="1"/>
              <a:t>conforme</a:t>
            </a:r>
            <a:r>
              <a:rPr dirty="0"/>
              <a:t>, car non </a:t>
            </a:r>
            <a:r>
              <a:rPr dirty="0" err="1"/>
              <a:t>strictement</a:t>
            </a:r>
            <a:r>
              <a:rPr dirty="0"/>
              <a:t> </a:t>
            </a:r>
            <a:r>
              <a:rPr dirty="0" err="1"/>
              <a:t>factuel</a:t>
            </a:r>
            <a:r>
              <a:rPr dirty="0"/>
              <a:t> (</a:t>
            </a:r>
            <a:r>
              <a:rPr dirty="0" err="1"/>
              <a:t>ils</a:t>
            </a:r>
            <a:r>
              <a:rPr dirty="0"/>
              <a:t> </a:t>
            </a:r>
            <a:r>
              <a:rPr dirty="0" err="1"/>
              <a:t>apportent</a:t>
            </a:r>
            <a:r>
              <a:rPr dirty="0"/>
              <a:t> des </a:t>
            </a:r>
            <a:r>
              <a:rPr dirty="0" err="1"/>
              <a:t>éléments</a:t>
            </a:r>
            <a:r>
              <a:rPr dirty="0"/>
              <a:t> </a:t>
            </a:r>
            <a:r>
              <a:rPr dirty="0" err="1"/>
              <a:t>explicatifs</a:t>
            </a:r>
            <a:r>
              <a:rPr dirty="0"/>
              <a:t>, de notions, de </a:t>
            </a:r>
            <a:r>
              <a:rPr dirty="0" err="1"/>
              <a:t>mécanismes</a:t>
            </a:r>
            <a:r>
              <a:rPr dirty="0"/>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ources"/>
          <p:cNvSpPr txBox="1">
            <a:spLocks noGrp="1"/>
          </p:cNvSpPr>
          <p:nvPr>
            <p:ph type="title"/>
          </p:nvPr>
        </p:nvSpPr>
        <p:spPr>
          <a:xfrm>
            <a:off x="115360" y="-243614"/>
            <a:ext cx="10772776" cy="1658199"/>
          </a:xfrm>
          <a:prstGeom prst="rect">
            <a:avLst/>
          </a:prstGeom>
        </p:spPr>
        <p:txBody>
          <a:bodyPr/>
          <a:lstStyle>
            <a:lvl1pPr>
              <a:defRPr sz="4000" spc="-88"/>
            </a:lvl1pPr>
          </a:lstStyle>
          <a:p>
            <a:r>
              <a:t>Sources</a:t>
            </a:r>
          </a:p>
        </p:txBody>
      </p:sp>
      <p:sp>
        <p:nvSpPr>
          <p:cNvPr id="277" name="Diaporama très complet sur ce chapitre, diffusé lors des journées de présentation des nouveaux programmes : Cliquez ici !…"/>
          <p:cNvSpPr txBox="1">
            <a:spLocks noGrp="1"/>
          </p:cNvSpPr>
          <p:nvPr>
            <p:ph type="body" idx="1"/>
          </p:nvPr>
        </p:nvSpPr>
        <p:spPr>
          <a:xfrm>
            <a:off x="719137" y="959254"/>
            <a:ext cx="10753726" cy="5855472"/>
          </a:xfrm>
          <a:prstGeom prst="rect">
            <a:avLst/>
          </a:prstGeom>
        </p:spPr>
        <p:txBody>
          <a:bodyPr/>
          <a:lstStyle/>
          <a:p>
            <a:pPr marL="91439" indent="-91439">
              <a:defRPr sz="3000"/>
            </a:pPr>
            <a:r>
              <a:t>Diaporama très complet sur ce chapitre, diffusé lors des journées de présentation des nouveaux programmes : </a:t>
            </a:r>
            <a:r>
              <a:rPr u="sng">
                <a:solidFill>
                  <a:srgbClr val="9454C3"/>
                </a:solidFill>
                <a:uFill>
                  <a:solidFill>
                    <a:srgbClr val="9454C3"/>
                  </a:solidFill>
                </a:uFill>
                <a:hlinkClick r:id="rId2"/>
              </a:rPr>
              <a:t>Cliquez ici !</a:t>
            </a:r>
          </a:p>
          <a:p>
            <a:pPr marL="91439" indent="-91439">
              <a:defRPr sz="3000"/>
            </a:pPr>
            <a:endParaRPr u="sng">
              <a:solidFill>
                <a:srgbClr val="9454C3"/>
              </a:solidFill>
              <a:uFill>
                <a:solidFill>
                  <a:srgbClr val="9454C3"/>
                </a:solidFill>
              </a:uFill>
              <a:hlinkClick r:id="rId2"/>
            </a:endParaRPr>
          </a:p>
          <a:p>
            <a:pPr marL="91439" indent="-91439">
              <a:defRPr sz="3000"/>
            </a:pPr>
            <a:r>
              <a:t>Fiche Eduscol du chapitre : </a:t>
            </a:r>
            <a:r>
              <a:rPr u="sng">
                <a:solidFill>
                  <a:srgbClr val="9454C3"/>
                </a:solidFill>
                <a:uFill>
                  <a:solidFill>
                    <a:srgbClr val="9454C3"/>
                  </a:solidFill>
                </a:uFill>
                <a:hlinkClick r:id="rId3"/>
              </a:rPr>
              <a:t>Cliquez ici !</a:t>
            </a:r>
          </a:p>
          <a:p>
            <a:pPr marL="91439" indent="-91439">
              <a:defRPr sz="3000"/>
            </a:pPr>
            <a:endParaRPr u="sng">
              <a:solidFill>
                <a:srgbClr val="9454C3"/>
              </a:solidFill>
              <a:uFill>
                <a:solidFill>
                  <a:srgbClr val="9454C3"/>
                </a:solidFill>
              </a:uFill>
              <a:hlinkClick r:id="rId3"/>
            </a:endParaRPr>
          </a:p>
          <a:p>
            <a:pPr marL="91439" indent="-91439">
              <a:defRPr sz="3000"/>
            </a:pPr>
            <a:r>
              <a:t>Les sujets 0 et les critères d’évaluation et de réussite de la dissertation : </a:t>
            </a:r>
            <a:r>
              <a:rPr u="sng">
                <a:solidFill>
                  <a:srgbClr val="9454C3"/>
                </a:solidFill>
                <a:uFill>
                  <a:solidFill>
                    <a:srgbClr val="9454C3"/>
                  </a:solidFill>
                </a:uFill>
                <a:hlinkClick r:id="rId4"/>
              </a:rPr>
              <a:t>Cliquez ici !</a:t>
            </a:r>
          </a:p>
          <a:p>
            <a:pPr marL="91439" indent="-91439">
              <a:defRPr sz="3000"/>
            </a:pPr>
            <a:endParaRPr u="sng">
              <a:solidFill>
                <a:srgbClr val="9454C3"/>
              </a:solidFill>
              <a:uFill>
                <a:solidFill>
                  <a:srgbClr val="9454C3"/>
                </a:solidFill>
              </a:uFill>
              <a:hlinkClick r:id="rId4"/>
            </a:endParaRPr>
          </a:p>
          <a:p>
            <a:pPr marL="91439" indent="-91439">
              <a:defRPr sz="3000"/>
            </a:pPr>
            <a:r>
              <a:t>Manuels de spécialité SES de terminale (Belin, Hatier, Hachette, Bordas, Nathan)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re 3"/>
          <p:cNvSpPr txBox="1">
            <a:spLocks noGrp="1"/>
          </p:cNvSpPr>
          <p:nvPr>
            <p:ph type="ctrTitle"/>
          </p:nvPr>
        </p:nvSpPr>
        <p:spPr>
          <a:xfrm>
            <a:off x="603504" y="770467"/>
            <a:ext cx="10782301" cy="1880656"/>
          </a:xfrm>
          <a:prstGeom prst="rect">
            <a:avLst/>
          </a:prstGeom>
        </p:spPr>
        <p:txBody>
          <a:bodyPr/>
          <a:lstStyle>
            <a:lvl1pPr>
              <a:defRPr sz="6000" spc="-200"/>
            </a:lvl1pPr>
          </a:lstStyle>
          <a:p>
            <a:r>
              <a:t>Nature de l’épreuve et attentes</a:t>
            </a:r>
          </a:p>
        </p:txBody>
      </p:sp>
      <p:sp>
        <p:nvSpPr>
          <p:cNvPr id="118" name="Sous-titre 4"/>
          <p:cNvSpPr txBox="1">
            <a:spLocks noGrp="1"/>
          </p:cNvSpPr>
          <p:nvPr>
            <p:ph type="subTitle" sz="quarter" idx="1"/>
          </p:nvPr>
        </p:nvSpPr>
        <p:spPr>
          <a:xfrm>
            <a:off x="667511" y="4206876"/>
            <a:ext cx="9228203" cy="1645921"/>
          </a:xfrm>
          <a:prstGeom prst="rect">
            <a:avLst/>
          </a:prstGeom>
        </p:spPr>
        <p:txBody>
          <a:bodyPr/>
          <a:lstStyle/>
          <a:p>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re 1"/>
          <p:cNvSpPr txBox="1">
            <a:spLocks noGrp="1"/>
          </p:cNvSpPr>
          <p:nvPr>
            <p:ph type="title"/>
          </p:nvPr>
        </p:nvSpPr>
        <p:spPr>
          <a:xfrm>
            <a:off x="657223" y="499532"/>
            <a:ext cx="10772776" cy="1658199"/>
          </a:xfrm>
          <a:prstGeom prst="rect">
            <a:avLst/>
          </a:prstGeom>
        </p:spPr>
        <p:txBody>
          <a:bodyPr/>
          <a:lstStyle/>
          <a:p>
            <a:pPr>
              <a:defRPr sz="4000" spc="-186"/>
            </a:pPr>
            <a:r>
              <a:t>La dissertation, nature de l’épreuve :</a:t>
            </a:r>
            <a:br/>
            <a:endParaRPr/>
          </a:p>
        </p:txBody>
      </p:sp>
      <p:sp>
        <p:nvSpPr>
          <p:cNvPr id="121" name="Espace réservé du contenu 2"/>
          <p:cNvSpPr txBox="1">
            <a:spLocks noGrp="1"/>
          </p:cNvSpPr>
          <p:nvPr>
            <p:ph type="body" idx="1"/>
          </p:nvPr>
        </p:nvSpPr>
        <p:spPr>
          <a:xfrm>
            <a:off x="676655" y="2011679"/>
            <a:ext cx="10753726" cy="4313549"/>
          </a:xfrm>
          <a:prstGeom prst="rect">
            <a:avLst/>
          </a:prstGeom>
        </p:spPr>
        <p:txBody>
          <a:bodyPr/>
          <a:lstStyle/>
          <a:p>
            <a:pPr marL="91439" indent="-91439">
              <a:lnSpc>
                <a:spcPct val="100000"/>
              </a:lnSpc>
              <a:defRPr sz="3000"/>
            </a:pPr>
            <a:r>
              <a:rPr b="1"/>
              <a:t>Programme officiel</a:t>
            </a:r>
            <a:r>
              <a:t> du cycle terminal et le </a:t>
            </a:r>
            <a:r>
              <a:rPr b="1"/>
              <a:t>texte du BO spécial n°2 du 13 février 2020</a:t>
            </a:r>
            <a:r>
              <a:t> définissant les épreuves de baccalauréat, donc celui de la dissertation.</a:t>
            </a:r>
          </a:p>
          <a:p>
            <a:pPr marL="91439" indent="-91439">
              <a:lnSpc>
                <a:spcPct val="100000"/>
              </a:lnSpc>
              <a:defRPr sz="3000"/>
            </a:pPr>
            <a:endParaRPr/>
          </a:p>
          <a:p>
            <a:pPr marL="91439" indent="-91439">
              <a:lnSpc>
                <a:spcPct val="100000"/>
              </a:lnSpc>
              <a:defRPr sz="3000"/>
            </a:pPr>
            <a:r>
              <a:t>« Le libellé du sujet de la dissertation invite le candidat à </a:t>
            </a:r>
            <a:r>
              <a:rPr b="1"/>
              <a:t>poser</a:t>
            </a:r>
            <a:r>
              <a:t> et à </a:t>
            </a:r>
            <a:r>
              <a:rPr b="1"/>
              <a:t>traiter</a:t>
            </a:r>
            <a:r>
              <a:t>, d'une </a:t>
            </a:r>
            <a:r>
              <a:rPr b="1"/>
              <a:t>façon organisée</a:t>
            </a:r>
            <a:r>
              <a:t> et </a:t>
            </a:r>
            <a:r>
              <a:rPr b="1"/>
              <a:t>réfléchie</a:t>
            </a:r>
            <a:r>
              <a:t>, un </a:t>
            </a:r>
            <a:r>
              <a:rPr b="1"/>
              <a:t>problème</a:t>
            </a:r>
            <a:r>
              <a:t> exigeant un </a:t>
            </a:r>
            <a:r>
              <a:rPr b="1"/>
              <a:t>effort d'analyse</a:t>
            </a:r>
            <a:r>
              <a:t> économique et/ou sociologique et politique.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2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2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re 1"/>
          <p:cNvSpPr txBox="1">
            <a:spLocks noGrp="1"/>
          </p:cNvSpPr>
          <p:nvPr>
            <p:ph type="title"/>
          </p:nvPr>
        </p:nvSpPr>
        <p:spPr>
          <a:xfrm>
            <a:off x="396153" y="-231465"/>
            <a:ext cx="10772776" cy="1658199"/>
          </a:xfrm>
          <a:prstGeom prst="rect">
            <a:avLst/>
          </a:prstGeom>
        </p:spPr>
        <p:txBody>
          <a:bodyPr/>
          <a:lstStyle/>
          <a:p>
            <a:pPr>
              <a:defRPr sz="4000" spc="-186"/>
            </a:pPr>
            <a:r>
              <a:t>La dissertation, nature de l’épreuve</a:t>
            </a:r>
            <a:br/>
            <a:endParaRPr/>
          </a:p>
        </p:txBody>
      </p:sp>
      <p:sp>
        <p:nvSpPr>
          <p:cNvPr id="124" name="Objectifs affichés en introduction du sujet…"/>
          <p:cNvSpPr txBox="1"/>
          <p:nvPr/>
        </p:nvSpPr>
        <p:spPr>
          <a:xfrm>
            <a:off x="-20320" y="948099"/>
            <a:ext cx="12154940" cy="58701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L="91439" indent="-91439" defTabSz="914400">
              <a:spcBef>
                <a:spcPts val="1300"/>
              </a:spcBef>
              <a:buSzPct val="100000"/>
              <a:buFont typeface="Arial"/>
              <a:buChar char=" "/>
              <a:defRPr sz="3000" b="1">
                <a:solidFill>
                  <a:srgbClr val="262626"/>
                </a:solidFill>
              </a:defRPr>
            </a:pPr>
            <a:r>
              <a:t>Objectifs affichés en introduction du sujet</a:t>
            </a:r>
          </a:p>
          <a:p>
            <a:pPr marL="91439" indent="-91439" defTabSz="914400">
              <a:spcBef>
                <a:spcPts val="200"/>
              </a:spcBef>
              <a:buSzPct val="100000"/>
              <a:buFont typeface="Arial"/>
              <a:buChar char=" "/>
              <a:defRPr sz="3000">
                <a:solidFill>
                  <a:srgbClr val="262626"/>
                </a:solidFill>
              </a:defRPr>
            </a:pPr>
            <a:r>
              <a:t>« Objectifs de l'épreuve : compétences et connaissances évaluées</a:t>
            </a:r>
          </a:p>
          <a:p>
            <a:pPr marL="91439" indent="-91439" defTabSz="914400">
              <a:spcBef>
                <a:spcPts val="200"/>
              </a:spcBef>
              <a:buSzPct val="100000"/>
              <a:buFont typeface="Arial"/>
              <a:buChar char=" "/>
              <a:defRPr sz="3000">
                <a:solidFill>
                  <a:srgbClr val="262626"/>
                </a:solidFill>
              </a:defRPr>
            </a:pPr>
            <a:r>
              <a:t>Il est demandé au candidat :</a:t>
            </a:r>
          </a:p>
          <a:p>
            <a:pPr marL="91439" indent="-91439" defTabSz="914400">
              <a:spcBef>
                <a:spcPts val="200"/>
              </a:spcBef>
              <a:buSzPct val="100000"/>
              <a:buFont typeface="Arial"/>
              <a:buChar char=" "/>
              <a:defRPr sz="3000">
                <a:solidFill>
                  <a:srgbClr val="262626"/>
                </a:solidFill>
              </a:defRPr>
            </a:pPr>
            <a:r>
              <a:t>- de répondre à la question posée par le sujet ;</a:t>
            </a:r>
          </a:p>
          <a:p>
            <a:pPr marL="91439" indent="-91439" defTabSz="914400">
              <a:spcBef>
                <a:spcPts val="200"/>
              </a:spcBef>
              <a:buSzPct val="100000"/>
              <a:buFont typeface="Arial"/>
              <a:buChar char=" "/>
              <a:defRPr sz="3000">
                <a:solidFill>
                  <a:srgbClr val="262626"/>
                </a:solidFill>
              </a:defRPr>
            </a:pPr>
            <a:r>
              <a:t>- de construire une argumentation à partir d'une problématique qu'il devra élaborer ;</a:t>
            </a:r>
          </a:p>
          <a:p>
            <a:pPr marL="91439" indent="-91439" defTabSz="914400">
              <a:spcBef>
                <a:spcPts val="200"/>
              </a:spcBef>
              <a:buSzPct val="100000"/>
              <a:buFont typeface="Arial"/>
              <a:buChar char=" "/>
              <a:defRPr sz="3000">
                <a:solidFill>
                  <a:srgbClr val="262626"/>
                </a:solidFill>
              </a:defRPr>
            </a:pPr>
            <a:r>
              <a:t>- de mobiliser des connaissances et des informations pertinentes pour traiter le sujet, notamment celles figurant dans le dossier ;</a:t>
            </a:r>
          </a:p>
          <a:p>
            <a:pPr marL="91439" indent="-91439" defTabSz="914400">
              <a:spcBef>
                <a:spcPts val="200"/>
              </a:spcBef>
              <a:buSzPct val="100000"/>
              <a:buFont typeface="Arial"/>
              <a:buChar char=" "/>
              <a:defRPr sz="3000">
                <a:solidFill>
                  <a:srgbClr val="262626"/>
                </a:solidFill>
              </a:defRPr>
            </a:pPr>
            <a:r>
              <a:t>- de rédiger en utilisant le vocabulaire économique et social spécifique approprié à la question et en organisant le développement sous la forme d'un plan cohérent qui ménage l'équilibre des parties.</a:t>
            </a:r>
          </a:p>
          <a:p>
            <a:pPr marL="91439" indent="-91439" defTabSz="914400">
              <a:spcBef>
                <a:spcPts val="200"/>
              </a:spcBef>
              <a:buSzPct val="100000"/>
              <a:buFont typeface="Arial"/>
              <a:buChar char=" "/>
              <a:defRPr sz="3000">
                <a:solidFill>
                  <a:srgbClr val="262626"/>
                </a:solidFill>
              </a:defRPr>
            </a:pPr>
            <a:r>
              <a:t>Il sera tenu compte, dans la notation, de la clarté de l'expression et du soin apporté à la présentation.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itre 1"/>
          <p:cNvSpPr txBox="1">
            <a:spLocks noGrp="1"/>
          </p:cNvSpPr>
          <p:nvPr>
            <p:ph type="title"/>
          </p:nvPr>
        </p:nvSpPr>
        <p:spPr>
          <a:xfrm>
            <a:off x="457400" y="-271215"/>
            <a:ext cx="10772776" cy="1658199"/>
          </a:xfrm>
          <a:prstGeom prst="rect">
            <a:avLst/>
          </a:prstGeom>
        </p:spPr>
        <p:txBody>
          <a:bodyPr/>
          <a:lstStyle>
            <a:lvl1pPr>
              <a:defRPr sz="4000" spc="-186"/>
            </a:lvl1pPr>
          </a:lstStyle>
          <a:p>
            <a:r>
              <a:t>Les sujets de dissertation</a:t>
            </a:r>
          </a:p>
        </p:txBody>
      </p:sp>
      <p:sp>
        <p:nvSpPr>
          <p:cNvPr id="127" name="Espace réservé du contenu 2"/>
          <p:cNvSpPr txBox="1">
            <a:spLocks noGrp="1"/>
          </p:cNvSpPr>
          <p:nvPr>
            <p:ph type="body" idx="1"/>
          </p:nvPr>
        </p:nvSpPr>
        <p:spPr>
          <a:xfrm>
            <a:off x="466925" y="1869633"/>
            <a:ext cx="10753726" cy="3118734"/>
          </a:xfrm>
          <a:prstGeom prst="rect">
            <a:avLst/>
          </a:prstGeom>
        </p:spPr>
        <p:txBody>
          <a:bodyPr>
            <a:normAutofit lnSpcReduction="10000"/>
          </a:bodyPr>
          <a:lstStyle/>
          <a:p>
            <a:pPr marL="91439" indent="-91439">
              <a:lnSpc>
                <a:spcPct val="100000"/>
              </a:lnSpc>
              <a:defRPr sz="3000"/>
            </a:pPr>
            <a:r>
              <a:t>Pas de sujet transversal (entre chapitre)</a:t>
            </a:r>
          </a:p>
          <a:p>
            <a:pPr marL="91439" indent="-91439">
              <a:lnSpc>
                <a:spcPct val="100000"/>
              </a:lnSpc>
              <a:defRPr sz="3000"/>
            </a:pPr>
            <a:r>
              <a:t>Pas de sujet sur le programme de Première (mais les notions peuvent être présentes dans les documents, voire dans l’intitulé).</a:t>
            </a:r>
          </a:p>
          <a:p>
            <a:pPr marL="91439" indent="-91439">
              <a:lnSpc>
                <a:spcPct val="100000"/>
              </a:lnSpc>
              <a:defRPr sz="3000"/>
            </a:pPr>
            <a:r>
              <a:t>Peut correspondre à un OA, ou plusieurs OA d’un même chapitre.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2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2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re 1"/>
          <p:cNvSpPr txBox="1">
            <a:spLocks noGrp="1"/>
          </p:cNvSpPr>
          <p:nvPr>
            <p:ph type="title"/>
          </p:nvPr>
        </p:nvSpPr>
        <p:spPr>
          <a:xfrm>
            <a:off x="667130" y="-271215"/>
            <a:ext cx="10772776" cy="1658199"/>
          </a:xfrm>
          <a:prstGeom prst="rect">
            <a:avLst/>
          </a:prstGeom>
        </p:spPr>
        <p:txBody>
          <a:bodyPr/>
          <a:lstStyle>
            <a:lvl1pPr>
              <a:defRPr sz="4000" spc="-186"/>
            </a:lvl1pPr>
          </a:lstStyle>
          <a:p>
            <a:r>
              <a:t>Les intitulés des sujets de dissertation</a:t>
            </a:r>
          </a:p>
        </p:txBody>
      </p:sp>
      <p:sp>
        <p:nvSpPr>
          <p:cNvPr id="130" name="Espace réservé du contenu 2"/>
          <p:cNvSpPr txBox="1">
            <a:spLocks noGrp="1"/>
          </p:cNvSpPr>
          <p:nvPr>
            <p:ph type="body" idx="1"/>
          </p:nvPr>
        </p:nvSpPr>
        <p:spPr>
          <a:xfrm>
            <a:off x="676655" y="1573020"/>
            <a:ext cx="10753726" cy="3711960"/>
          </a:xfrm>
          <a:prstGeom prst="rect">
            <a:avLst/>
          </a:prstGeom>
        </p:spPr>
        <p:txBody>
          <a:bodyPr/>
          <a:lstStyle/>
          <a:p>
            <a:pPr marL="91439" indent="-91439">
              <a:lnSpc>
                <a:spcPct val="100000"/>
              </a:lnSpc>
              <a:defRPr sz="3000"/>
            </a:pPr>
            <a:r>
              <a:t>Une diversité des intitulés :</a:t>
            </a:r>
          </a:p>
          <a:p>
            <a:pPr marL="91439" indent="-91439">
              <a:lnSpc>
                <a:spcPct val="100000"/>
              </a:lnSpc>
              <a:defRPr sz="3000"/>
            </a:pPr>
            <a:r>
              <a:t>- </a:t>
            </a:r>
            <a:r>
              <a:rPr b="1"/>
              <a:t>Comment peut-on</a:t>
            </a:r>
            <a:r>
              <a:t> </a:t>
            </a:r>
            <a:r>
              <a:rPr i="1"/>
              <a:t>expliquer</a:t>
            </a:r>
            <a:r>
              <a:t>, </a:t>
            </a:r>
            <a:r>
              <a:rPr i="1"/>
              <a:t>analyser</a:t>
            </a:r>
            <a:r>
              <a:t>…</a:t>
            </a:r>
          </a:p>
          <a:p>
            <a:pPr marL="91439" indent="-91439">
              <a:lnSpc>
                <a:spcPct val="100000"/>
              </a:lnSpc>
              <a:defRPr sz="3000"/>
            </a:pPr>
            <a:r>
              <a:t>- </a:t>
            </a:r>
            <a:r>
              <a:rPr b="1"/>
              <a:t>En quoi</a:t>
            </a:r>
            <a:r>
              <a:t>… ?</a:t>
            </a:r>
          </a:p>
          <a:p>
            <a:pPr marL="91439" indent="-91439">
              <a:lnSpc>
                <a:spcPct val="100000"/>
              </a:lnSpc>
              <a:defRPr sz="3000"/>
            </a:pPr>
            <a:r>
              <a:t>- </a:t>
            </a:r>
            <a:r>
              <a:rPr b="1"/>
              <a:t>Quel est le rôle de</a:t>
            </a:r>
            <a:r>
              <a:t>… ? Quels sont </a:t>
            </a:r>
            <a:r>
              <a:rPr b="1"/>
              <a:t>les effets de</a:t>
            </a:r>
            <a:r>
              <a:t> … </a:t>
            </a:r>
            <a:r>
              <a:rPr b="1"/>
              <a:t>sur</a:t>
            </a:r>
            <a:r>
              <a:t> … ?</a:t>
            </a:r>
          </a:p>
          <a:p>
            <a:pPr marL="91439" indent="-91439">
              <a:lnSpc>
                <a:spcPct val="100000"/>
              </a:lnSpc>
              <a:defRPr sz="3000"/>
            </a:pPr>
            <a:r>
              <a:t>- </a:t>
            </a:r>
            <a:r>
              <a:rPr b="1"/>
              <a:t>Peut-on</a:t>
            </a:r>
            <a:r>
              <a:t> justifier… ? </a:t>
            </a:r>
          </a:p>
          <a:p>
            <a:pPr marL="91439" indent="-91439">
              <a:lnSpc>
                <a:spcPct val="100000"/>
              </a:lnSpc>
              <a:defRPr sz="3000"/>
            </a:pPr>
            <a:r>
              <a:t>- </a:t>
            </a:r>
            <a:r>
              <a:rPr b="1"/>
              <a:t>Dans quelle mesure</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3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3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3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3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3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1" build="p" bldLvl="5" animBg="1" advAuto="0"/>
    </p:bldLst>
  </p:timing>
</p:sld>
</file>

<file path=ppt/theme/theme1.xml><?xml version="1.0" encoding="utf-8"?>
<a:theme xmlns:a="http://schemas.openxmlformats.org/drawingml/2006/main" name="Métropolitain">
  <a:themeElements>
    <a:clrScheme name="Métropolitain">
      <a:dk1>
        <a:srgbClr val="000000"/>
      </a:dk1>
      <a:lt1>
        <a:srgbClr val="FFFFFF"/>
      </a:lt1>
      <a:dk2>
        <a:srgbClr val="A7A7A7"/>
      </a:dk2>
      <a:lt2>
        <a:srgbClr val="535353"/>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FF00FF"/>
      </a:folHlink>
    </a:clrScheme>
    <a:fontScheme name="Métropolitain">
      <a:majorFont>
        <a:latin typeface="Arial"/>
        <a:ea typeface="Arial"/>
        <a:cs typeface="Arial"/>
      </a:majorFont>
      <a:minorFont>
        <a:latin typeface="Helvetica"/>
        <a:ea typeface="Helvetica"/>
        <a:cs typeface="Helvetica"/>
      </a:minorFont>
    </a:fontScheme>
    <a:fmtScheme name="Métropolita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étropolitain">
  <a:themeElements>
    <a:clrScheme name="Métropolitain">
      <a:dk1>
        <a:srgbClr val="000000"/>
      </a:dk1>
      <a:lt1>
        <a:srgbClr val="FFFFFF"/>
      </a:lt1>
      <a:dk2>
        <a:srgbClr val="A7A7A7"/>
      </a:dk2>
      <a:lt2>
        <a:srgbClr val="535353"/>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FF00FF"/>
      </a:folHlink>
    </a:clrScheme>
    <a:fontScheme name="Métropolitain">
      <a:majorFont>
        <a:latin typeface="Arial"/>
        <a:ea typeface="Arial"/>
        <a:cs typeface="Arial"/>
      </a:majorFont>
      <a:minorFont>
        <a:latin typeface="Helvetica"/>
        <a:ea typeface="Helvetica"/>
        <a:cs typeface="Helvetica"/>
      </a:minorFont>
    </a:fontScheme>
    <a:fmtScheme name="Métropolita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TotalTime>
  <Words>2974</Words>
  <Application>Microsoft Office PowerPoint</Application>
  <PresentationFormat>Grand écran</PresentationFormat>
  <Paragraphs>392</Paragraphs>
  <Slides>41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41</vt:i4>
      </vt:variant>
    </vt:vector>
  </HeadingPairs>
  <TitlesOfParts>
    <vt:vector size="48" baseType="lpstr">
      <vt:lpstr>Arial</vt:lpstr>
      <vt:lpstr>Helvetica</vt:lpstr>
      <vt:lpstr>Helvetica Neue</vt:lpstr>
      <vt:lpstr>Helvetica Neue Medium</vt:lpstr>
      <vt:lpstr>Helvetica Neue Thin</vt:lpstr>
      <vt:lpstr>Times Roman</vt:lpstr>
      <vt:lpstr>Métropolitain</vt:lpstr>
      <vt:lpstr>Epreuves écrites : la dissertation</vt:lpstr>
      <vt:lpstr>Les épreuves écrites</vt:lpstr>
      <vt:lpstr>Les questions évaluables des épreuves écrites (années impaires : session 2021 et suivantes)</vt:lpstr>
      <vt:lpstr>Les questions évaluables des épreuves écrites (années paires : session 2022 et suivantes)</vt:lpstr>
      <vt:lpstr>Nature de l’épreuve et attentes</vt:lpstr>
      <vt:lpstr>La dissertation, nature de l’épreuve : </vt:lpstr>
      <vt:lpstr>La dissertation, nature de l’épreuve </vt:lpstr>
      <vt:lpstr>Les sujets de dissertation</vt:lpstr>
      <vt:lpstr>Les intitulés des sujets de dissertation</vt:lpstr>
      <vt:lpstr>Le dossier documentaire</vt:lpstr>
      <vt:lpstr>Nature du document </vt:lpstr>
      <vt:lpstr>Dissertation : nature des documents</vt:lpstr>
      <vt:lpstr>Dissertation : nature des documents</vt:lpstr>
      <vt:lpstr>Différences avec l’ancienne épreuve ?</vt:lpstr>
      <vt:lpstr>Attentes et critères d’évaluation de la dissertation</vt:lpstr>
      <vt:lpstr>Attentes et critères d’évaluation</vt:lpstr>
      <vt:lpstr>Critères d’évaluation de la dissertation (1/2)</vt:lpstr>
      <vt:lpstr>Critères d’évaluation de la dissertation (2/2)</vt:lpstr>
      <vt:lpstr>Quelle action publique pour l’environnement ?</vt:lpstr>
      <vt:lpstr>Quelle action publique pour l’environnement ?</vt:lpstr>
      <vt:lpstr>Quelle action publique pour l’environnement ?</vt:lpstr>
      <vt:lpstr>Les objectifs d’apprentissage en perspective avec les anciens programmes</vt:lpstr>
      <vt:lpstr>Quelle action publique pour l’environnement ?</vt:lpstr>
      <vt:lpstr>Présentation PowerPoint</vt:lpstr>
      <vt:lpstr>Structuration des objectifs d’apprentissage</vt:lpstr>
      <vt:lpstr>Présentation PowerPoint</vt:lpstr>
      <vt:lpstr>Exemples de sujet de dissertation</vt:lpstr>
      <vt:lpstr>Sujet zéro</vt:lpstr>
      <vt:lpstr>Présentation PowerPoint</vt:lpstr>
      <vt:lpstr>Présentation PowerPoint</vt:lpstr>
      <vt:lpstr>Présentation PowerPoint</vt:lpstr>
      <vt:lpstr>Présentation PowerPoint</vt:lpstr>
      <vt:lpstr>Analyse du sujet</vt:lpstr>
      <vt:lpstr>Des sujets qui ne répondent pas aux attentes de l’épreuve</vt:lpstr>
      <vt:lpstr>Présentation PowerPoint</vt:lpstr>
      <vt:lpstr>Présentation PowerPoint</vt:lpstr>
      <vt:lpstr>Présentation PowerPoint</vt:lpstr>
      <vt:lpstr>Présentation PowerPoint</vt:lpstr>
      <vt:lpstr>Présentation PowerPoint</vt:lpstr>
      <vt:lpstr>Conclusion de l’analyse des dissertations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Epreuves écrites : la dissertation</dc:title>
  <cp:lastModifiedBy>CHEYNET Pascal</cp:lastModifiedBy>
  <cp:revision>2</cp:revision>
  <dcterms:modified xsi:type="dcterms:W3CDTF">2020-11-25T14:48:59Z</dcterms:modified>
</cp:coreProperties>
</file>